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71" r:id="rId5"/>
    <p:sldId id="272" r:id="rId6"/>
    <p:sldId id="273" r:id="rId7"/>
    <p:sldId id="274" r:id="rId8"/>
    <p:sldId id="264" r:id="rId9"/>
    <p:sldId id="269" r:id="rId10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>
        <p:scale>
          <a:sx n="50" d="100"/>
          <a:sy n="50" d="100"/>
        </p:scale>
        <p:origin x="145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oyoyedayo@gmail.com" userId="79bed09384b400fd" providerId="LiveId" clId="{5890618A-1539-4EB7-824D-A7166ADB7DA4}"/>
    <pc:docChg chg="undo custSel addSld delSld modSld">
      <pc:chgData name="shoyoyedayo@gmail.com" userId="79bed09384b400fd" providerId="LiveId" clId="{5890618A-1539-4EB7-824D-A7166ADB7DA4}" dt="2026-04-12T07:26:28.240" v="563" actId="404"/>
      <pc:docMkLst>
        <pc:docMk/>
      </pc:docMkLst>
      <pc:sldChg chg="delSp modSp mod">
        <pc:chgData name="shoyoyedayo@gmail.com" userId="79bed09384b400fd" providerId="LiveId" clId="{5890618A-1539-4EB7-824D-A7166ADB7DA4}" dt="2026-04-12T06:42:11.762" v="97" actId="255"/>
        <pc:sldMkLst>
          <pc:docMk/>
          <pc:sldMk cId="2771710914" sldId="258"/>
        </pc:sldMkLst>
        <pc:spChg chg="del">
          <ac:chgData name="shoyoyedayo@gmail.com" userId="79bed09384b400fd" providerId="LiveId" clId="{5890618A-1539-4EB7-824D-A7166ADB7DA4}" dt="2026-04-12T06:33:23.104" v="3" actId="478"/>
          <ac:spMkLst>
            <pc:docMk/>
            <pc:sldMk cId="2771710914" sldId="258"/>
            <ac:spMk id="5" creationId="{5331E3E3-4D65-2C96-9B18-E70056D048B9}"/>
          </ac:spMkLst>
        </pc:spChg>
        <pc:spChg chg="mod">
          <ac:chgData name="shoyoyedayo@gmail.com" userId="79bed09384b400fd" providerId="LiveId" clId="{5890618A-1539-4EB7-824D-A7166ADB7DA4}" dt="2026-04-12T06:42:11.762" v="97" actId="255"/>
          <ac:spMkLst>
            <pc:docMk/>
            <pc:sldMk cId="2771710914" sldId="258"/>
            <ac:spMk id="8" creationId="{5AA33F1E-41DB-590F-F0D6-16B8443394C3}"/>
          </ac:spMkLst>
        </pc:spChg>
      </pc:sldChg>
      <pc:sldChg chg="modSp mod">
        <pc:chgData name="shoyoyedayo@gmail.com" userId="79bed09384b400fd" providerId="LiveId" clId="{5890618A-1539-4EB7-824D-A7166ADB7DA4}" dt="2026-04-12T07:22:47.551" v="476" actId="1038"/>
        <pc:sldMkLst>
          <pc:docMk/>
          <pc:sldMk cId="1913841551" sldId="264"/>
        </pc:sldMkLst>
        <pc:spChg chg="mod">
          <ac:chgData name="shoyoyedayo@gmail.com" userId="79bed09384b400fd" providerId="LiveId" clId="{5890618A-1539-4EB7-824D-A7166ADB7DA4}" dt="2026-04-12T07:22:47.551" v="476" actId="1038"/>
          <ac:spMkLst>
            <pc:docMk/>
            <pc:sldMk cId="1913841551" sldId="264"/>
            <ac:spMk id="5" creationId="{C1764A0B-0ED7-F1F2-B5F9-5F4A2FBC6DDE}"/>
          </ac:spMkLst>
        </pc:spChg>
        <pc:spChg chg="mod">
          <ac:chgData name="shoyoyedayo@gmail.com" userId="79bed09384b400fd" providerId="LiveId" clId="{5890618A-1539-4EB7-824D-A7166ADB7DA4}" dt="2026-04-12T07:22:38.161" v="459" actId="1036"/>
          <ac:spMkLst>
            <pc:docMk/>
            <pc:sldMk cId="1913841551" sldId="264"/>
            <ac:spMk id="8" creationId="{32CCD716-E042-A1AE-C226-00DB77385014}"/>
          </ac:spMkLst>
        </pc:spChg>
      </pc:sldChg>
      <pc:sldChg chg="del">
        <pc:chgData name="shoyoyedayo@gmail.com" userId="79bed09384b400fd" providerId="LiveId" clId="{5890618A-1539-4EB7-824D-A7166ADB7DA4}" dt="2026-04-12T06:42:44.156" v="99" actId="47"/>
        <pc:sldMkLst>
          <pc:docMk/>
          <pc:sldMk cId="553855368" sldId="265"/>
        </pc:sldMkLst>
      </pc:sldChg>
      <pc:sldChg chg="del">
        <pc:chgData name="shoyoyedayo@gmail.com" userId="79bed09384b400fd" providerId="LiveId" clId="{5890618A-1539-4EB7-824D-A7166ADB7DA4}" dt="2026-04-12T06:42:44.317" v="100" actId="47"/>
        <pc:sldMkLst>
          <pc:docMk/>
          <pc:sldMk cId="1332268041" sldId="266"/>
        </pc:sldMkLst>
      </pc:sldChg>
      <pc:sldChg chg="del">
        <pc:chgData name="shoyoyedayo@gmail.com" userId="79bed09384b400fd" providerId="LiveId" clId="{5890618A-1539-4EB7-824D-A7166ADB7DA4}" dt="2026-04-12T06:42:46.428" v="101" actId="47"/>
        <pc:sldMkLst>
          <pc:docMk/>
          <pc:sldMk cId="4018075316" sldId="267"/>
        </pc:sldMkLst>
      </pc:sldChg>
      <pc:sldChg chg="del">
        <pc:chgData name="shoyoyedayo@gmail.com" userId="79bed09384b400fd" providerId="LiveId" clId="{5890618A-1539-4EB7-824D-A7166ADB7DA4}" dt="2026-04-12T06:47:42.560" v="142" actId="47"/>
        <pc:sldMkLst>
          <pc:docMk/>
          <pc:sldMk cId="2216124928" sldId="268"/>
        </pc:sldMkLst>
      </pc:sldChg>
      <pc:sldChg chg="addSp delSp modSp mod">
        <pc:chgData name="shoyoyedayo@gmail.com" userId="79bed09384b400fd" providerId="LiveId" clId="{5890618A-1539-4EB7-824D-A7166ADB7DA4}" dt="2026-04-12T07:26:28.240" v="563" actId="404"/>
        <pc:sldMkLst>
          <pc:docMk/>
          <pc:sldMk cId="2033782920" sldId="269"/>
        </pc:sldMkLst>
        <pc:spChg chg="add mod">
          <ac:chgData name="shoyoyedayo@gmail.com" userId="79bed09384b400fd" providerId="LiveId" clId="{5890618A-1539-4EB7-824D-A7166ADB7DA4}" dt="2026-04-12T07:26:28.240" v="563" actId="404"/>
          <ac:spMkLst>
            <pc:docMk/>
            <pc:sldMk cId="2033782920" sldId="269"/>
            <ac:spMk id="2" creationId="{AB2BA3BD-657A-0F87-2240-D9D773718941}"/>
          </ac:spMkLst>
        </pc:spChg>
        <pc:spChg chg="mod">
          <ac:chgData name="shoyoyedayo@gmail.com" userId="79bed09384b400fd" providerId="LiveId" clId="{5890618A-1539-4EB7-824D-A7166ADB7DA4}" dt="2026-04-12T07:24:00.702" v="542" actId="1035"/>
          <ac:spMkLst>
            <pc:docMk/>
            <pc:sldMk cId="2033782920" sldId="269"/>
            <ac:spMk id="5" creationId="{6C05DFB9-F423-9AE9-550F-FB003791E5DE}"/>
          </ac:spMkLst>
        </pc:spChg>
        <pc:spChg chg="del mod">
          <ac:chgData name="shoyoyedayo@gmail.com" userId="79bed09384b400fd" providerId="LiveId" clId="{5890618A-1539-4EB7-824D-A7166ADB7DA4}" dt="2026-04-12T07:25:32.609" v="552" actId="478"/>
          <ac:spMkLst>
            <pc:docMk/>
            <pc:sldMk cId="2033782920" sldId="269"/>
            <ac:spMk id="8" creationId="{0D4DDC12-AA2C-45C2-595D-515C289A07AD}"/>
          </ac:spMkLst>
        </pc:spChg>
      </pc:sldChg>
      <pc:sldChg chg="modSp add mod">
        <pc:chgData name="shoyoyedayo@gmail.com" userId="79bed09384b400fd" providerId="LiveId" clId="{5890618A-1539-4EB7-824D-A7166ADB7DA4}" dt="2026-04-12T06:56:37.473" v="190" actId="20577"/>
        <pc:sldMkLst>
          <pc:docMk/>
          <pc:sldMk cId="2155311053" sldId="270"/>
        </pc:sldMkLst>
        <pc:spChg chg="mod">
          <ac:chgData name="shoyoyedayo@gmail.com" userId="79bed09384b400fd" providerId="LiveId" clId="{5890618A-1539-4EB7-824D-A7166ADB7DA4}" dt="2026-04-12T06:56:37.473" v="190" actId="20577"/>
          <ac:spMkLst>
            <pc:docMk/>
            <pc:sldMk cId="2155311053" sldId="270"/>
            <ac:spMk id="8" creationId="{DD790E15-D6C6-6290-2A9F-FF0F00B3B5D2}"/>
          </ac:spMkLst>
        </pc:spChg>
      </pc:sldChg>
      <pc:sldChg chg="modSp add mod">
        <pc:chgData name="shoyoyedayo@gmail.com" userId="79bed09384b400fd" providerId="LiveId" clId="{5890618A-1539-4EB7-824D-A7166ADB7DA4}" dt="2026-04-12T07:06:02.991" v="286" actId="1035"/>
        <pc:sldMkLst>
          <pc:docMk/>
          <pc:sldMk cId="1551445135" sldId="271"/>
        </pc:sldMkLst>
        <pc:spChg chg="mod">
          <ac:chgData name="shoyoyedayo@gmail.com" userId="79bed09384b400fd" providerId="LiveId" clId="{5890618A-1539-4EB7-824D-A7166ADB7DA4}" dt="2026-04-12T07:06:02.991" v="286" actId="1035"/>
          <ac:spMkLst>
            <pc:docMk/>
            <pc:sldMk cId="1551445135" sldId="271"/>
            <ac:spMk id="8" creationId="{44624BC0-E202-2716-6F51-ECD8BDAC1422}"/>
          </ac:spMkLst>
        </pc:spChg>
      </pc:sldChg>
      <pc:sldChg chg="modSp add mod">
        <pc:chgData name="shoyoyedayo@gmail.com" userId="79bed09384b400fd" providerId="LiveId" clId="{5890618A-1539-4EB7-824D-A7166ADB7DA4}" dt="2026-04-12T07:11:12.291" v="313" actId="255"/>
        <pc:sldMkLst>
          <pc:docMk/>
          <pc:sldMk cId="1276697218" sldId="272"/>
        </pc:sldMkLst>
        <pc:spChg chg="mod">
          <ac:chgData name="shoyoyedayo@gmail.com" userId="79bed09384b400fd" providerId="LiveId" clId="{5890618A-1539-4EB7-824D-A7166ADB7DA4}" dt="2026-04-12T07:11:12.291" v="313" actId="255"/>
          <ac:spMkLst>
            <pc:docMk/>
            <pc:sldMk cId="1276697218" sldId="272"/>
            <ac:spMk id="8" creationId="{3022DB58-370F-2320-D24A-0F469639E859}"/>
          </ac:spMkLst>
        </pc:spChg>
      </pc:sldChg>
      <pc:sldChg chg="modSp add mod">
        <pc:chgData name="shoyoyedayo@gmail.com" userId="79bed09384b400fd" providerId="LiveId" clId="{5890618A-1539-4EB7-824D-A7166ADB7DA4}" dt="2026-04-12T07:16:55.460" v="374" actId="404"/>
        <pc:sldMkLst>
          <pc:docMk/>
          <pc:sldMk cId="716989265" sldId="273"/>
        </pc:sldMkLst>
        <pc:spChg chg="mod">
          <ac:chgData name="shoyoyedayo@gmail.com" userId="79bed09384b400fd" providerId="LiveId" clId="{5890618A-1539-4EB7-824D-A7166ADB7DA4}" dt="2026-04-12T07:16:55.460" v="374" actId="404"/>
          <ac:spMkLst>
            <pc:docMk/>
            <pc:sldMk cId="716989265" sldId="273"/>
            <ac:spMk id="8" creationId="{80867DE2-2D45-F581-2EE8-54BF861D626F}"/>
          </ac:spMkLst>
        </pc:spChg>
      </pc:sldChg>
      <pc:sldChg chg="modSp add mod">
        <pc:chgData name="shoyoyedayo@gmail.com" userId="79bed09384b400fd" providerId="LiveId" clId="{5890618A-1539-4EB7-824D-A7166ADB7DA4}" dt="2026-04-12T07:21:25.310" v="438" actId="404"/>
        <pc:sldMkLst>
          <pc:docMk/>
          <pc:sldMk cId="256645282" sldId="274"/>
        </pc:sldMkLst>
        <pc:spChg chg="mod">
          <ac:chgData name="shoyoyedayo@gmail.com" userId="79bed09384b400fd" providerId="LiveId" clId="{5890618A-1539-4EB7-824D-A7166ADB7DA4}" dt="2026-04-12T07:21:25.310" v="438" actId="404"/>
          <ac:spMkLst>
            <pc:docMk/>
            <pc:sldMk cId="256645282" sldId="274"/>
            <ac:spMk id="8" creationId="{B25F072A-3C46-1DBB-CD0B-31738A007A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12/04/2026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6F779A-2D72-8A5A-DE7C-07451BDF23E7}"/>
              </a:ext>
            </a:extLst>
          </p:cNvPr>
          <p:cNvSpPr txBox="1"/>
          <p:nvPr/>
        </p:nvSpPr>
        <p:spPr>
          <a:xfrm>
            <a:off x="0" y="1359574"/>
            <a:ext cx="59850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EXAMINING THE SALVATION OF THE THIEF ON THE CROSS</a:t>
            </a:r>
          </a:p>
          <a:p>
            <a:pPr algn="ctr"/>
            <a:r>
              <a:rPr lang="en-US" sz="4800" dirty="0">
                <a:solidFill>
                  <a:schemeClr val="bg2"/>
                </a:solidFill>
                <a:latin typeface="Copperplate Gothic Bold" panose="020E0705020206020404" pitchFamily="34" charset="0"/>
              </a:rPr>
              <a:t>(Is It a Pattern for Us Today?)</a:t>
            </a:r>
            <a:endParaRPr lang="en-NG" sz="48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B0EC5C-1775-35A0-746C-2767B22BD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710" y="1147035"/>
            <a:ext cx="6350290" cy="476938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D960A06-6085-7964-5088-112FB479AABB}"/>
              </a:ext>
            </a:extLst>
          </p:cNvPr>
          <p:cNvSpPr/>
          <p:nvPr/>
        </p:nvSpPr>
        <p:spPr>
          <a:xfrm>
            <a:off x="0" y="1128530"/>
            <a:ext cx="12192000" cy="10273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9FBBA7-BF1B-6AB5-AFDB-1BF4DD78B194}"/>
              </a:ext>
            </a:extLst>
          </p:cNvPr>
          <p:cNvSpPr/>
          <p:nvPr/>
        </p:nvSpPr>
        <p:spPr>
          <a:xfrm>
            <a:off x="0" y="5916422"/>
            <a:ext cx="12192000" cy="10272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AA33F1E-41DB-590F-F0D6-16B8443394C3}"/>
              </a:ext>
            </a:extLst>
          </p:cNvPr>
          <p:cNvSpPr txBox="1"/>
          <p:nvPr/>
        </p:nvSpPr>
        <p:spPr>
          <a:xfrm>
            <a:off x="125730" y="96251"/>
            <a:ext cx="11913870" cy="6747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TEXTS</a:t>
            </a:r>
            <a:r>
              <a:rPr lang="en-US" sz="3200" dirty="0">
                <a:solidFill>
                  <a:schemeClr val="accent4"/>
                </a:solidFill>
              </a:rPr>
              <a:t>: </a:t>
            </a:r>
            <a:r>
              <a:rPr lang="en-US" sz="4000" dirty="0">
                <a:solidFill>
                  <a:schemeClr val="bg1"/>
                </a:solidFill>
              </a:rPr>
              <a:t>2 Timothy 2:15, Luke 23:39–43, 1 Cor. 15:1–4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endParaRPr lang="en-US" sz="4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INTRODUCTION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chemeClr val="bg1"/>
                </a:solidFill>
              </a:rPr>
              <a:t>“Rightly dividing the word of truth” (2 Timothy 2:15) is essential for sound doctrine. Many have used the case of the thief on the cross as a pattern for salvation today, but careful study shows: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chemeClr val="bg1"/>
                </a:solidFill>
              </a:rPr>
              <a:t>The thief on the cross is not a doctrinal template for New Covenant salvation.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THESIS: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chemeClr val="bg1"/>
                </a:solidFill>
              </a:rPr>
              <a:t>The salvation of the thief occurred under unique conditions and cannot be used as the standard model for salvation in the Church Age.</a:t>
            </a: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AAEC8-3DE2-7EB7-6970-EE8E5B7E1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D790E15-D6C6-6290-2A9F-FF0F00B3B5D2}"/>
              </a:ext>
            </a:extLst>
          </p:cNvPr>
          <p:cNvSpPr txBox="1"/>
          <p:nvPr/>
        </p:nvSpPr>
        <p:spPr>
          <a:xfrm>
            <a:off x="30480" y="58151"/>
            <a:ext cx="12028170" cy="6749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FULL GOSPEL WAS NOT YET COMPLETED</a:t>
            </a:r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Key Text: </a:t>
            </a:r>
            <a:r>
              <a:rPr lang="en-US" sz="3200" dirty="0">
                <a:solidFill>
                  <a:schemeClr val="bg2"/>
                </a:solidFill>
                <a:latin typeface="Copperplate Gothic Bold" panose="020E0705020206020404" pitchFamily="34" charset="0"/>
              </a:rPr>
              <a:t>1 Corinthians 15:1–4, Luke 18:31–34</a:t>
            </a:r>
          </a:p>
          <a:p>
            <a:pPr lvl="1"/>
            <a:endParaRPr lang="en-US" sz="12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Gospel Defined: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Christ died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was buried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rose again the third day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ascended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Critical Insight: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At the time of the thief: Jesus had not yet died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had not been buried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had not risen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had not ascended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Even the disciples: “Did not understand these things” (Luke 18:34)</a:t>
            </a:r>
            <a:endParaRPr lang="en-US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31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6665D-20DC-08E1-D3E4-15D66FE2E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4624BC0-E202-2716-6F51-ECD8BDAC1422}"/>
              </a:ext>
            </a:extLst>
          </p:cNvPr>
          <p:cNvSpPr txBox="1"/>
          <p:nvPr/>
        </p:nvSpPr>
        <p:spPr>
          <a:xfrm>
            <a:off x="30480" y="-18049"/>
            <a:ext cx="12028170" cy="7072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The full gospel message was not yet historically complete, therefore not yet preached in its final form</a:t>
            </a:r>
            <a:r>
              <a:rPr lang="en-US" sz="4000" dirty="0">
                <a:solidFill>
                  <a:schemeClr val="bg2"/>
                </a:solidFill>
              </a:rPr>
              <a:t>.</a:t>
            </a:r>
          </a:p>
          <a:p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31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THE HOLY SPIRIT DISPENSATION HAD NOT BEGUN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Key Text: </a:t>
            </a:r>
            <a:r>
              <a:rPr lang="en-US" sz="3200" dirty="0">
                <a:solidFill>
                  <a:schemeClr val="bg2"/>
                </a:solidFill>
                <a:latin typeface="Copperplate Gothic Bold" panose="020E0705020206020404" pitchFamily="34" charset="0"/>
              </a:rPr>
              <a:t>John 7:39, Luke 24:46–49</a:t>
            </a:r>
            <a:endParaRPr lang="en-US" sz="12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Observations:</a:t>
            </a:r>
          </a:p>
          <a:p>
            <a:pPr lvl="1">
              <a:lnSpc>
                <a:spcPts val="3800"/>
              </a:lnSpc>
            </a:pPr>
            <a:r>
              <a:rPr lang="en-US" sz="3800" dirty="0">
                <a:solidFill>
                  <a:schemeClr val="bg2"/>
                </a:solidFill>
              </a:rPr>
              <a:t>The Holy Spirit had not yet been given.</a:t>
            </a:r>
          </a:p>
          <a:p>
            <a:pPr lvl="1">
              <a:lnSpc>
                <a:spcPts val="3800"/>
              </a:lnSpc>
            </a:pPr>
            <a:r>
              <a:rPr lang="en-US" sz="3800" dirty="0">
                <a:solidFill>
                  <a:schemeClr val="bg2"/>
                </a:solidFill>
              </a:rPr>
              <a:t>Pentecost had not occurred.</a:t>
            </a:r>
          </a:p>
          <a:p>
            <a:pPr lvl="1">
              <a:lnSpc>
                <a:spcPts val="3800"/>
              </a:lnSpc>
            </a:pPr>
            <a:r>
              <a:rPr lang="en-US" sz="3800" dirty="0">
                <a:solidFill>
                  <a:schemeClr val="bg2"/>
                </a:solidFill>
              </a:rPr>
              <a:t>The Church had not yet been inaugurated.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Implication:</a:t>
            </a:r>
          </a:p>
          <a:p>
            <a:pPr lvl="1">
              <a:lnSpc>
                <a:spcPts val="3800"/>
              </a:lnSpc>
            </a:pPr>
            <a:r>
              <a:rPr lang="en-US" sz="3800" dirty="0">
                <a:solidFill>
                  <a:schemeClr val="bg2"/>
                </a:solidFill>
              </a:rPr>
              <a:t>The thief was saved without Holy Spirit baptism.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His experience differs fundamentally from Church Age salvation.</a:t>
            </a:r>
            <a:endParaRPr lang="en-US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45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CEF87-0455-60F2-E4CE-9E04556CA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22DB58-370F-2320-D24A-0F469639E859}"/>
              </a:ext>
            </a:extLst>
          </p:cNvPr>
          <p:cNvSpPr txBox="1"/>
          <p:nvPr/>
        </p:nvSpPr>
        <p:spPr>
          <a:xfrm>
            <a:off x="30480" y="-18049"/>
            <a:ext cx="12028170" cy="6821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31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HIS FAITH WAS KINGDOM-ORIENTED, NOT GOSPEL-CENTERED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Key Text: </a:t>
            </a:r>
            <a:r>
              <a:rPr lang="en-US" sz="3200" dirty="0">
                <a:solidFill>
                  <a:schemeClr val="bg2"/>
                </a:solidFill>
                <a:latin typeface="Copperplate Gothic Bold" panose="020E0705020206020404" pitchFamily="34" charset="0"/>
              </a:rPr>
              <a:t>Luke 23:42</a:t>
            </a:r>
          </a:p>
          <a:p>
            <a:pPr lvl="1"/>
            <a:endParaRPr lang="en-US" sz="12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What He Said: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“Lord, remember me when you come into your kingdom.”</a:t>
            </a:r>
          </a:p>
          <a:p>
            <a:pPr lvl="1"/>
            <a:endParaRPr lang="en-US" sz="1200" dirty="0">
              <a:solidFill>
                <a:schemeClr val="bg2"/>
              </a:solidFill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Analysis: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His faith was: Messianic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Kingdom-focused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Rooted in Jewish expectation</a:t>
            </a: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His faith aligns with Old Covenant anticipation, not New Covenant revelation.</a:t>
            </a:r>
            <a:endParaRPr lang="en-US" sz="38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69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93F60-F7AD-5D17-87B2-9AD0F7F76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0867DE2-2D45-F581-2EE8-54BF861D626F}"/>
              </a:ext>
            </a:extLst>
          </p:cNvPr>
          <p:cNvSpPr txBox="1"/>
          <p:nvPr/>
        </p:nvSpPr>
        <p:spPr>
          <a:xfrm>
            <a:off x="30480" y="-18049"/>
            <a:ext cx="12028170" cy="7026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31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HE WAS SAVED UNDER OLD COVENANT CONDITIONS</a:t>
            </a:r>
          </a:p>
          <a:p>
            <a:pPr marL="514350" indent="-514350">
              <a:buFont typeface="+mj-lt"/>
              <a:buAutoNum type="arabicPeriod" startAt="5"/>
            </a:pPr>
            <a:endParaRPr lang="en-US" sz="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Supporting Points: 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acknowledged his guilt (Luke 23:41)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accepted divine justice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believed in Jesus as Messiah</a:t>
            </a:r>
          </a:p>
          <a:p>
            <a:pPr lvl="1"/>
            <a:endParaRPr lang="en-US" sz="5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Additional Context: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Deuteronomy 21:22–23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Mark 16:15–16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Acts 2:38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Acts 16:30–33</a:t>
            </a:r>
            <a:endParaRPr lang="en-US" sz="1200" dirty="0">
              <a:solidFill>
                <a:schemeClr val="bg2"/>
              </a:solidFill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Key Distinction: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He was not saved through the post-resurrection apostolic message.</a:t>
            </a:r>
          </a:p>
        </p:txBody>
      </p:sp>
    </p:spTree>
    <p:extLst>
      <p:ext uri="{BB962C8B-B14F-4D97-AF65-F5344CB8AC3E}">
        <p14:creationId xmlns:p14="http://schemas.microsoft.com/office/powerpoint/2010/main" val="71698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25B93-6341-7BBE-7766-5EDF12D67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25F072A-3C46-1DBB-CD0B-31738A007A5B}"/>
              </a:ext>
            </a:extLst>
          </p:cNvPr>
          <p:cNvSpPr txBox="1"/>
          <p:nvPr/>
        </p:nvSpPr>
        <p:spPr>
          <a:xfrm>
            <a:off x="30480" y="-18049"/>
            <a:ext cx="12028170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31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HE WAS NOT A CHURCH AGE SAINT</a:t>
            </a:r>
            <a:endParaRPr lang="en-US" sz="3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6"/>
            </a:pPr>
            <a:endParaRPr lang="en-US" sz="1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marL="514350" indent="-514350">
              <a:buFont typeface="+mj-lt"/>
              <a:buAutoNum type="arabicPeriod" startAt="6"/>
            </a:pPr>
            <a:endParaRPr lang="en-US" sz="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Observations: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The Church began after: Resurrection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Ascension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Pentecost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The thief: Lived and died before all three</a:t>
            </a:r>
          </a:p>
          <a:p>
            <a:pPr lvl="1">
              <a:lnSpc>
                <a:spcPts val="3500"/>
              </a:lnSpc>
            </a:pPr>
            <a:endParaRPr lang="en-US" sz="24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Conclusion: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He belongs to a pre-Church category of believers.</a:t>
            </a:r>
          </a:p>
        </p:txBody>
      </p:sp>
    </p:spTree>
    <p:extLst>
      <p:ext uri="{BB962C8B-B14F-4D97-AF65-F5344CB8AC3E}">
        <p14:creationId xmlns:p14="http://schemas.microsoft.com/office/powerpoint/2010/main" val="256645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67F54-9C27-94C3-5B4C-114AFC6BE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764A0B-0ED7-F1F2-B5F9-5F4A2FBC6DDE}"/>
              </a:ext>
            </a:extLst>
          </p:cNvPr>
          <p:cNvSpPr txBox="1"/>
          <p:nvPr/>
        </p:nvSpPr>
        <p:spPr>
          <a:xfrm>
            <a:off x="349608" y="149308"/>
            <a:ext cx="6099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SUMMARY: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CCD716-E042-A1AE-C226-00DB77385014}"/>
              </a:ext>
            </a:extLst>
          </p:cNvPr>
          <p:cNvSpPr txBox="1"/>
          <p:nvPr/>
        </p:nvSpPr>
        <p:spPr>
          <a:xfrm>
            <a:off x="308610" y="851652"/>
            <a:ext cx="105879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thief was an Old Covenant believer</a:t>
            </a:r>
          </a:p>
          <a:p>
            <a:r>
              <a:rPr lang="en-US" sz="4000" dirty="0">
                <a:solidFill>
                  <a:schemeClr val="bg1"/>
                </a:solidFill>
              </a:rPr>
              <a:t>He repented and accepted judgment</a:t>
            </a:r>
          </a:p>
          <a:p>
            <a:r>
              <a:rPr lang="en-US" sz="4000" dirty="0">
                <a:solidFill>
                  <a:schemeClr val="bg1"/>
                </a:solidFill>
              </a:rPr>
              <a:t>He believed in Jesus as King/Messiah</a:t>
            </a:r>
          </a:p>
          <a:p>
            <a:r>
              <a:rPr lang="en-US" sz="4000" dirty="0">
                <a:solidFill>
                  <a:schemeClr val="bg1"/>
                </a:solidFill>
              </a:rPr>
              <a:t>His salvation occurred before the full gospel era</a:t>
            </a:r>
          </a:p>
        </p:txBody>
      </p:sp>
    </p:spTree>
    <p:extLst>
      <p:ext uri="{BB962C8B-B14F-4D97-AF65-F5344CB8AC3E}">
        <p14:creationId xmlns:p14="http://schemas.microsoft.com/office/powerpoint/2010/main" val="1913841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A48AF-E9FC-24E0-3B9B-1F34475F1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C05DFB9-F423-9AE9-550F-FB003791E5DE}"/>
              </a:ext>
            </a:extLst>
          </p:cNvPr>
          <p:cNvSpPr txBox="1"/>
          <p:nvPr/>
        </p:nvSpPr>
        <p:spPr>
          <a:xfrm>
            <a:off x="178158" y="61678"/>
            <a:ext cx="6099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Conclusion: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2BA3BD-657A-0F87-2240-D9D773718941}"/>
              </a:ext>
            </a:extLst>
          </p:cNvPr>
          <p:cNvSpPr txBox="1"/>
          <p:nvPr/>
        </p:nvSpPr>
        <p:spPr>
          <a:xfrm>
            <a:off x="30480" y="782051"/>
            <a:ext cx="12028170" cy="5901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endParaRPr lang="en-US" sz="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Key Statement:</a:t>
            </a:r>
          </a:p>
          <a:p>
            <a:pPr lvl="1">
              <a:lnSpc>
                <a:spcPts val="3500"/>
              </a:lnSpc>
            </a:pPr>
            <a:r>
              <a:rPr lang="en-US" sz="3800" dirty="0">
                <a:solidFill>
                  <a:schemeClr val="bg2"/>
                </a:solidFill>
              </a:rPr>
              <a:t>The thief on the cross cannot be used as a doctrinal pattern for salvation in this present age of grace.</a:t>
            </a:r>
          </a:p>
          <a:p>
            <a:pPr lvl="1">
              <a:lnSpc>
                <a:spcPts val="3500"/>
              </a:lnSpc>
            </a:pPr>
            <a:endParaRPr lang="en-US" sz="2400" dirty="0">
              <a:solidFill>
                <a:schemeClr val="bg2"/>
              </a:solidFill>
              <a:latin typeface="Copperplate Gothic Bold" panose="020E0705020206020404" pitchFamily="34" charset="0"/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Present-Day Salvation Pattern: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Acts 2:38Faith in the completed work of Christ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Response to the full gospel message</a:t>
            </a:r>
          </a:p>
          <a:p>
            <a:pPr lvl="1"/>
            <a:endParaRPr lang="en-US" sz="2400" dirty="0">
              <a:solidFill>
                <a:schemeClr val="bg2"/>
              </a:solidFill>
            </a:endParaRPr>
          </a:p>
          <a:p>
            <a:pPr lvl="1"/>
            <a:r>
              <a:rPr lang="en-US" sz="3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FINAL EXHORTATION</a:t>
            </a:r>
          </a:p>
          <a:p>
            <a:pPr lvl="1"/>
            <a:r>
              <a:rPr lang="en-US" sz="3800" dirty="0">
                <a:solidFill>
                  <a:schemeClr val="bg2"/>
                </a:solidFill>
              </a:rPr>
              <a:t>“Work out your own salvation with fear and trembling.” Philippians 2:12</a:t>
            </a:r>
          </a:p>
        </p:txBody>
      </p:sp>
    </p:spTree>
    <p:extLst>
      <p:ext uri="{BB962C8B-B14F-4D97-AF65-F5344CB8AC3E}">
        <p14:creationId xmlns:p14="http://schemas.microsoft.com/office/powerpoint/2010/main" val="203378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507</Words>
  <Application>Microsoft Office PowerPoint</Application>
  <PresentationFormat>Widescreen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shoyoyedayo@gmail.com</cp:lastModifiedBy>
  <cp:revision>13</cp:revision>
  <dcterms:created xsi:type="dcterms:W3CDTF">2026-02-14T22:07:59Z</dcterms:created>
  <dcterms:modified xsi:type="dcterms:W3CDTF">2026-04-12T07:26:34Z</dcterms:modified>
</cp:coreProperties>
</file>