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1" r:id="rId3"/>
    <p:sldId id="341" r:id="rId4"/>
    <p:sldId id="332" r:id="rId5"/>
    <p:sldId id="333" r:id="rId6"/>
    <p:sldId id="334" r:id="rId7"/>
    <p:sldId id="342" r:id="rId8"/>
    <p:sldId id="335" r:id="rId9"/>
    <p:sldId id="343" r:id="rId10"/>
    <p:sldId id="344" r:id="rId11"/>
    <p:sldId id="345" r:id="rId12"/>
    <p:sldId id="346" r:id="rId13"/>
    <p:sldId id="347" r:id="rId14"/>
    <p:sldId id="338" r:id="rId15"/>
    <p:sldId id="348" r:id="rId16"/>
    <p:sldId id="33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3" d="100"/>
          <a:sy n="33" d="100"/>
        </p:scale>
        <p:origin x="62" y="94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6/7/2026</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6/7/2026</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715121" y="809646"/>
            <a:ext cx="10458688" cy="5532797"/>
          </a:xfrm>
          <a:prstGeom prst="rect">
            <a:avLst/>
          </a:prstGeom>
          <a:noFill/>
        </p:spPr>
        <p:txBody>
          <a:bodyPr wrap="square" rtlCol="0">
            <a:spAutoFit/>
          </a:bodyPr>
          <a:lstStyle/>
          <a:p>
            <a:pPr algn="ctr">
              <a:lnSpc>
                <a:spcPct val="80000"/>
              </a:lnSpc>
            </a:pPr>
            <a:r>
              <a:rPr lang="en-US" sz="11500" dirty="0">
                <a:solidFill>
                  <a:srgbClr val="FFC000"/>
                </a:solidFill>
                <a:effectLst>
                  <a:outerShdw blurRad="38100" dist="38100" dir="2700000" algn="tl">
                    <a:srgbClr val="000000">
                      <a:alpha val="43137"/>
                    </a:srgbClr>
                  </a:outerShdw>
                </a:effectLst>
                <a:latin typeface="Copperplate Gothic Bold" panose="020E0705020206020404" pitchFamily="34" charset="0"/>
              </a:rPr>
              <a:t>Gideon’s</a:t>
            </a:r>
            <a:r>
              <a:rPr lang="en-US"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 Ephod</a:t>
            </a:r>
          </a:p>
          <a:p>
            <a:pPr algn="ctr">
              <a:lnSpc>
                <a:spcPct val="80000"/>
              </a:lnSpc>
            </a:pPr>
            <a:endParaRPr lang="en-US" sz="6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a:p>
            <a:pPr algn="ctr">
              <a:lnSpc>
                <a:spcPct val="80000"/>
              </a:lnSpc>
            </a:pPr>
            <a:r>
              <a:rPr lang="en-US" sz="7200" dirty="0">
                <a:solidFill>
                  <a:srgbClr val="FFC000"/>
                </a:solidFill>
                <a:effectLst>
                  <a:outerShdw blurRad="38100" dist="38100" dir="2700000" algn="tl">
                    <a:srgbClr val="000000">
                      <a:alpha val="43137"/>
                    </a:srgbClr>
                  </a:outerShdw>
                </a:effectLst>
                <a:latin typeface="Comic Sans MS" panose="030F0702030302020204" pitchFamily="66" charset="0"/>
              </a:rPr>
              <a:t>(When Sacred Things Become Snares)</a:t>
            </a:r>
          </a:p>
          <a:p>
            <a:pPr algn="ctr">
              <a:lnSpc>
                <a:spcPct val="80000"/>
              </a:lnSpc>
            </a:pPr>
            <a:r>
              <a:rPr lang="en-US" sz="8000" dirty="0">
                <a:solidFill>
                  <a:schemeClr val="bg2"/>
                </a:solidFill>
                <a:effectLst>
                  <a:outerShdw blurRad="38100" dist="38100" dir="2700000" algn="tl">
                    <a:srgbClr val="000000">
                      <a:alpha val="43137"/>
                    </a:srgbClr>
                  </a:outerShdw>
                </a:effectLst>
                <a:latin typeface="Comic Sans MS" panose="030F0702030302020204" pitchFamily="66" charset="0"/>
              </a:rPr>
              <a:t> </a:t>
            </a:r>
            <a:r>
              <a:rPr lang="en-US" sz="4800" b="1" u="sng" dirty="0">
                <a:solidFill>
                  <a:srgbClr val="FFC000"/>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rPr>
              <a:t>Text:</a:t>
            </a:r>
            <a:r>
              <a:rPr lang="en-US" sz="4800" b="1" dirty="0">
                <a:solidFill>
                  <a:schemeClr val="bg2"/>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rPr>
              <a:t> Judges 8:22–27</a:t>
            </a:r>
            <a:endParaRPr lang="en-US" sz="8000" b="1" dirty="0">
              <a:solidFill>
                <a:schemeClr val="bg2"/>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EA212AF-9C95-D06B-042C-95C7D03B1D1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3887FF9-6C99-A4FE-46E9-CAF9595081D5}"/>
              </a:ext>
            </a:extLst>
          </p:cNvPr>
          <p:cNvSpPr txBox="1"/>
          <p:nvPr/>
        </p:nvSpPr>
        <p:spPr>
          <a:xfrm>
            <a:off x="382562" y="673420"/>
            <a:ext cx="11426876" cy="3770263"/>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E.  THE 21ST CENTURY EPHOD </a:t>
            </a:r>
          </a:p>
          <a:p>
            <a:pPr algn="ctr">
              <a:spcAft>
                <a:spcPts val="600"/>
              </a:spcAft>
            </a:pPr>
            <a:r>
              <a:rPr lang="en-US" sz="4400" b="1" dirty="0">
                <a:solidFill>
                  <a:srgbClr val="FFC000"/>
                </a:solidFill>
                <a:latin typeface="Rockwell" panose="02060603020205020403" pitchFamily="18" charset="0"/>
              </a:rPr>
              <a:t>(THIS NEW GENERATION)</a:t>
            </a:r>
            <a:endParaRPr lang="en-US" sz="1400" b="1" dirty="0">
              <a:solidFill>
                <a:srgbClr val="FFC000"/>
              </a:solidFill>
              <a:latin typeface="Rockwell" panose="02060603020205020403" pitchFamily="18" charset="0"/>
            </a:endParaRPr>
          </a:p>
          <a:p>
            <a:pPr algn="just">
              <a:spcAft>
                <a:spcPts val="600"/>
              </a:spcAft>
            </a:pPr>
            <a:endParaRPr lang="en-US" sz="4000" b="1" dirty="0">
              <a:solidFill>
                <a:srgbClr val="FFC000"/>
              </a:solidFill>
              <a:latin typeface="Clarendon Blk BT" panose="02040905050505020204" pitchFamily="18" charset="0"/>
            </a:endParaRPr>
          </a:p>
          <a:p>
            <a:pPr algn="just">
              <a:spcAft>
                <a:spcPts val="600"/>
              </a:spcAft>
            </a:pPr>
            <a:r>
              <a:rPr lang="en-US" sz="4800" b="1" dirty="0">
                <a:solidFill>
                  <a:srgbClr val="FFC000"/>
                </a:solidFill>
                <a:latin typeface="Rockwell" panose="02060603020205020403" pitchFamily="18" charset="0"/>
              </a:rPr>
              <a:t>P</a:t>
            </a:r>
            <a:r>
              <a:rPr lang="en-US" sz="4800" b="1" dirty="0">
                <a:solidFill>
                  <a:schemeClr val="bg1"/>
                </a:solidFill>
              </a:rPr>
              <a:t> – Possessions, Prosperity and Pastor  Worship (Matthew 6:24)</a:t>
            </a:r>
            <a:endParaRPr lang="en-US" sz="4800" b="1" u="sng" dirty="0">
              <a:solidFill>
                <a:srgbClr val="FFC000"/>
              </a:solidFill>
            </a:endParaRPr>
          </a:p>
        </p:txBody>
      </p:sp>
    </p:spTree>
    <p:extLst>
      <p:ext uri="{BB962C8B-B14F-4D97-AF65-F5344CB8AC3E}">
        <p14:creationId xmlns:p14="http://schemas.microsoft.com/office/powerpoint/2010/main" val="23841246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77B1EE-A611-E773-C33D-CC95157F59F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9AA5146-26CC-F30E-3ABE-EF9B2FB8E1F7}"/>
              </a:ext>
            </a:extLst>
          </p:cNvPr>
          <p:cNvSpPr txBox="1"/>
          <p:nvPr/>
        </p:nvSpPr>
        <p:spPr>
          <a:xfrm>
            <a:off x="570131" y="907882"/>
            <a:ext cx="11426876" cy="3031599"/>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E.  THE 21ST CENTURY EPHOD </a:t>
            </a:r>
          </a:p>
          <a:p>
            <a:pPr algn="ctr">
              <a:spcAft>
                <a:spcPts val="600"/>
              </a:spcAft>
            </a:pPr>
            <a:r>
              <a:rPr lang="en-US" sz="4400" b="1" dirty="0">
                <a:solidFill>
                  <a:srgbClr val="FFC000"/>
                </a:solidFill>
                <a:latin typeface="Rockwell" panose="02060603020205020403" pitchFamily="18" charset="0"/>
              </a:rPr>
              <a:t>(THIS NEW GENERATION)</a:t>
            </a:r>
            <a:endParaRPr lang="en-US" sz="1400" b="1" dirty="0">
              <a:solidFill>
                <a:srgbClr val="FFC000"/>
              </a:solidFill>
              <a:latin typeface="Rockwell" panose="02060603020205020403" pitchFamily="18" charset="0"/>
            </a:endParaRPr>
          </a:p>
          <a:p>
            <a:pPr algn="just">
              <a:spcAft>
                <a:spcPts val="600"/>
              </a:spcAft>
            </a:pPr>
            <a:endParaRPr lang="en-US" sz="4000" b="1" dirty="0">
              <a:solidFill>
                <a:srgbClr val="FFC000"/>
              </a:solidFill>
              <a:latin typeface="Clarendon Blk BT" panose="02040905050505020204" pitchFamily="18" charset="0"/>
            </a:endParaRPr>
          </a:p>
          <a:p>
            <a:pPr algn="just">
              <a:spcAft>
                <a:spcPts val="600"/>
              </a:spcAft>
            </a:pPr>
            <a:r>
              <a:rPr lang="en-US" sz="4800" b="1" dirty="0">
                <a:solidFill>
                  <a:srgbClr val="FFC000"/>
                </a:solidFill>
                <a:latin typeface="Rockwell" panose="02060603020205020403" pitchFamily="18" charset="0"/>
              </a:rPr>
              <a:t>H</a:t>
            </a:r>
            <a:r>
              <a:rPr lang="en-US" sz="4800" b="1" dirty="0">
                <a:solidFill>
                  <a:schemeClr val="bg1"/>
                </a:solidFill>
              </a:rPr>
              <a:t>  –  Human Approval (Proverbs 29:25)</a:t>
            </a:r>
            <a:endParaRPr lang="en-US" sz="4800" b="1" u="sng" dirty="0">
              <a:solidFill>
                <a:srgbClr val="FFC000"/>
              </a:solidFill>
            </a:endParaRPr>
          </a:p>
        </p:txBody>
      </p:sp>
    </p:spTree>
    <p:extLst>
      <p:ext uri="{BB962C8B-B14F-4D97-AF65-F5344CB8AC3E}">
        <p14:creationId xmlns:p14="http://schemas.microsoft.com/office/powerpoint/2010/main" val="2693456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357BCE29-93A4-BB52-B231-4EC8C1B5A3B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F4493E8-4D7C-47E2-2C9F-489936EC7FDD}"/>
              </a:ext>
            </a:extLst>
          </p:cNvPr>
          <p:cNvSpPr txBox="1"/>
          <p:nvPr/>
        </p:nvSpPr>
        <p:spPr>
          <a:xfrm>
            <a:off x="592405" y="743758"/>
            <a:ext cx="11426876" cy="3031599"/>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E. THE 21ST CENTURY EPHOD </a:t>
            </a:r>
          </a:p>
          <a:p>
            <a:pPr algn="ctr">
              <a:spcAft>
                <a:spcPts val="600"/>
              </a:spcAft>
            </a:pPr>
            <a:r>
              <a:rPr lang="en-US" sz="4400" b="1" dirty="0">
                <a:solidFill>
                  <a:srgbClr val="FFC000"/>
                </a:solidFill>
                <a:latin typeface="Rockwell" panose="02060603020205020403" pitchFamily="18" charset="0"/>
              </a:rPr>
              <a:t>(THIS NEW GENERATION)</a:t>
            </a:r>
            <a:endParaRPr lang="en-US" sz="1400" b="1" dirty="0">
              <a:solidFill>
                <a:srgbClr val="FFC000"/>
              </a:solidFill>
              <a:latin typeface="Rockwell" panose="02060603020205020403" pitchFamily="18" charset="0"/>
            </a:endParaRPr>
          </a:p>
          <a:p>
            <a:pPr algn="just">
              <a:spcAft>
                <a:spcPts val="600"/>
              </a:spcAft>
            </a:pPr>
            <a:endParaRPr lang="en-US" sz="4000" b="1" dirty="0">
              <a:solidFill>
                <a:srgbClr val="FFC000"/>
              </a:solidFill>
              <a:latin typeface="Clarendon Blk BT" panose="02040905050505020204" pitchFamily="18" charset="0"/>
            </a:endParaRPr>
          </a:p>
          <a:p>
            <a:pPr algn="just">
              <a:spcAft>
                <a:spcPts val="600"/>
              </a:spcAft>
            </a:pPr>
            <a:r>
              <a:rPr lang="en-US" sz="4800" b="1" dirty="0">
                <a:solidFill>
                  <a:srgbClr val="FFC000"/>
                </a:solidFill>
                <a:latin typeface="Rockwell" panose="02060603020205020403" pitchFamily="18" charset="0"/>
              </a:rPr>
              <a:t>O</a:t>
            </a:r>
            <a:r>
              <a:rPr lang="en-US" sz="4800" b="1" dirty="0">
                <a:solidFill>
                  <a:schemeClr val="bg1"/>
                </a:solidFill>
              </a:rPr>
              <a:t>  –  Occult Substitutes  (Leviticus 19:26)</a:t>
            </a:r>
            <a:endParaRPr lang="en-US" sz="4800" b="1" u="sng" dirty="0">
              <a:solidFill>
                <a:srgbClr val="FFC000"/>
              </a:solidFill>
            </a:endParaRPr>
          </a:p>
        </p:txBody>
      </p:sp>
    </p:spTree>
    <p:extLst>
      <p:ext uri="{BB962C8B-B14F-4D97-AF65-F5344CB8AC3E}">
        <p14:creationId xmlns:p14="http://schemas.microsoft.com/office/powerpoint/2010/main" val="4270617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10EAF68-7A54-DCB9-D194-50DCF97F97E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E2E32DD-3B9E-9279-DD92-5E714BCD798A}"/>
              </a:ext>
            </a:extLst>
          </p:cNvPr>
          <p:cNvSpPr txBox="1"/>
          <p:nvPr/>
        </p:nvSpPr>
        <p:spPr>
          <a:xfrm>
            <a:off x="765124" y="790651"/>
            <a:ext cx="11426876" cy="3031599"/>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E. THE 21ST CENTURY EPHOD </a:t>
            </a:r>
          </a:p>
          <a:p>
            <a:pPr algn="ctr">
              <a:spcAft>
                <a:spcPts val="600"/>
              </a:spcAft>
            </a:pPr>
            <a:r>
              <a:rPr lang="en-US" sz="4400" b="1" dirty="0">
                <a:solidFill>
                  <a:srgbClr val="FFC000"/>
                </a:solidFill>
                <a:latin typeface="Rockwell" panose="02060603020205020403" pitchFamily="18" charset="0"/>
              </a:rPr>
              <a:t>(THIS NEW GENERATION)</a:t>
            </a:r>
            <a:endParaRPr lang="en-US" sz="1400" b="1" dirty="0">
              <a:solidFill>
                <a:srgbClr val="FFC000"/>
              </a:solidFill>
              <a:latin typeface="Rockwell" panose="02060603020205020403" pitchFamily="18" charset="0"/>
            </a:endParaRPr>
          </a:p>
          <a:p>
            <a:pPr algn="just">
              <a:spcAft>
                <a:spcPts val="600"/>
              </a:spcAft>
            </a:pPr>
            <a:endParaRPr lang="en-US" sz="4000" b="1" dirty="0">
              <a:solidFill>
                <a:srgbClr val="FFC000"/>
              </a:solidFill>
              <a:latin typeface="Clarendon Blk BT" panose="02040905050505020204" pitchFamily="18" charset="0"/>
            </a:endParaRPr>
          </a:p>
          <a:p>
            <a:pPr algn="just">
              <a:spcAft>
                <a:spcPts val="600"/>
              </a:spcAft>
            </a:pPr>
            <a:r>
              <a:rPr lang="en-US" sz="4800" b="1" dirty="0">
                <a:solidFill>
                  <a:srgbClr val="FFC000"/>
                </a:solidFill>
                <a:latin typeface="Rockwell" panose="02060603020205020403" pitchFamily="18" charset="0"/>
              </a:rPr>
              <a:t>D</a:t>
            </a:r>
            <a:r>
              <a:rPr lang="en-US" sz="4800" b="1" dirty="0">
                <a:solidFill>
                  <a:schemeClr val="bg1"/>
                </a:solidFill>
              </a:rPr>
              <a:t>  –  Digital Distractions  (Eph. 5:15-16)</a:t>
            </a:r>
            <a:endParaRPr lang="en-US" sz="4800" b="1" u="sng" dirty="0">
              <a:solidFill>
                <a:srgbClr val="FFC000"/>
              </a:solidFill>
            </a:endParaRPr>
          </a:p>
        </p:txBody>
      </p:sp>
    </p:spTree>
    <p:extLst>
      <p:ext uri="{BB962C8B-B14F-4D97-AF65-F5344CB8AC3E}">
        <p14:creationId xmlns:p14="http://schemas.microsoft.com/office/powerpoint/2010/main" val="13158486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74D008D-9928-3101-35AB-E293336D7C6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186949-0379-A540-E705-18807BB14F61}"/>
              </a:ext>
            </a:extLst>
          </p:cNvPr>
          <p:cNvSpPr txBox="1"/>
          <p:nvPr/>
        </p:nvSpPr>
        <p:spPr>
          <a:xfrm>
            <a:off x="363416" y="20448"/>
            <a:ext cx="11488615" cy="6909584"/>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F.   CONCLUSION</a:t>
            </a:r>
            <a:endParaRPr lang="en-US" sz="900" b="1" dirty="0">
              <a:solidFill>
                <a:schemeClr val="bg1"/>
              </a:solidFill>
            </a:endParaRPr>
          </a:p>
          <a:p>
            <a:pPr algn="just">
              <a:spcAft>
                <a:spcPts val="600"/>
              </a:spcAft>
            </a:pPr>
            <a:r>
              <a:rPr lang="en-US" sz="3750" b="1" dirty="0">
                <a:solidFill>
                  <a:schemeClr val="bg1"/>
                </a:solidFill>
              </a:rPr>
              <a:t>Gideon’s ephod teaches that not every danger comes wearing the face of an enemy. Some dangers come decorated with success, religion, applause, and beautiful appearance.</a:t>
            </a:r>
          </a:p>
          <a:p>
            <a:pPr algn="just">
              <a:spcAft>
                <a:spcPts val="600"/>
              </a:spcAft>
            </a:pPr>
            <a:r>
              <a:rPr lang="en-US" sz="3750" b="1" dirty="0">
                <a:solidFill>
                  <a:schemeClr val="bg1"/>
                </a:solidFill>
              </a:rPr>
              <a:t>The greatest enemy is often not outside—it is what quietly replaces God inside the heart.</a:t>
            </a:r>
          </a:p>
          <a:p>
            <a:pPr algn="just">
              <a:spcAft>
                <a:spcPts val="600"/>
              </a:spcAft>
            </a:pPr>
            <a:r>
              <a:rPr lang="en-US" sz="3750" b="1" dirty="0">
                <a:solidFill>
                  <a:schemeClr val="bg1"/>
                </a:solidFill>
              </a:rPr>
              <a:t>You may defeat Midian and still be defeated by an ephod. You may conquer battles and still lose worship. You may be used by God and still need to guard your heart daily. </a:t>
            </a:r>
            <a:r>
              <a:rPr lang="en-US" sz="3750" b="1" i="1" dirty="0">
                <a:solidFill>
                  <a:schemeClr val="bg1"/>
                </a:solidFill>
              </a:rPr>
              <a:t>Proverbs 4:23</a:t>
            </a:r>
            <a:endParaRPr lang="en-US" sz="3750" b="1" dirty="0">
              <a:solidFill>
                <a:schemeClr val="bg1"/>
              </a:solidFill>
            </a:endParaRPr>
          </a:p>
        </p:txBody>
      </p:sp>
    </p:spTree>
    <p:extLst>
      <p:ext uri="{BB962C8B-B14F-4D97-AF65-F5344CB8AC3E}">
        <p14:creationId xmlns:p14="http://schemas.microsoft.com/office/powerpoint/2010/main" val="438052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0FBC507-DA15-B66D-62F4-3FD21062C5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07CE72-1091-E34E-67D9-48BDCCBEB61E}"/>
              </a:ext>
            </a:extLst>
          </p:cNvPr>
          <p:cNvSpPr txBox="1"/>
          <p:nvPr/>
        </p:nvSpPr>
        <p:spPr>
          <a:xfrm>
            <a:off x="527538" y="395587"/>
            <a:ext cx="11136924" cy="4662815"/>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F.   CONCLUSION</a:t>
            </a:r>
            <a:endParaRPr lang="en-US" sz="900" b="1" dirty="0">
              <a:solidFill>
                <a:schemeClr val="bg1"/>
              </a:solidFill>
            </a:endParaRPr>
          </a:p>
          <a:p>
            <a:pPr algn="just">
              <a:spcAft>
                <a:spcPts val="600"/>
              </a:spcAft>
            </a:pPr>
            <a:r>
              <a:rPr lang="en-US" sz="4400" b="1" u="sng" dirty="0">
                <a:solidFill>
                  <a:srgbClr val="FFC000"/>
                </a:solidFill>
              </a:rPr>
              <a:t>Final Sermon Note: </a:t>
            </a:r>
          </a:p>
          <a:p>
            <a:pPr algn="just">
              <a:spcAft>
                <a:spcPts val="600"/>
              </a:spcAft>
            </a:pPr>
            <a:endParaRPr lang="en-US" sz="1600" b="1" dirty="0">
              <a:solidFill>
                <a:schemeClr val="bg1"/>
              </a:solidFill>
            </a:endParaRPr>
          </a:p>
          <a:p>
            <a:pPr marL="742950" indent="-742950" algn="just">
              <a:spcAft>
                <a:spcPts val="600"/>
              </a:spcAft>
              <a:buAutoNum type="arabicPeriod"/>
            </a:pPr>
            <a:r>
              <a:rPr lang="en-US" sz="4400" b="1" dirty="0">
                <a:solidFill>
                  <a:schemeClr val="bg1"/>
                </a:solidFill>
              </a:rPr>
              <a:t>Gideon defeated Midian with a sword, but the ephod defeated Gideon without a fight.</a:t>
            </a:r>
          </a:p>
          <a:p>
            <a:pPr marL="742950" indent="-742950" algn="just">
              <a:spcAft>
                <a:spcPts val="600"/>
              </a:spcAft>
              <a:buAutoNum type="arabicPeriod"/>
            </a:pPr>
            <a:endParaRPr lang="en-US" sz="3200" b="1" dirty="0">
              <a:solidFill>
                <a:schemeClr val="bg1"/>
              </a:solidFill>
            </a:endParaRPr>
          </a:p>
          <a:p>
            <a:pPr marL="742950" indent="-742950" algn="just">
              <a:spcAft>
                <a:spcPts val="600"/>
              </a:spcAft>
              <a:buAutoNum type="arabicPeriod"/>
            </a:pPr>
            <a:r>
              <a:rPr lang="en-US" sz="4400" b="1" dirty="0">
                <a:solidFill>
                  <a:schemeClr val="bg1"/>
                </a:solidFill>
              </a:rPr>
              <a:t>JESUS Christ is our true Ephod.</a:t>
            </a:r>
          </a:p>
        </p:txBody>
      </p:sp>
    </p:spTree>
    <p:extLst>
      <p:ext uri="{BB962C8B-B14F-4D97-AF65-F5344CB8AC3E}">
        <p14:creationId xmlns:p14="http://schemas.microsoft.com/office/powerpoint/2010/main" val="41025912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A55858-7779-C488-0D14-AEBADE545A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8D41F8-09DE-96D1-4568-EE3EE79294F9}"/>
              </a:ext>
            </a:extLst>
          </p:cNvPr>
          <p:cNvSpPr txBox="1"/>
          <p:nvPr/>
        </p:nvSpPr>
        <p:spPr>
          <a:xfrm>
            <a:off x="219724" y="2773136"/>
            <a:ext cx="11426876" cy="861774"/>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SHALOM!!!</a:t>
            </a:r>
            <a:endParaRPr lang="en-US" sz="4600" b="1" dirty="0">
              <a:solidFill>
                <a:schemeClr val="bg1"/>
              </a:solidFill>
            </a:endParaRPr>
          </a:p>
        </p:txBody>
      </p:sp>
    </p:spTree>
    <p:extLst>
      <p:ext uri="{BB962C8B-B14F-4D97-AF65-F5344CB8AC3E}">
        <p14:creationId xmlns:p14="http://schemas.microsoft.com/office/powerpoint/2010/main" val="1199599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57FD495-47C2-74F7-E33D-F7C4198161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F633A8-64A3-B0C0-F163-252CDE2531F9}"/>
              </a:ext>
            </a:extLst>
          </p:cNvPr>
          <p:cNvSpPr txBox="1"/>
          <p:nvPr/>
        </p:nvSpPr>
        <p:spPr>
          <a:xfrm>
            <a:off x="382562" y="192774"/>
            <a:ext cx="11426876" cy="6724918"/>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A. INTRODUCTION</a:t>
            </a:r>
          </a:p>
          <a:p>
            <a:pPr algn="just">
              <a:spcAft>
                <a:spcPts val="600"/>
              </a:spcAft>
            </a:pPr>
            <a:endParaRPr lang="en-US" sz="100" b="1" dirty="0">
              <a:solidFill>
                <a:schemeClr val="bg1"/>
              </a:solidFill>
            </a:endParaRPr>
          </a:p>
          <a:p>
            <a:pPr algn="just">
              <a:spcAft>
                <a:spcPts val="600"/>
              </a:spcAft>
            </a:pPr>
            <a:r>
              <a:rPr lang="en-US" sz="4200" b="1" dirty="0">
                <a:solidFill>
                  <a:schemeClr val="bg1"/>
                </a:solidFill>
              </a:rPr>
              <a:t>The story of Gideon is one of victory, courage, and divine empowerment. God raised a fearful man and turned him into a mighty deliverer. Through only 300 men, God defeated Midian and restored hope to Israel.</a:t>
            </a:r>
          </a:p>
          <a:p>
            <a:pPr algn="just">
              <a:spcAft>
                <a:spcPts val="600"/>
              </a:spcAft>
            </a:pPr>
            <a:endParaRPr lang="en-US" sz="1400" b="1" dirty="0">
              <a:solidFill>
                <a:schemeClr val="bg1"/>
              </a:solidFill>
            </a:endParaRPr>
          </a:p>
          <a:p>
            <a:pPr algn="just">
              <a:spcAft>
                <a:spcPts val="600"/>
              </a:spcAft>
            </a:pPr>
            <a:r>
              <a:rPr lang="en-US" sz="4200" b="1" dirty="0">
                <a:solidFill>
                  <a:schemeClr val="bg1"/>
                </a:solidFill>
              </a:rPr>
              <a:t>Yet after this great triumph, Gideon made an ephod that became a snare to himself and the nation.</a:t>
            </a:r>
          </a:p>
        </p:txBody>
      </p:sp>
    </p:spTree>
    <p:extLst>
      <p:ext uri="{BB962C8B-B14F-4D97-AF65-F5344CB8AC3E}">
        <p14:creationId xmlns:p14="http://schemas.microsoft.com/office/powerpoint/2010/main" val="3644522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BFF0BD3-2587-A85A-7976-D1F9CA9898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208B4E-DC1B-FE33-2BED-B4381D473848}"/>
              </a:ext>
            </a:extLst>
          </p:cNvPr>
          <p:cNvSpPr txBox="1"/>
          <p:nvPr/>
        </p:nvSpPr>
        <p:spPr>
          <a:xfrm>
            <a:off x="382562" y="286559"/>
            <a:ext cx="11426876" cy="6509474"/>
          </a:xfrm>
          <a:prstGeom prst="rect">
            <a:avLst/>
          </a:prstGeom>
          <a:noFill/>
        </p:spPr>
        <p:txBody>
          <a:bodyPr wrap="square" rtlCol="0">
            <a:spAutoFit/>
          </a:bodyPr>
          <a:lstStyle/>
          <a:p>
            <a:pPr algn="just">
              <a:spcAft>
                <a:spcPts val="600"/>
              </a:spcAft>
            </a:pPr>
            <a:r>
              <a:rPr lang="en-US" sz="4200" b="1" dirty="0">
                <a:solidFill>
                  <a:schemeClr val="bg1"/>
                </a:solidFill>
              </a:rPr>
              <a:t>This teaches a timeless truth: A believer or a pastor can win battles, perform many miracles, win souls, etc., publicly and still lose direction privately.</a:t>
            </a:r>
          </a:p>
          <a:p>
            <a:pPr algn="just">
              <a:spcAft>
                <a:spcPts val="600"/>
              </a:spcAft>
            </a:pPr>
            <a:r>
              <a:rPr lang="en-US" sz="4200" b="1" dirty="0">
                <a:solidFill>
                  <a:schemeClr val="bg1"/>
                </a:solidFill>
              </a:rPr>
              <a:t>Many believers know how to fight enemies, but few know how to manage success. </a:t>
            </a:r>
            <a:r>
              <a:rPr lang="en-US" sz="4200" b="1" i="1" dirty="0">
                <a:solidFill>
                  <a:schemeClr val="bg1"/>
                </a:solidFill>
              </a:rPr>
              <a:t>1 Cor. 10:12</a:t>
            </a:r>
          </a:p>
          <a:p>
            <a:pPr algn="just">
              <a:spcAft>
                <a:spcPts val="600"/>
              </a:spcAft>
            </a:pPr>
            <a:endParaRPr lang="en-US" b="1" dirty="0">
              <a:solidFill>
                <a:schemeClr val="bg1"/>
              </a:solidFill>
            </a:endParaRPr>
          </a:p>
          <a:p>
            <a:pPr algn="just">
              <a:spcAft>
                <a:spcPts val="600"/>
              </a:spcAft>
            </a:pPr>
            <a:r>
              <a:rPr lang="en-US" sz="4200" b="1" dirty="0">
                <a:solidFill>
                  <a:schemeClr val="bg1"/>
                </a:solidFill>
              </a:rPr>
              <a:t>The tragedy was not that Gideon fought Midian. The tragedy was that after conquering Midian, he did not conquer self.</a:t>
            </a:r>
          </a:p>
        </p:txBody>
      </p:sp>
    </p:spTree>
    <p:extLst>
      <p:ext uri="{BB962C8B-B14F-4D97-AF65-F5344CB8AC3E}">
        <p14:creationId xmlns:p14="http://schemas.microsoft.com/office/powerpoint/2010/main" val="1355896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6EA5B16-FB1E-E35C-483C-EFB2D53280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231145-25B8-CCFA-CF63-05431DB57776}"/>
              </a:ext>
            </a:extLst>
          </p:cNvPr>
          <p:cNvSpPr txBox="1"/>
          <p:nvPr/>
        </p:nvSpPr>
        <p:spPr>
          <a:xfrm>
            <a:off x="428282" y="192774"/>
            <a:ext cx="11426876" cy="6232475"/>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B. WHAT IS GIDEON’S EPHOD? </a:t>
            </a:r>
            <a:endParaRPr lang="en-US" sz="300" b="1" dirty="0">
              <a:solidFill>
                <a:schemeClr val="bg1"/>
              </a:solidFill>
            </a:endParaRPr>
          </a:p>
          <a:p>
            <a:pPr algn="just">
              <a:spcAft>
                <a:spcPts val="600"/>
              </a:spcAft>
            </a:pPr>
            <a:endParaRPr lang="en-US" sz="700" b="1" dirty="0">
              <a:solidFill>
                <a:schemeClr val="bg1"/>
              </a:solidFill>
            </a:endParaRPr>
          </a:p>
          <a:p>
            <a:pPr algn="just">
              <a:spcAft>
                <a:spcPts val="600"/>
              </a:spcAft>
            </a:pPr>
            <a:r>
              <a:rPr lang="en-US" sz="4400" b="1" dirty="0">
                <a:solidFill>
                  <a:schemeClr val="bg1"/>
                </a:solidFill>
              </a:rPr>
              <a:t>An ephod in the Old Testament was originally a sacred priestly garment used in worship and divine consultation. </a:t>
            </a:r>
            <a:r>
              <a:rPr lang="en-US" sz="4400" b="1" i="1" dirty="0">
                <a:solidFill>
                  <a:schemeClr val="bg1"/>
                </a:solidFill>
              </a:rPr>
              <a:t>Exodus 28:4 </a:t>
            </a:r>
          </a:p>
          <a:p>
            <a:pPr algn="just">
              <a:spcAft>
                <a:spcPts val="600"/>
              </a:spcAft>
            </a:pPr>
            <a:endParaRPr lang="en-US" sz="1600" b="1" dirty="0">
              <a:solidFill>
                <a:schemeClr val="bg1"/>
              </a:solidFill>
            </a:endParaRPr>
          </a:p>
          <a:p>
            <a:pPr algn="just">
              <a:spcAft>
                <a:spcPts val="600"/>
              </a:spcAft>
            </a:pPr>
            <a:r>
              <a:rPr lang="en-US" sz="4400" b="1" dirty="0">
                <a:solidFill>
                  <a:schemeClr val="bg1"/>
                </a:solidFill>
              </a:rPr>
              <a:t>But Gideon’s ephod was different. It was not made by divine instruction. It was made from the gold of victory and placed in Ophrah as a religious object. </a:t>
            </a:r>
            <a:r>
              <a:rPr lang="en-US" sz="4400" b="1" i="1" dirty="0">
                <a:solidFill>
                  <a:schemeClr val="bg1"/>
                </a:solidFill>
              </a:rPr>
              <a:t>Judges 8:27</a:t>
            </a:r>
          </a:p>
        </p:txBody>
      </p:sp>
    </p:spTree>
    <p:extLst>
      <p:ext uri="{BB962C8B-B14F-4D97-AF65-F5344CB8AC3E}">
        <p14:creationId xmlns:p14="http://schemas.microsoft.com/office/powerpoint/2010/main" val="3653502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C590CCE-FAEF-3D1C-EFC6-D87EF88A87C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71BA790-972F-9BA5-030D-0350D969E2EA}"/>
              </a:ext>
            </a:extLst>
          </p:cNvPr>
          <p:cNvSpPr txBox="1"/>
          <p:nvPr/>
        </p:nvSpPr>
        <p:spPr>
          <a:xfrm>
            <a:off x="211014" y="227943"/>
            <a:ext cx="11781693" cy="6509474"/>
          </a:xfrm>
          <a:prstGeom prst="rect">
            <a:avLst/>
          </a:prstGeom>
          <a:noFill/>
        </p:spPr>
        <p:txBody>
          <a:bodyPr wrap="square" rtlCol="0">
            <a:spAutoFit/>
          </a:bodyPr>
          <a:lstStyle/>
          <a:p>
            <a:pPr algn="just">
              <a:spcAft>
                <a:spcPts val="600"/>
              </a:spcAft>
            </a:pPr>
            <a:r>
              <a:rPr lang="en-US" sz="3600" b="1" i="1" dirty="0">
                <a:solidFill>
                  <a:schemeClr val="bg1"/>
                </a:solidFill>
              </a:rPr>
              <a:t>Spiritually, Gideon’s ephod represents: </a:t>
            </a:r>
          </a:p>
          <a:p>
            <a:pPr marL="742950" indent="-742950" algn="just">
              <a:spcAft>
                <a:spcPts val="600"/>
              </a:spcAft>
              <a:buClr>
                <a:srgbClr val="FFC000"/>
              </a:buClr>
              <a:buAutoNum type="arabicPeriod"/>
            </a:pPr>
            <a:r>
              <a:rPr lang="en-US" sz="3600" b="1" dirty="0">
                <a:solidFill>
                  <a:schemeClr val="bg1"/>
                </a:solidFill>
              </a:rPr>
              <a:t>Human ideas replacing divine command</a:t>
            </a:r>
          </a:p>
          <a:p>
            <a:pPr marL="742950" indent="-742950" algn="just">
              <a:spcAft>
                <a:spcPts val="600"/>
              </a:spcAft>
              <a:buClr>
                <a:srgbClr val="FFC000"/>
              </a:buClr>
              <a:buAutoNum type="arabicPeriod"/>
            </a:pPr>
            <a:r>
              <a:rPr lang="en-US" sz="3600" b="1" dirty="0">
                <a:solidFill>
                  <a:schemeClr val="bg1"/>
                </a:solidFill>
              </a:rPr>
              <a:t>Symbols replacing substance</a:t>
            </a:r>
          </a:p>
          <a:p>
            <a:pPr marL="742950" indent="-742950" algn="just">
              <a:spcAft>
                <a:spcPts val="600"/>
              </a:spcAft>
              <a:buClr>
                <a:srgbClr val="FFC000"/>
              </a:buClr>
              <a:buAutoNum type="arabicPeriod"/>
            </a:pPr>
            <a:r>
              <a:rPr lang="en-US" sz="3600" b="1" dirty="0">
                <a:solidFill>
                  <a:schemeClr val="bg1"/>
                </a:solidFill>
              </a:rPr>
              <a:t>Religion without revelation</a:t>
            </a:r>
          </a:p>
          <a:p>
            <a:pPr marL="742950" indent="-742950" algn="just">
              <a:spcAft>
                <a:spcPts val="600"/>
              </a:spcAft>
              <a:buClr>
                <a:srgbClr val="FFC000"/>
              </a:buClr>
              <a:buAutoNum type="arabicPeriod"/>
            </a:pPr>
            <a:r>
              <a:rPr lang="en-US" sz="3600" b="1" dirty="0">
                <a:solidFill>
                  <a:schemeClr val="bg1"/>
                </a:solidFill>
              </a:rPr>
              <a:t>Memory of victory replacing present dependence on God</a:t>
            </a:r>
          </a:p>
          <a:p>
            <a:pPr marL="742950" indent="-742950" algn="just">
              <a:spcAft>
                <a:spcPts val="600"/>
              </a:spcAft>
              <a:buClr>
                <a:srgbClr val="FFC000"/>
              </a:buClr>
              <a:buAutoNum type="arabicPeriod"/>
            </a:pPr>
            <a:r>
              <a:rPr lang="en-US" sz="3600" b="1" dirty="0">
                <a:solidFill>
                  <a:schemeClr val="bg1"/>
                </a:solidFill>
              </a:rPr>
              <a:t>Personal legacy competing with God’s glory </a:t>
            </a:r>
          </a:p>
          <a:p>
            <a:pPr algn="just">
              <a:spcAft>
                <a:spcPts val="600"/>
              </a:spcAft>
            </a:pPr>
            <a:endParaRPr lang="en-US" sz="100" b="1" u="sng" dirty="0">
              <a:solidFill>
                <a:srgbClr val="FFC000"/>
              </a:solidFill>
            </a:endParaRPr>
          </a:p>
          <a:p>
            <a:pPr algn="just">
              <a:spcAft>
                <a:spcPts val="600"/>
              </a:spcAft>
            </a:pPr>
            <a:r>
              <a:rPr lang="en-US" sz="4000" b="1" u="sng" dirty="0">
                <a:solidFill>
                  <a:srgbClr val="FFC000"/>
                </a:solidFill>
              </a:rPr>
              <a:t>Sermon note: </a:t>
            </a:r>
          </a:p>
          <a:p>
            <a:pPr algn="just">
              <a:spcAft>
                <a:spcPts val="600"/>
              </a:spcAft>
            </a:pPr>
            <a:r>
              <a:rPr lang="en-US" sz="4000" b="1" dirty="0">
                <a:solidFill>
                  <a:schemeClr val="bg1"/>
                </a:solidFill>
              </a:rPr>
              <a:t>The ephod was not evil because of gold. It became evil because it occupied the wrong place in people’s hearts.   </a:t>
            </a:r>
            <a:r>
              <a:rPr lang="en-US" sz="4000" b="1" i="1" dirty="0">
                <a:solidFill>
                  <a:schemeClr val="bg1"/>
                </a:solidFill>
              </a:rPr>
              <a:t>John 5:21</a:t>
            </a:r>
          </a:p>
        </p:txBody>
      </p:sp>
    </p:spTree>
    <p:extLst>
      <p:ext uri="{BB962C8B-B14F-4D97-AF65-F5344CB8AC3E}">
        <p14:creationId xmlns:p14="http://schemas.microsoft.com/office/powerpoint/2010/main" val="2749965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815E4F2-C58A-E037-E238-F743F12BBF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108E97-36F4-9B3D-4743-B6F3DA12BC13}"/>
              </a:ext>
            </a:extLst>
          </p:cNvPr>
          <p:cNvSpPr txBox="1"/>
          <p:nvPr/>
        </p:nvSpPr>
        <p:spPr>
          <a:xfrm>
            <a:off x="351692" y="169328"/>
            <a:ext cx="11503466" cy="6678751"/>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C. THE CHARACTERISTICS OF GIDEON’S EPHOD</a:t>
            </a:r>
            <a:endParaRPr lang="en-US" sz="500" b="1" dirty="0">
              <a:solidFill>
                <a:schemeClr val="bg1"/>
              </a:solidFill>
            </a:endParaRPr>
          </a:p>
          <a:p>
            <a:pPr algn="just">
              <a:spcAft>
                <a:spcPts val="600"/>
              </a:spcAft>
            </a:pPr>
            <a:r>
              <a:rPr lang="en-US" sz="3600" b="1" dirty="0">
                <a:solidFill>
                  <a:srgbClr val="FFC000"/>
                </a:solidFill>
              </a:rPr>
              <a:t>1.  </a:t>
            </a:r>
            <a:r>
              <a:rPr lang="en-US" sz="3600" b="1" dirty="0">
                <a:solidFill>
                  <a:schemeClr val="bg1"/>
                </a:solidFill>
              </a:rPr>
              <a:t>	It Looked Spiritual but Was Spiritually Dangerous.  </a:t>
            </a:r>
          </a:p>
          <a:p>
            <a:pPr algn="just">
              <a:spcAft>
                <a:spcPts val="600"/>
              </a:spcAft>
            </a:pPr>
            <a:r>
              <a:rPr lang="en-US" sz="3600" b="1" dirty="0">
                <a:solidFill>
                  <a:schemeClr val="bg1"/>
                </a:solidFill>
              </a:rPr>
              <a:t>   	</a:t>
            </a:r>
            <a:r>
              <a:rPr lang="en-US" sz="3600" b="1" i="1" dirty="0">
                <a:solidFill>
                  <a:schemeClr val="bg1"/>
                </a:solidFill>
              </a:rPr>
              <a:t>2 Timothy  3:5 </a:t>
            </a:r>
          </a:p>
          <a:p>
            <a:pPr algn="just">
              <a:spcAft>
                <a:spcPts val="600"/>
              </a:spcAft>
            </a:pPr>
            <a:r>
              <a:rPr lang="en-US" sz="3600" b="1" u="sng" dirty="0">
                <a:solidFill>
                  <a:srgbClr val="FFC000"/>
                </a:solidFill>
              </a:rPr>
              <a:t>Sermon note:</a:t>
            </a:r>
            <a:r>
              <a:rPr lang="en-US" sz="3600" b="1" dirty="0">
                <a:solidFill>
                  <a:srgbClr val="FFC000"/>
                </a:solidFill>
              </a:rPr>
              <a:t> </a:t>
            </a:r>
            <a:r>
              <a:rPr lang="en-US" sz="3600" b="1" dirty="0">
                <a:solidFill>
                  <a:schemeClr val="bg1"/>
                </a:solidFill>
              </a:rPr>
              <a:t>Not everything holy-looking is heaven-approved.</a:t>
            </a:r>
          </a:p>
          <a:p>
            <a:pPr algn="just">
              <a:spcAft>
                <a:spcPts val="600"/>
              </a:spcAft>
            </a:pPr>
            <a:endParaRPr lang="en-US" sz="600" b="1" dirty="0">
              <a:solidFill>
                <a:schemeClr val="bg1"/>
              </a:solidFill>
            </a:endParaRPr>
          </a:p>
          <a:p>
            <a:pPr algn="just">
              <a:spcAft>
                <a:spcPts val="600"/>
              </a:spcAft>
            </a:pPr>
            <a:r>
              <a:rPr lang="en-US" sz="3600" b="1" dirty="0">
                <a:solidFill>
                  <a:srgbClr val="FFC000"/>
                </a:solidFill>
              </a:rPr>
              <a:t>2. </a:t>
            </a:r>
            <a:r>
              <a:rPr lang="en-US" sz="3600" b="1" dirty="0">
                <a:solidFill>
                  <a:schemeClr val="bg1"/>
                </a:solidFill>
              </a:rPr>
              <a:t>	It Was Born from Success. Deut. 32:15</a:t>
            </a:r>
          </a:p>
          <a:p>
            <a:pPr algn="just">
              <a:spcAft>
                <a:spcPts val="600"/>
              </a:spcAft>
            </a:pPr>
            <a:endParaRPr lang="en-US" sz="600" b="1" dirty="0">
              <a:solidFill>
                <a:schemeClr val="bg1"/>
              </a:solidFill>
            </a:endParaRPr>
          </a:p>
          <a:p>
            <a:pPr algn="just">
              <a:spcAft>
                <a:spcPts val="600"/>
              </a:spcAft>
            </a:pPr>
            <a:r>
              <a:rPr lang="en-US" sz="3600" b="1" dirty="0">
                <a:solidFill>
                  <a:srgbClr val="FFC000"/>
                </a:solidFill>
              </a:rPr>
              <a:t>3. </a:t>
            </a:r>
            <a:r>
              <a:rPr lang="en-US" sz="3600" b="1" dirty="0">
                <a:solidFill>
                  <a:schemeClr val="bg1"/>
                </a:solidFill>
              </a:rPr>
              <a:t>	It Drew Attention Away from God  </a:t>
            </a:r>
          </a:p>
          <a:p>
            <a:pPr algn="just">
              <a:spcAft>
                <a:spcPts val="600"/>
              </a:spcAft>
            </a:pPr>
            <a:r>
              <a:rPr lang="en-US" sz="3600" b="1" u="sng" dirty="0">
                <a:solidFill>
                  <a:srgbClr val="FFC000"/>
                </a:solidFill>
              </a:rPr>
              <a:t>Sermon Note:</a:t>
            </a:r>
            <a:r>
              <a:rPr lang="en-US" sz="3600" b="1" dirty="0">
                <a:solidFill>
                  <a:srgbClr val="FFC000"/>
                </a:solidFill>
              </a:rPr>
              <a:t> </a:t>
            </a:r>
            <a:r>
              <a:rPr lang="en-US" sz="3600" b="1" dirty="0">
                <a:solidFill>
                  <a:schemeClr val="bg1"/>
                </a:solidFill>
              </a:rPr>
              <a:t>Anything that steals devotion from God is an idol. </a:t>
            </a:r>
            <a:r>
              <a:rPr lang="en-US" sz="3600" b="1" i="1" dirty="0">
                <a:solidFill>
                  <a:schemeClr val="bg1"/>
                </a:solidFill>
              </a:rPr>
              <a:t>Exodus 20:3</a:t>
            </a:r>
          </a:p>
        </p:txBody>
      </p:sp>
    </p:spTree>
    <p:extLst>
      <p:ext uri="{BB962C8B-B14F-4D97-AF65-F5344CB8AC3E}">
        <p14:creationId xmlns:p14="http://schemas.microsoft.com/office/powerpoint/2010/main" val="602968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B3DDFB8-FE65-D3D0-FD2D-F1EBB34A49D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23081BE-1245-EE0E-9200-48D7CABBDDC7}"/>
              </a:ext>
            </a:extLst>
          </p:cNvPr>
          <p:cNvSpPr txBox="1"/>
          <p:nvPr/>
        </p:nvSpPr>
        <p:spPr>
          <a:xfrm>
            <a:off x="473220" y="778927"/>
            <a:ext cx="11320195" cy="5139869"/>
          </a:xfrm>
          <a:prstGeom prst="rect">
            <a:avLst/>
          </a:prstGeom>
          <a:noFill/>
        </p:spPr>
        <p:txBody>
          <a:bodyPr wrap="square" rtlCol="0">
            <a:spAutoFit/>
          </a:bodyPr>
          <a:lstStyle/>
          <a:p>
            <a:pPr algn="just">
              <a:spcAft>
                <a:spcPts val="600"/>
              </a:spcAft>
            </a:pPr>
            <a:r>
              <a:rPr lang="en-US" sz="4000" b="1" dirty="0">
                <a:solidFill>
                  <a:srgbClr val="FFC000"/>
                </a:solidFill>
              </a:rPr>
              <a:t>4. </a:t>
            </a:r>
            <a:r>
              <a:rPr lang="en-US" sz="4000" b="1" dirty="0">
                <a:solidFill>
                  <a:schemeClr val="bg1"/>
                </a:solidFill>
              </a:rPr>
              <a:t>	It Was Accepted by the Crowd  </a:t>
            </a:r>
          </a:p>
          <a:p>
            <a:pPr algn="just">
              <a:spcAft>
                <a:spcPts val="600"/>
              </a:spcAft>
            </a:pPr>
            <a:r>
              <a:rPr lang="en-US" sz="4000" b="1" u="sng" dirty="0">
                <a:solidFill>
                  <a:schemeClr val="bg1"/>
                </a:solidFill>
              </a:rPr>
              <a:t>Sermon note:</a:t>
            </a:r>
            <a:r>
              <a:rPr lang="en-US" sz="4000" b="1" dirty="0">
                <a:solidFill>
                  <a:schemeClr val="bg1"/>
                </a:solidFill>
              </a:rPr>
              <a:t> Israel embraced it. Popularity does not equal purity. </a:t>
            </a:r>
            <a:r>
              <a:rPr lang="en-US" sz="4000" b="1" i="1" dirty="0">
                <a:solidFill>
                  <a:schemeClr val="bg1"/>
                </a:solidFill>
              </a:rPr>
              <a:t>Matthew 7:13</a:t>
            </a:r>
          </a:p>
          <a:p>
            <a:pPr algn="just">
              <a:spcAft>
                <a:spcPts val="600"/>
              </a:spcAft>
            </a:pPr>
            <a:endParaRPr lang="en-US" b="1" dirty="0">
              <a:solidFill>
                <a:schemeClr val="bg1"/>
              </a:solidFill>
            </a:endParaRPr>
          </a:p>
          <a:p>
            <a:pPr algn="just">
              <a:spcAft>
                <a:spcPts val="600"/>
              </a:spcAft>
            </a:pPr>
            <a:r>
              <a:rPr lang="en-US" sz="4000" b="1" dirty="0">
                <a:solidFill>
                  <a:srgbClr val="FFC000"/>
                </a:solidFill>
              </a:rPr>
              <a:t>5. 	</a:t>
            </a:r>
            <a:r>
              <a:rPr lang="en-US" sz="4000" b="1" dirty="0">
                <a:solidFill>
                  <a:schemeClr val="bg1"/>
                </a:solidFill>
              </a:rPr>
              <a:t>It Trapped Its Maker  </a:t>
            </a:r>
            <a:r>
              <a:rPr lang="en-US" sz="4000" b="1" i="1" dirty="0">
                <a:solidFill>
                  <a:schemeClr val="bg1"/>
                </a:solidFill>
              </a:rPr>
              <a:t>Proverbs 12:14</a:t>
            </a:r>
          </a:p>
          <a:p>
            <a:pPr algn="just">
              <a:spcAft>
                <a:spcPts val="600"/>
              </a:spcAft>
            </a:pPr>
            <a:r>
              <a:rPr lang="en-US" sz="4000" b="1" u="sng" dirty="0">
                <a:solidFill>
                  <a:schemeClr val="bg1"/>
                </a:solidFill>
              </a:rPr>
              <a:t>Sermon note:</a:t>
            </a:r>
            <a:r>
              <a:rPr lang="en-US" sz="4000" b="1" dirty="0">
                <a:solidFill>
                  <a:schemeClr val="bg1"/>
                </a:solidFill>
              </a:rPr>
              <a:t> Not everything holy-looking is heaven-approved.</a:t>
            </a:r>
          </a:p>
          <a:p>
            <a:pPr algn="just">
              <a:spcAft>
                <a:spcPts val="600"/>
              </a:spcAft>
            </a:pPr>
            <a:endParaRPr lang="en-US" sz="600" b="1" dirty="0">
              <a:solidFill>
                <a:schemeClr val="bg1"/>
              </a:solidFill>
            </a:endParaRPr>
          </a:p>
          <a:p>
            <a:pPr algn="just">
              <a:spcAft>
                <a:spcPts val="600"/>
              </a:spcAft>
            </a:pPr>
            <a:endParaRPr lang="en-US" sz="3600" b="1" i="1" dirty="0">
              <a:solidFill>
                <a:schemeClr val="bg1"/>
              </a:solidFill>
            </a:endParaRPr>
          </a:p>
        </p:txBody>
      </p:sp>
    </p:spTree>
    <p:extLst>
      <p:ext uri="{BB962C8B-B14F-4D97-AF65-F5344CB8AC3E}">
        <p14:creationId xmlns:p14="http://schemas.microsoft.com/office/powerpoint/2010/main" val="17959545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A331452-2C33-06E4-6BC1-A295CCF130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0C9768-4A72-9A75-7CAE-7608AE2E3833}"/>
              </a:ext>
            </a:extLst>
          </p:cNvPr>
          <p:cNvSpPr txBox="1"/>
          <p:nvPr/>
        </p:nvSpPr>
        <p:spPr>
          <a:xfrm>
            <a:off x="428282" y="227943"/>
            <a:ext cx="11426876" cy="6155531"/>
          </a:xfrm>
          <a:prstGeom prst="rect">
            <a:avLst/>
          </a:prstGeom>
          <a:noFill/>
        </p:spPr>
        <p:txBody>
          <a:bodyPr wrap="square" rtlCol="0">
            <a:spAutoFit/>
          </a:bodyPr>
          <a:lstStyle/>
          <a:p>
            <a:pPr marL="742950" indent="-742950" algn="ctr">
              <a:spcAft>
                <a:spcPts val="600"/>
              </a:spcAft>
              <a:buAutoNum type="alphaUcPeriod" startAt="4"/>
            </a:pPr>
            <a:r>
              <a:rPr lang="en-US" sz="4400" b="1" dirty="0">
                <a:solidFill>
                  <a:srgbClr val="FFC000"/>
                </a:solidFill>
                <a:latin typeface="Rockwell" panose="02060603020205020403" pitchFamily="18" charset="0"/>
              </a:rPr>
              <a:t>THE DANGERS OF GIDEON’S EPHOD</a:t>
            </a:r>
          </a:p>
          <a:p>
            <a:pPr algn="ctr">
              <a:spcAft>
                <a:spcPts val="600"/>
              </a:spcAft>
            </a:pPr>
            <a:endParaRPr lang="en-US" sz="1400" b="1" dirty="0">
              <a:solidFill>
                <a:srgbClr val="FFC000"/>
              </a:solidFill>
              <a:latin typeface="Rockwell" panose="02060603020205020403" pitchFamily="18" charset="0"/>
            </a:endParaRPr>
          </a:p>
          <a:p>
            <a:pPr marL="742950" indent="-742950" algn="just">
              <a:spcAft>
                <a:spcPts val="600"/>
              </a:spcAft>
              <a:buClr>
                <a:srgbClr val="FFC000"/>
              </a:buClr>
              <a:buAutoNum type="arabicPeriod"/>
            </a:pPr>
            <a:r>
              <a:rPr lang="en-US" sz="4000" b="1" dirty="0">
                <a:solidFill>
                  <a:schemeClr val="bg1"/>
                </a:solidFill>
              </a:rPr>
              <a:t>It turns blessings into bondage.</a:t>
            </a:r>
          </a:p>
          <a:p>
            <a:pPr marL="742950" indent="-742950" algn="just">
              <a:spcAft>
                <a:spcPts val="600"/>
              </a:spcAft>
              <a:buClr>
                <a:srgbClr val="FFC000"/>
              </a:buClr>
              <a:buAutoNum type="arabicPeriod"/>
            </a:pPr>
            <a:r>
              <a:rPr lang="en-US" sz="4000" b="1" dirty="0">
                <a:solidFill>
                  <a:schemeClr val="bg1"/>
                </a:solidFill>
              </a:rPr>
              <a:t>It corrupts pure worship. 	</a:t>
            </a:r>
            <a:r>
              <a:rPr lang="en-US" sz="4000" b="1" i="1" dirty="0">
                <a:solidFill>
                  <a:schemeClr val="bg1"/>
                </a:solidFill>
              </a:rPr>
              <a:t>John 4:24</a:t>
            </a:r>
          </a:p>
          <a:p>
            <a:pPr marL="742950" indent="-742950" algn="just">
              <a:spcAft>
                <a:spcPts val="600"/>
              </a:spcAft>
              <a:buClr>
                <a:srgbClr val="FFC000"/>
              </a:buClr>
              <a:buAutoNum type="arabicPeriod"/>
            </a:pPr>
            <a:r>
              <a:rPr lang="en-US" sz="4000" b="1" dirty="0">
                <a:solidFill>
                  <a:schemeClr val="bg1"/>
                </a:solidFill>
              </a:rPr>
              <a:t>It damages future generations. </a:t>
            </a:r>
            <a:r>
              <a:rPr lang="en-US" sz="4000" b="1" i="1" dirty="0">
                <a:solidFill>
                  <a:schemeClr val="bg1"/>
                </a:solidFill>
              </a:rPr>
              <a:t>Eccl. 9:18</a:t>
            </a:r>
          </a:p>
          <a:p>
            <a:pPr marL="742950" indent="-742950" algn="just">
              <a:spcAft>
                <a:spcPts val="600"/>
              </a:spcAft>
              <a:buClr>
                <a:srgbClr val="FFC000"/>
              </a:buClr>
              <a:buAutoNum type="arabicPeriod"/>
            </a:pPr>
            <a:r>
              <a:rPr lang="en-US" sz="4000" b="1" dirty="0">
                <a:solidFill>
                  <a:schemeClr val="bg1"/>
                </a:solidFill>
              </a:rPr>
              <a:t>It replaces relationship with ritual.  </a:t>
            </a:r>
            <a:r>
              <a:rPr lang="en-US" sz="4000" b="1" i="1" dirty="0">
                <a:solidFill>
                  <a:schemeClr val="bg1"/>
                </a:solidFill>
              </a:rPr>
              <a:t>Matt. 15:8</a:t>
            </a:r>
          </a:p>
          <a:p>
            <a:pPr marL="742950" indent="-742950" algn="just">
              <a:spcAft>
                <a:spcPts val="600"/>
              </a:spcAft>
              <a:buClr>
                <a:srgbClr val="FFC000"/>
              </a:buClr>
              <a:buAutoNum type="arabicPeriod"/>
            </a:pPr>
            <a:r>
              <a:rPr lang="en-US" sz="4000" b="1" dirty="0">
                <a:solidFill>
                  <a:schemeClr val="bg1"/>
                </a:solidFill>
              </a:rPr>
              <a:t>It ends strong men weakly. </a:t>
            </a:r>
            <a:r>
              <a:rPr lang="en-US" sz="4000" b="1" i="1" dirty="0">
                <a:solidFill>
                  <a:schemeClr val="bg1"/>
                </a:solidFill>
              </a:rPr>
              <a:t>Rev. 2:10 </a:t>
            </a:r>
          </a:p>
          <a:p>
            <a:pPr algn="just">
              <a:spcAft>
                <a:spcPts val="600"/>
              </a:spcAft>
            </a:pPr>
            <a:endParaRPr lang="en-US" sz="800" b="1" dirty="0">
              <a:solidFill>
                <a:schemeClr val="bg1"/>
              </a:solidFill>
            </a:endParaRPr>
          </a:p>
          <a:p>
            <a:pPr algn="just">
              <a:spcAft>
                <a:spcPts val="600"/>
              </a:spcAft>
            </a:pPr>
            <a:r>
              <a:rPr lang="en-US" sz="4000" b="1" u="sng" dirty="0">
                <a:solidFill>
                  <a:srgbClr val="FFC000"/>
                </a:solidFill>
              </a:rPr>
              <a:t>Sermon note:</a:t>
            </a:r>
          </a:p>
          <a:p>
            <a:pPr algn="just">
              <a:spcAft>
                <a:spcPts val="600"/>
              </a:spcAft>
            </a:pPr>
            <a:r>
              <a:rPr lang="en-US" sz="4000" b="1" dirty="0">
                <a:solidFill>
                  <a:schemeClr val="bg1"/>
                </a:solidFill>
              </a:rPr>
              <a:t>Starting well is good. Finishing well is greater.</a:t>
            </a:r>
          </a:p>
        </p:txBody>
      </p:sp>
    </p:spTree>
    <p:extLst>
      <p:ext uri="{BB962C8B-B14F-4D97-AF65-F5344CB8AC3E}">
        <p14:creationId xmlns:p14="http://schemas.microsoft.com/office/powerpoint/2010/main" val="1387836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DF2DC54-20A8-0282-D95F-CD7405FF78A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FDE4C3-14CD-8BED-5A1C-1B4C89216E12}"/>
              </a:ext>
            </a:extLst>
          </p:cNvPr>
          <p:cNvSpPr txBox="1"/>
          <p:nvPr/>
        </p:nvSpPr>
        <p:spPr>
          <a:xfrm>
            <a:off x="382562" y="579635"/>
            <a:ext cx="11426876" cy="4339650"/>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E.  THE 21ST CENTURY EPHOD </a:t>
            </a:r>
          </a:p>
          <a:p>
            <a:pPr algn="ctr">
              <a:spcAft>
                <a:spcPts val="600"/>
              </a:spcAft>
            </a:pPr>
            <a:r>
              <a:rPr lang="en-US" sz="4400" b="1" dirty="0">
                <a:solidFill>
                  <a:srgbClr val="FFC000"/>
                </a:solidFill>
                <a:latin typeface="Rockwell" panose="02060603020205020403" pitchFamily="18" charset="0"/>
              </a:rPr>
              <a:t>(THIS NEW GENERATION)</a:t>
            </a:r>
            <a:endParaRPr lang="en-US" sz="1400" b="1" dirty="0">
              <a:solidFill>
                <a:srgbClr val="FFC000"/>
              </a:solidFill>
              <a:latin typeface="Rockwell" panose="02060603020205020403" pitchFamily="18" charset="0"/>
            </a:endParaRPr>
          </a:p>
          <a:p>
            <a:pPr algn="just">
              <a:spcAft>
                <a:spcPts val="600"/>
              </a:spcAft>
              <a:buClr>
                <a:srgbClr val="FFC000"/>
              </a:buClr>
            </a:pPr>
            <a:r>
              <a:rPr lang="en-US" sz="4000" b="1" dirty="0">
                <a:solidFill>
                  <a:schemeClr val="bg1"/>
                </a:solidFill>
              </a:rPr>
              <a:t>Today many do not bow to carved images, but modern ephods still exist.</a:t>
            </a:r>
            <a:endParaRPr lang="en-US" sz="800" b="1" dirty="0">
              <a:solidFill>
                <a:schemeClr val="bg1"/>
              </a:solidFill>
            </a:endParaRPr>
          </a:p>
          <a:p>
            <a:pPr algn="just">
              <a:spcAft>
                <a:spcPts val="600"/>
              </a:spcAft>
            </a:pPr>
            <a:endParaRPr lang="en-US" sz="4000" b="1" dirty="0">
              <a:solidFill>
                <a:srgbClr val="FFC000"/>
              </a:solidFill>
              <a:latin typeface="Clarendon Blk BT" panose="02040905050505020204" pitchFamily="18" charset="0"/>
            </a:endParaRPr>
          </a:p>
          <a:p>
            <a:pPr algn="just">
              <a:spcAft>
                <a:spcPts val="600"/>
              </a:spcAft>
            </a:pPr>
            <a:r>
              <a:rPr lang="en-US" sz="4800" b="1" dirty="0">
                <a:solidFill>
                  <a:srgbClr val="FFC000"/>
                </a:solidFill>
                <a:latin typeface="Rockwell" panose="02060603020205020403" pitchFamily="18" charset="0"/>
              </a:rPr>
              <a:t>E</a:t>
            </a:r>
            <a:r>
              <a:rPr lang="en-US" sz="4800" b="1" dirty="0">
                <a:solidFill>
                  <a:schemeClr val="bg1"/>
                </a:solidFill>
              </a:rPr>
              <a:t> – Entertainment Without God  (2 Tim. 3:4)</a:t>
            </a:r>
            <a:endParaRPr lang="en-US" sz="4800" b="1" u="sng" dirty="0">
              <a:solidFill>
                <a:srgbClr val="FFC000"/>
              </a:solidFill>
            </a:endParaRPr>
          </a:p>
        </p:txBody>
      </p:sp>
    </p:spTree>
    <p:extLst>
      <p:ext uri="{BB962C8B-B14F-4D97-AF65-F5344CB8AC3E}">
        <p14:creationId xmlns:p14="http://schemas.microsoft.com/office/powerpoint/2010/main" val="12719564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2662</TotalTime>
  <Words>679</Words>
  <Application>Microsoft Office PowerPoint</Application>
  <PresentationFormat>Widescreen</PresentationFormat>
  <Paragraphs>83</Paragraphs>
  <Slides>16</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Arial</vt:lpstr>
      <vt:lpstr>Calibri</vt:lpstr>
      <vt:lpstr>Calibri Light</vt:lpstr>
      <vt:lpstr>Clarendon Blk BT</vt:lpstr>
      <vt:lpstr>Comic Sans MS</vt:lpstr>
      <vt:lpstr>Copperplate Gothic Bold</vt:lpstr>
      <vt:lpstr>Maiandra GD</vt:lpstr>
      <vt:lpstr>Rockwell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Emmanuel Phillip</cp:lastModifiedBy>
  <cp:revision>195</cp:revision>
  <dcterms:created xsi:type="dcterms:W3CDTF">2025-04-26T22:44:26Z</dcterms:created>
  <dcterms:modified xsi:type="dcterms:W3CDTF">2026-06-07T07:37:50Z</dcterms:modified>
</cp:coreProperties>
</file>