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310" r:id="rId3"/>
    <p:sldId id="336" r:id="rId4"/>
    <p:sldId id="337" r:id="rId5"/>
    <p:sldId id="338" r:id="rId6"/>
    <p:sldId id="339" r:id="rId7"/>
    <p:sldId id="344" r:id="rId8"/>
    <p:sldId id="340" r:id="rId9"/>
    <p:sldId id="341" r:id="rId10"/>
    <p:sldId id="342" r:id="rId11"/>
    <p:sldId id="331" r:id="rId12"/>
    <p:sldId id="343" r:id="rId13"/>
    <p:sldId id="329" r:id="rId14"/>
    <p:sldId id="33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0" d="100"/>
          <a:sy n="50" d="100"/>
        </p:scale>
        <p:origin x="1416"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58179-DD61-481D-90D4-6D661AB7FD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66F18-038D-4AD1-8ACD-3AF2E7D3A1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D9F122-8636-4F8F-8CAF-A973A656D2F0}"/>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5" name="Footer Placeholder 4">
            <a:extLst>
              <a:ext uri="{FF2B5EF4-FFF2-40B4-BE49-F238E27FC236}">
                <a16:creationId xmlns:a16="http://schemas.microsoft.com/office/drawing/2014/main" id="{92CB5F68-7071-4360-8E49-CC0D95EDBAB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8185FDB-4789-48A0-BF85-6006D17A4372}"/>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2132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D378C-3683-4066-9926-B46472A488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25B4D-4AC6-4536-BC8C-F8BFF36BD4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C7585-F902-446A-B090-7D8A04C19C04}"/>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5" name="Footer Placeholder 4">
            <a:extLst>
              <a:ext uri="{FF2B5EF4-FFF2-40B4-BE49-F238E27FC236}">
                <a16:creationId xmlns:a16="http://schemas.microsoft.com/office/drawing/2014/main" id="{388BACCC-6972-47DB-A651-D7D16F64B2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1BEE4E-9288-47FF-8949-D23C9DD4C50B}"/>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638915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527D-4C7C-48C7-88AE-9104EFCF58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6D6AC-437A-4020-88C0-7D80A243ED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9A39D-98CF-47A8-8B5E-D9A0E7591326}"/>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5" name="Footer Placeholder 4">
            <a:extLst>
              <a:ext uri="{FF2B5EF4-FFF2-40B4-BE49-F238E27FC236}">
                <a16:creationId xmlns:a16="http://schemas.microsoft.com/office/drawing/2014/main" id="{B7DC4FCB-BC0F-4914-84A1-C6E264E1BC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B935B3-AA68-4C4D-8769-F2F7F3190A7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13572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C326-829D-49CD-8AD5-AB20FCA5B2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BF0493-8DAF-4F94-8863-F3FAE90246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CB2296-E6EF-43D4-B788-E9485D7E20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A02A75-B154-4DBF-92F0-AF31281BF7EF}"/>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6" name="Footer Placeholder 5">
            <a:extLst>
              <a:ext uri="{FF2B5EF4-FFF2-40B4-BE49-F238E27FC236}">
                <a16:creationId xmlns:a16="http://schemas.microsoft.com/office/drawing/2014/main" id="{DB370D3C-BB0C-43AF-B607-8B9E44FD29E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839EF99-A8D8-477C-9D2D-0FB10EF2034E}"/>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13773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C66EF-AD77-4BF6-92CE-75090B8DF6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C0CF22-26E7-4C98-B644-5E4A84FE58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323306-C03D-4D12-8F5C-AB555833B2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BEC283-AFC5-4646-98F0-51D55DB49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61A0F3-C4B1-4C7E-B421-629481A762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258DDB-DA7A-4022-8AED-AAE6F948873C}"/>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8" name="Footer Placeholder 7">
            <a:extLst>
              <a:ext uri="{FF2B5EF4-FFF2-40B4-BE49-F238E27FC236}">
                <a16:creationId xmlns:a16="http://schemas.microsoft.com/office/drawing/2014/main" id="{8723FB20-9327-4107-99B6-D13CF234452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4EE5875-F4CF-4064-A9D6-A0E31B163DD3}"/>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224442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FCFB2-87FE-4469-B6B3-1C36198B5D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EC6F7B-2A5B-40CF-ABE4-709AA5C7E0C7}"/>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4" name="Footer Placeholder 3">
            <a:extLst>
              <a:ext uri="{FF2B5EF4-FFF2-40B4-BE49-F238E27FC236}">
                <a16:creationId xmlns:a16="http://schemas.microsoft.com/office/drawing/2014/main" id="{4D05A73C-5C36-4446-93B8-B90D21FE5C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4461366-5480-447B-B9E8-DFC1EF295989}"/>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602735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0673DB-0CC2-4D72-822A-BA730622D4B2}"/>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3" name="Footer Placeholder 2">
            <a:extLst>
              <a:ext uri="{FF2B5EF4-FFF2-40B4-BE49-F238E27FC236}">
                <a16:creationId xmlns:a16="http://schemas.microsoft.com/office/drawing/2014/main" id="{A6C039D3-6C4F-47BE-86E7-41FAE630671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EFCDBF8-DE4F-4E48-91ED-9B03D9FBE408}"/>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357599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49D2C-3C39-4CD3-BF02-8C5104816F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739D5-DD9C-46DA-B50C-C95F3392D44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11129A-1CA7-43F0-84EC-1E6DCE418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1D2A0C-E2E0-419C-8FCF-CF1F30412D61}"/>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6" name="Footer Placeholder 5">
            <a:extLst>
              <a:ext uri="{FF2B5EF4-FFF2-40B4-BE49-F238E27FC236}">
                <a16:creationId xmlns:a16="http://schemas.microsoft.com/office/drawing/2014/main" id="{BBEE2232-09B9-4286-B413-AF95A57D21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643013E-836F-43A4-B62E-3AE693AA6351}"/>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9071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085-4434-43F9-BEB5-1E983B622F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638F88-A5D1-42EE-95B4-FFD6E9E21DA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9789F9F0-382B-4C27-9CD5-A6D715C509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275BE0-1ED2-4F4C-A464-46092356F44B}"/>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6" name="Footer Placeholder 5">
            <a:extLst>
              <a:ext uri="{FF2B5EF4-FFF2-40B4-BE49-F238E27FC236}">
                <a16:creationId xmlns:a16="http://schemas.microsoft.com/office/drawing/2014/main" id="{E13C9281-29D9-4474-834A-3874B2D2DBC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FC96BC-D537-4DC2-9454-88C0FBED5DFC}"/>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418830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88A3-1E03-426A-86A7-E35EDC22D8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6F7D99-7B5D-4349-9F10-8CBE28D1C6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883E2-B8D4-437B-9538-BB31E64F87C3}"/>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5" name="Footer Placeholder 4">
            <a:extLst>
              <a:ext uri="{FF2B5EF4-FFF2-40B4-BE49-F238E27FC236}">
                <a16:creationId xmlns:a16="http://schemas.microsoft.com/office/drawing/2014/main" id="{87F883DE-796B-44A4-B9D5-1D2F008DBA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6BF7306-A9A1-4C00-8054-44A08F7DB66A}"/>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287769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3173B-3542-43AC-ABBF-6021D1132C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B72FEE7-9493-4E45-817E-AB547AF2E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A5B271-822A-4848-938C-26EFC69B61AA}"/>
              </a:ext>
            </a:extLst>
          </p:cNvPr>
          <p:cNvSpPr>
            <a:spLocks noGrp="1"/>
          </p:cNvSpPr>
          <p:nvPr>
            <p:ph type="dt" sz="half" idx="10"/>
          </p:nvPr>
        </p:nvSpPr>
        <p:spPr/>
        <p:txBody>
          <a:bodyPr/>
          <a:lstStyle/>
          <a:p>
            <a:fld id="{C84C6B4A-D187-4854-B527-3699A44AAD63}" type="datetimeFigureOut">
              <a:rPr lang="en-US" smtClean="0"/>
              <a:t>10/18/2026</a:t>
            </a:fld>
            <a:endParaRPr lang="en-US" dirty="0"/>
          </a:p>
        </p:txBody>
      </p:sp>
      <p:sp>
        <p:nvSpPr>
          <p:cNvPr id="5" name="Footer Placeholder 4">
            <a:extLst>
              <a:ext uri="{FF2B5EF4-FFF2-40B4-BE49-F238E27FC236}">
                <a16:creationId xmlns:a16="http://schemas.microsoft.com/office/drawing/2014/main" id="{19FCCD2A-920B-4D16-87A6-DB296571CA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6904E89-EAA2-4857-8A1D-6C3D53F6B6AD}"/>
              </a:ext>
            </a:extLst>
          </p:cNvPr>
          <p:cNvSpPr>
            <a:spLocks noGrp="1"/>
          </p:cNvSpPr>
          <p:nvPr>
            <p:ph type="sldNum" sz="quarter" idx="12"/>
          </p:nvPr>
        </p:nvSpPr>
        <p:spPr/>
        <p:txBody>
          <a:bodyPr/>
          <a:lstStyle/>
          <a:p>
            <a:fld id="{D323E42D-6C84-449A-A6A8-8EF720B3B803}" type="slidenum">
              <a:rPr lang="en-US" smtClean="0"/>
              <a:t>‹#›</a:t>
            </a:fld>
            <a:endParaRPr lang="en-US" dirty="0"/>
          </a:p>
        </p:txBody>
      </p:sp>
    </p:spTree>
    <p:extLst>
      <p:ext uri="{BB962C8B-B14F-4D97-AF65-F5344CB8AC3E}">
        <p14:creationId xmlns:p14="http://schemas.microsoft.com/office/powerpoint/2010/main" val="151304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747D01-1024-4FED-970A-0ED224BC77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FDF3C5-D88C-40E3-8B8A-486F8FEDCC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903764-4FED-4FFB-89A3-62D75C50A5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C6B4A-D187-4854-B527-3699A44AAD63}" type="datetimeFigureOut">
              <a:rPr lang="en-US" smtClean="0"/>
              <a:t>10/18/2026</a:t>
            </a:fld>
            <a:endParaRPr lang="en-US" dirty="0"/>
          </a:p>
        </p:txBody>
      </p:sp>
      <p:sp>
        <p:nvSpPr>
          <p:cNvPr id="5" name="Footer Placeholder 4">
            <a:extLst>
              <a:ext uri="{FF2B5EF4-FFF2-40B4-BE49-F238E27FC236}">
                <a16:creationId xmlns:a16="http://schemas.microsoft.com/office/drawing/2014/main" id="{5706637A-46D9-406B-91A6-65D4FF018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97A67AD-86A0-428F-8549-1AA6B9C928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23E42D-6C84-449A-A6A8-8EF720B3B803}" type="slidenum">
              <a:rPr lang="en-US" smtClean="0"/>
              <a:t>‹#›</a:t>
            </a:fld>
            <a:endParaRPr lang="en-US" dirty="0"/>
          </a:p>
        </p:txBody>
      </p:sp>
    </p:spTree>
    <p:extLst>
      <p:ext uri="{BB962C8B-B14F-4D97-AF65-F5344CB8AC3E}">
        <p14:creationId xmlns:p14="http://schemas.microsoft.com/office/powerpoint/2010/main" val="3229233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94A55D3-48E4-D489-62C0-F3D767ABCDD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0B44A77-7056-1985-951F-29DE480229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38" y="54488"/>
            <a:ext cx="12030778" cy="6770910"/>
          </a:xfrm>
          <a:prstGeom prst="rect">
            <a:avLst/>
          </a:prstGeom>
          <a:ln>
            <a:noFill/>
          </a:ln>
          <a:effectLst>
            <a:softEdge rad="112500"/>
          </a:effectLst>
        </p:spPr>
      </p:pic>
    </p:spTree>
    <p:extLst>
      <p:ext uri="{BB962C8B-B14F-4D97-AF65-F5344CB8AC3E}">
        <p14:creationId xmlns:p14="http://schemas.microsoft.com/office/powerpoint/2010/main" val="569339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0D60B2E8-1649-1825-8CDC-DDCB962605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E513B7-36E3-EA6B-ABD0-137637052E4D}"/>
              </a:ext>
            </a:extLst>
          </p:cNvPr>
          <p:cNvSpPr txBox="1"/>
          <p:nvPr/>
        </p:nvSpPr>
        <p:spPr>
          <a:xfrm>
            <a:off x="342900" y="402252"/>
            <a:ext cx="11502390" cy="6232475"/>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A. INTRODUCTION</a:t>
            </a:r>
            <a:endParaRPr lang="en-US" sz="4000" b="1" dirty="0">
              <a:solidFill>
                <a:schemeClr val="bg1"/>
              </a:solidFill>
            </a:endParaRPr>
          </a:p>
          <a:p>
            <a:pPr algn="just">
              <a:spcAft>
                <a:spcPts val="600"/>
              </a:spcAft>
            </a:pPr>
            <a:endParaRPr lang="en-US" sz="200" b="1" u="sng" dirty="0">
              <a:solidFill>
                <a:srgbClr val="FFFF00"/>
              </a:solidFill>
            </a:endParaRPr>
          </a:p>
          <a:p>
            <a:pPr algn="just">
              <a:spcAft>
                <a:spcPts val="600"/>
              </a:spcAft>
            </a:pPr>
            <a:r>
              <a:rPr lang="en-US" sz="3800" b="1" u="sng" dirty="0">
                <a:solidFill>
                  <a:srgbClr val="FFFF00"/>
                </a:solidFill>
              </a:rPr>
              <a:t>What is Religion?</a:t>
            </a:r>
          </a:p>
          <a:p>
            <a:pPr algn="just">
              <a:spcAft>
                <a:spcPts val="600"/>
              </a:spcAft>
            </a:pPr>
            <a:r>
              <a:rPr lang="en-US" sz="3800" b="1" dirty="0">
                <a:solidFill>
                  <a:schemeClr val="bg1"/>
                </a:solidFill>
              </a:rPr>
              <a:t>Religion is a system of beliefs, teachings, practices, and forms of worship through which people seek to understand, relate to, and serve a deity or spiritual reality.</a:t>
            </a:r>
          </a:p>
          <a:p>
            <a:pPr algn="just">
              <a:spcAft>
                <a:spcPts val="600"/>
              </a:spcAft>
            </a:pPr>
            <a:endParaRPr lang="en-US" sz="1000" b="1" dirty="0">
              <a:solidFill>
                <a:schemeClr val="bg1"/>
              </a:solidFill>
            </a:endParaRPr>
          </a:p>
          <a:p>
            <a:pPr algn="just">
              <a:spcAft>
                <a:spcPts val="600"/>
              </a:spcAft>
            </a:pPr>
            <a:r>
              <a:rPr lang="en-US" sz="3800" b="1" dirty="0">
                <a:solidFill>
                  <a:schemeClr val="bg1"/>
                </a:solidFill>
              </a:rPr>
              <a:t>A false religion is a system of religious beliefs, teachings, worship, or practices that leads people away from God's truth and contradicts His revealed will.</a:t>
            </a:r>
          </a:p>
        </p:txBody>
      </p:sp>
    </p:spTree>
    <p:extLst>
      <p:ext uri="{BB962C8B-B14F-4D97-AF65-F5344CB8AC3E}">
        <p14:creationId xmlns:p14="http://schemas.microsoft.com/office/powerpoint/2010/main" val="2840210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3A05AD2-CF58-1DE1-D707-CC65EC507D1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52E87F-DDEB-E0E6-DFFC-9C1C5A6FBF44}"/>
              </a:ext>
            </a:extLst>
          </p:cNvPr>
          <p:cNvSpPr txBox="1"/>
          <p:nvPr/>
        </p:nvSpPr>
        <p:spPr>
          <a:xfrm>
            <a:off x="251460" y="354300"/>
            <a:ext cx="11689080" cy="6093976"/>
          </a:xfrm>
          <a:prstGeom prst="rect">
            <a:avLst/>
          </a:prstGeom>
          <a:noFill/>
        </p:spPr>
        <p:txBody>
          <a:bodyPr wrap="square" rtlCol="0">
            <a:spAutoFit/>
          </a:bodyPr>
          <a:lstStyle/>
          <a:p>
            <a:pPr algn="just">
              <a:spcAft>
                <a:spcPts val="600"/>
              </a:spcAft>
            </a:pPr>
            <a:r>
              <a:rPr lang="en-US" sz="3600" b="1" u="sng" dirty="0">
                <a:solidFill>
                  <a:srgbClr val="FFFF00"/>
                </a:solidFill>
              </a:rPr>
              <a:t>Who was Jeroboam?</a:t>
            </a:r>
          </a:p>
          <a:p>
            <a:pPr algn="just">
              <a:spcAft>
                <a:spcPts val="600"/>
              </a:spcAft>
            </a:pPr>
            <a:r>
              <a:rPr lang="en-US" sz="3600" b="1" i="1" u="sng" dirty="0">
                <a:solidFill>
                  <a:schemeClr val="bg1"/>
                </a:solidFill>
              </a:rPr>
              <a:t>The Background of Jeroboam:</a:t>
            </a:r>
            <a:r>
              <a:rPr lang="en-US" sz="3600" b="1" i="1" dirty="0">
                <a:solidFill>
                  <a:schemeClr val="bg1"/>
                </a:solidFill>
              </a:rPr>
              <a:t>   </a:t>
            </a:r>
            <a:r>
              <a:rPr lang="en-US" sz="3600" b="1" dirty="0">
                <a:solidFill>
                  <a:schemeClr val="bg1"/>
                </a:solidFill>
              </a:rPr>
              <a:t>Jeroboam was the son of Nebat, an Ephraimite who served under King Solomon. He was a mighty man of </a:t>
            </a:r>
            <a:r>
              <a:rPr lang="en-US" sz="3600" b="1" dirty="0" err="1">
                <a:solidFill>
                  <a:schemeClr val="bg1"/>
                </a:solidFill>
              </a:rPr>
              <a:t>valour</a:t>
            </a:r>
            <a:r>
              <a:rPr lang="en-US" sz="3600" b="1" dirty="0">
                <a:solidFill>
                  <a:schemeClr val="bg1"/>
                </a:solidFill>
              </a:rPr>
              <a:t> and a servant of Solomon. </a:t>
            </a:r>
          </a:p>
          <a:p>
            <a:pPr algn="just">
              <a:spcAft>
                <a:spcPts val="600"/>
              </a:spcAft>
            </a:pPr>
            <a:r>
              <a:rPr lang="en-US" sz="3600" b="1" i="1" u="sng" dirty="0">
                <a:solidFill>
                  <a:schemeClr val="bg1"/>
                </a:solidFill>
              </a:rPr>
              <a:t>His name:</a:t>
            </a:r>
            <a:r>
              <a:rPr lang="en-US" sz="3600" b="1" i="1" dirty="0">
                <a:solidFill>
                  <a:schemeClr val="bg1"/>
                </a:solidFill>
              </a:rPr>
              <a:t>    </a:t>
            </a:r>
            <a:r>
              <a:rPr lang="en-US" sz="3600" b="1" dirty="0">
                <a:solidFill>
                  <a:schemeClr val="bg1"/>
                </a:solidFill>
              </a:rPr>
              <a:t>Jeroboam, son of Nebat.</a:t>
            </a:r>
          </a:p>
          <a:p>
            <a:pPr algn="just">
              <a:spcAft>
                <a:spcPts val="600"/>
              </a:spcAft>
            </a:pPr>
            <a:r>
              <a:rPr lang="en-US" sz="3600" b="1" i="1" u="sng" dirty="0">
                <a:solidFill>
                  <a:schemeClr val="bg1"/>
                </a:solidFill>
              </a:rPr>
              <a:t>His tribe:</a:t>
            </a:r>
            <a:r>
              <a:rPr lang="en-US" sz="3600" b="1" i="1" dirty="0">
                <a:solidFill>
                  <a:schemeClr val="bg1"/>
                </a:solidFill>
              </a:rPr>
              <a:t>      </a:t>
            </a:r>
            <a:r>
              <a:rPr lang="en-US" sz="3600" b="1" dirty="0">
                <a:solidFill>
                  <a:schemeClr val="bg1"/>
                </a:solidFill>
              </a:rPr>
              <a:t>Ephraim.</a:t>
            </a:r>
          </a:p>
          <a:p>
            <a:pPr algn="just">
              <a:spcAft>
                <a:spcPts val="600"/>
              </a:spcAft>
            </a:pPr>
            <a:r>
              <a:rPr lang="en-US" sz="3600" b="1" i="1" u="sng" dirty="0">
                <a:solidFill>
                  <a:schemeClr val="bg1"/>
                </a:solidFill>
              </a:rPr>
              <a:t>His kingdom:</a:t>
            </a:r>
            <a:r>
              <a:rPr lang="en-US" sz="3600" b="1" i="1" dirty="0">
                <a:solidFill>
                  <a:schemeClr val="bg1"/>
                </a:solidFill>
              </a:rPr>
              <a:t>     </a:t>
            </a:r>
            <a:r>
              <a:rPr lang="en-US" sz="3600" b="1" dirty="0">
                <a:solidFill>
                  <a:schemeClr val="bg1"/>
                </a:solidFill>
              </a:rPr>
              <a:t>The northern kingdom of Israel, consisting of ten tribes.</a:t>
            </a:r>
          </a:p>
          <a:p>
            <a:pPr algn="just">
              <a:spcAft>
                <a:spcPts val="600"/>
              </a:spcAft>
            </a:pPr>
            <a:r>
              <a:rPr lang="en-US" sz="3600" b="1" i="1" u="sng" dirty="0">
                <a:solidFill>
                  <a:schemeClr val="bg1"/>
                </a:solidFill>
              </a:rPr>
              <a:t>His predecessor:</a:t>
            </a:r>
            <a:r>
              <a:rPr lang="en-US" sz="3600" b="1" i="1" dirty="0">
                <a:solidFill>
                  <a:schemeClr val="bg1"/>
                </a:solidFill>
              </a:rPr>
              <a:t>  </a:t>
            </a:r>
            <a:r>
              <a:rPr lang="en-US" sz="3600" b="1" dirty="0">
                <a:solidFill>
                  <a:schemeClr val="bg1"/>
                </a:solidFill>
              </a:rPr>
              <a:t>Rehoboam, who remained king over Judah.</a:t>
            </a:r>
          </a:p>
          <a:p>
            <a:pPr algn="just">
              <a:spcAft>
                <a:spcPts val="600"/>
              </a:spcAft>
            </a:pPr>
            <a:r>
              <a:rPr lang="en-US" sz="3600" b="1" i="1" u="sng" dirty="0">
                <a:solidFill>
                  <a:schemeClr val="bg1"/>
                </a:solidFill>
              </a:rPr>
              <a:t>His biblical story:</a:t>
            </a:r>
            <a:r>
              <a:rPr lang="en-US" sz="3600" b="1" i="1" dirty="0">
                <a:solidFill>
                  <a:schemeClr val="bg1"/>
                </a:solidFill>
              </a:rPr>
              <a:t>  	</a:t>
            </a:r>
            <a:r>
              <a:rPr lang="en-US" sz="3600" b="1" dirty="0">
                <a:solidFill>
                  <a:schemeClr val="bg1"/>
                </a:solidFill>
              </a:rPr>
              <a:t>1 Kings 11–14.</a:t>
            </a:r>
          </a:p>
        </p:txBody>
      </p:sp>
    </p:spTree>
    <p:extLst>
      <p:ext uri="{BB962C8B-B14F-4D97-AF65-F5344CB8AC3E}">
        <p14:creationId xmlns:p14="http://schemas.microsoft.com/office/powerpoint/2010/main" val="1985378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38AB420C-4CE6-DBEB-96F4-314C8E9B05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065DD0-D751-9A61-8126-28FB6959C3DF}"/>
              </a:ext>
            </a:extLst>
          </p:cNvPr>
          <p:cNvSpPr txBox="1"/>
          <p:nvPr/>
        </p:nvSpPr>
        <p:spPr>
          <a:xfrm>
            <a:off x="344805" y="620539"/>
            <a:ext cx="11502390" cy="5616922"/>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B. JEROBOAM’S RELIGION</a:t>
            </a:r>
            <a:endParaRPr lang="en-US" sz="3600" b="1" dirty="0">
              <a:solidFill>
                <a:schemeClr val="bg1"/>
              </a:solidFill>
            </a:endParaRPr>
          </a:p>
          <a:p>
            <a:pPr algn="just">
              <a:spcAft>
                <a:spcPts val="600"/>
              </a:spcAft>
            </a:pPr>
            <a:endParaRPr lang="en-US" sz="600" b="1" dirty="0">
              <a:solidFill>
                <a:schemeClr val="bg1"/>
              </a:solidFill>
            </a:endParaRPr>
          </a:p>
          <a:p>
            <a:pPr algn="just">
              <a:spcAft>
                <a:spcPts val="600"/>
              </a:spcAft>
            </a:pPr>
            <a:r>
              <a:rPr lang="en-US" sz="3700" b="1" dirty="0">
                <a:solidFill>
                  <a:schemeClr val="bg1"/>
                </a:solidFill>
              </a:rPr>
              <a:t>Jeroboam forsook God’s established pattern of worship and established his own religious system.</a:t>
            </a:r>
          </a:p>
          <a:p>
            <a:pPr algn="just">
              <a:spcAft>
                <a:spcPts val="600"/>
              </a:spcAft>
            </a:pPr>
            <a:endParaRPr lang="en-US" sz="700" b="1" i="1" dirty="0">
              <a:solidFill>
                <a:schemeClr val="bg1"/>
              </a:solidFill>
            </a:endParaRPr>
          </a:p>
          <a:p>
            <a:pPr algn="just">
              <a:spcAft>
                <a:spcPts val="600"/>
              </a:spcAft>
            </a:pPr>
            <a:r>
              <a:rPr lang="en-US" sz="3700" b="1" i="1" dirty="0">
                <a:solidFill>
                  <a:schemeClr val="bg1"/>
                </a:solidFill>
              </a:rPr>
              <a:t>He established the following: </a:t>
            </a:r>
          </a:p>
          <a:p>
            <a:pPr algn="just">
              <a:spcAft>
                <a:spcPts val="600"/>
              </a:spcAft>
            </a:pPr>
            <a:r>
              <a:rPr lang="en-US" sz="3700" b="1" dirty="0">
                <a:solidFill>
                  <a:srgbClr val="FFFF00"/>
                </a:solidFill>
              </a:rPr>
              <a:t>1. </a:t>
            </a:r>
            <a:r>
              <a:rPr lang="en-US" sz="3700" b="1" u="sng" dirty="0">
                <a:solidFill>
                  <a:srgbClr val="FFFF00"/>
                </a:solidFill>
              </a:rPr>
              <a:t>Golden calves - The  introduction of idols.</a:t>
            </a:r>
            <a:r>
              <a:rPr lang="en-US" sz="3700" b="1" dirty="0">
                <a:solidFill>
                  <a:srgbClr val="FFFF00"/>
                </a:solidFill>
              </a:rPr>
              <a:t> </a:t>
            </a:r>
            <a:r>
              <a:rPr lang="en-US" sz="3700" b="1" i="1" dirty="0">
                <a:solidFill>
                  <a:schemeClr val="bg1"/>
                </a:solidFill>
              </a:rPr>
              <a:t>(1 Kgs. 12:28)</a:t>
            </a:r>
          </a:p>
          <a:p>
            <a:pPr algn="just">
              <a:spcAft>
                <a:spcPts val="600"/>
              </a:spcAft>
            </a:pPr>
            <a:r>
              <a:rPr lang="en-US" sz="3700" b="1" dirty="0">
                <a:solidFill>
                  <a:schemeClr val="bg1"/>
                </a:solidFill>
              </a:rPr>
              <a:t> Jeroboam introduced golden calves for the people to worship. However, God had commanded Israel not to make or worship graven images. </a:t>
            </a:r>
            <a:r>
              <a:rPr lang="en-US" sz="3700" b="1" i="1" dirty="0">
                <a:solidFill>
                  <a:schemeClr val="bg1"/>
                </a:solidFill>
              </a:rPr>
              <a:t>(Exo. 20:3–5;  Exo 32:1-8)</a:t>
            </a:r>
            <a:endParaRPr lang="en-US" sz="3700" b="1" dirty="0">
              <a:solidFill>
                <a:srgbClr val="FFFF00"/>
              </a:solidFill>
            </a:endParaRPr>
          </a:p>
        </p:txBody>
      </p:sp>
    </p:spTree>
    <p:extLst>
      <p:ext uri="{BB962C8B-B14F-4D97-AF65-F5344CB8AC3E}">
        <p14:creationId xmlns:p14="http://schemas.microsoft.com/office/powerpoint/2010/main" val="4294415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E344CDD-710A-1105-1601-F6E0D4AC65E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E86A6A-B6F6-E720-447B-E0D85A4BD364}"/>
              </a:ext>
            </a:extLst>
          </p:cNvPr>
          <p:cNvSpPr txBox="1"/>
          <p:nvPr/>
        </p:nvSpPr>
        <p:spPr>
          <a:xfrm>
            <a:off x="251021" y="135393"/>
            <a:ext cx="11636180" cy="6755696"/>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B. JEROBOAM’S RELIGION</a:t>
            </a:r>
            <a:endParaRPr lang="en-US" sz="3600" b="1" dirty="0">
              <a:solidFill>
                <a:schemeClr val="bg1"/>
              </a:solidFill>
            </a:endParaRPr>
          </a:p>
          <a:p>
            <a:pPr algn="just">
              <a:spcAft>
                <a:spcPts val="600"/>
              </a:spcAft>
            </a:pPr>
            <a:endParaRPr lang="en-US" sz="300" b="1" dirty="0">
              <a:solidFill>
                <a:srgbClr val="FFFF00"/>
              </a:solidFill>
            </a:endParaRPr>
          </a:p>
          <a:p>
            <a:pPr algn="just">
              <a:spcAft>
                <a:spcPts val="600"/>
              </a:spcAft>
            </a:pPr>
            <a:r>
              <a:rPr lang="en-US" sz="3400" b="1" dirty="0">
                <a:solidFill>
                  <a:srgbClr val="FFFF00"/>
                </a:solidFill>
              </a:rPr>
              <a:t>2. </a:t>
            </a:r>
            <a:r>
              <a:rPr lang="en-US" sz="3400" b="1" u="sng" dirty="0">
                <a:solidFill>
                  <a:srgbClr val="FFFF00"/>
                </a:solidFill>
              </a:rPr>
              <a:t>New places of worship - Bethel &amp; Dan</a:t>
            </a:r>
            <a:r>
              <a:rPr lang="en-US" sz="3400" b="1" dirty="0">
                <a:solidFill>
                  <a:srgbClr val="FFFF00"/>
                </a:solidFill>
              </a:rPr>
              <a:t>  </a:t>
            </a:r>
            <a:r>
              <a:rPr lang="en-US" sz="3400" b="1" i="1" dirty="0">
                <a:solidFill>
                  <a:schemeClr val="bg1"/>
                </a:solidFill>
              </a:rPr>
              <a:t>(1 Kgs. 12:28–29)</a:t>
            </a:r>
          </a:p>
          <a:p>
            <a:pPr algn="just">
              <a:spcAft>
                <a:spcPts val="600"/>
              </a:spcAft>
            </a:pPr>
            <a:r>
              <a:rPr lang="en-US" sz="3400" b="1" dirty="0">
                <a:solidFill>
                  <a:schemeClr val="bg1"/>
                </a:solidFill>
              </a:rPr>
              <a:t>God had chosen Jerusalem as the place where His name would dwell and where Israel was to bring their offerings and sacrifices according to His law.  </a:t>
            </a:r>
            <a:r>
              <a:rPr lang="en-US" sz="3400" b="1" i="1" dirty="0">
                <a:solidFill>
                  <a:schemeClr val="bg1"/>
                </a:solidFill>
              </a:rPr>
              <a:t>Deut. 12:5-6; 2 Chro. 6:6</a:t>
            </a:r>
            <a:endParaRPr lang="en-US" sz="3400" b="1" dirty="0">
              <a:solidFill>
                <a:schemeClr val="bg1"/>
              </a:solidFill>
            </a:endParaRPr>
          </a:p>
          <a:p>
            <a:pPr algn="just">
              <a:spcAft>
                <a:spcPts val="600"/>
              </a:spcAft>
            </a:pPr>
            <a:endParaRPr lang="en-US" sz="300" b="1" dirty="0">
              <a:solidFill>
                <a:srgbClr val="FFFF00"/>
              </a:solidFill>
            </a:endParaRPr>
          </a:p>
          <a:p>
            <a:pPr algn="just">
              <a:spcAft>
                <a:spcPts val="600"/>
              </a:spcAft>
            </a:pPr>
            <a:r>
              <a:rPr lang="en-US" sz="3400" b="1" dirty="0">
                <a:solidFill>
                  <a:srgbClr val="FFFF00"/>
                </a:solidFill>
              </a:rPr>
              <a:t>3. </a:t>
            </a:r>
            <a:r>
              <a:rPr lang="en-US" sz="3400" b="1" u="sng" dirty="0">
                <a:solidFill>
                  <a:srgbClr val="FFFF00"/>
                </a:solidFill>
              </a:rPr>
              <a:t>A different priesthood  -  He appointed priests outside God's prescribed order</a:t>
            </a:r>
            <a:r>
              <a:rPr lang="en-US" sz="3400" b="1" dirty="0">
                <a:solidFill>
                  <a:srgbClr val="FFFF00"/>
                </a:solidFill>
              </a:rPr>
              <a:t> </a:t>
            </a:r>
            <a:r>
              <a:rPr lang="en-US" sz="3400" b="1" i="1" dirty="0">
                <a:solidFill>
                  <a:schemeClr val="bg1"/>
                </a:solidFill>
              </a:rPr>
              <a:t>(1 Kings 12:31)</a:t>
            </a:r>
          </a:p>
          <a:p>
            <a:pPr algn="just">
              <a:spcAft>
                <a:spcPts val="600"/>
              </a:spcAft>
            </a:pPr>
            <a:r>
              <a:rPr lang="en-US" sz="3400" b="1" dirty="0">
                <a:solidFill>
                  <a:schemeClr val="bg1"/>
                </a:solidFill>
              </a:rPr>
              <a:t>God had appointed Aaron and his descendants to serve as priests under the Law. The Levites were also set apart for particular duties associated with the tabernacle and Israel's worship. </a:t>
            </a:r>
            <a:r>
              <a:rPr lang="en-US" sz="3400" b="1" i="1" dirty="0">
                <a:solidFill>
                  <a:schemeClr val="bg1"/>
                </a:solidFill>
              </a:rPr>
              <a:t>(Exodus 28:1;  Num. 3:5–10;   Num 18:1–7)</a:t>
            </a:r>
          </a:p>
        </p:txBody>
      </p:sp>
    </p:spTree>
    <p:extLst>
      <p:ext uri="{BB962C8B-B14F-4D97-AF65-F5344CB8AC3E}">
        <p14:creationId xmlns:p14="http://schemas.microsoft.com/office/powerpoint/2010/main" val="25256357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5A8895F-BE3D-DBD9-E6EA-D34500CCD01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1EA50D-7A8F-5D2A-9015-2F1E0E3F4E2A}"/>
              </a:ext>
            </a:extLst>
          </p:cNvPr>
          <p:cNvSpPr txBox="1"/>
          <p:nvPr/>
        </p:nvSpPr>
        <p:spPr>
          <a:xfrm>
            <a:off x="342900" y="278100"/>
            <a:ext cx="11525250" cy="6401753"/>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B. JEROBOAM’S RELIGION</a:t>
            </a:r>
            <a:endParaRPr lang="en-US" sz="3600" b="1" dirty="0">
              <a:solidFill>
                <a:schemeClr val="bg1"/>
              </a:solidFill>
            </a:endParaRPr>
          </a:p>
          <a:p>
            <a:pPr algn="just">
              <a:spcAft>
                <a:spcPts val="600"/>
              </a:spcAft>
            </a:pPr>
            <a:endParaRPr lang="en-US" sz="500" b="1" u="sng" dirty="0">
              <a:solidFill>
                <a:srgbClr val="FFFF00"/>
              </a:solidFill>
            </a:endParaRPr>
          </a:p>
          <a:p>
            <a:pPr algn="just">
              <a:spcAft>
                <a:spcPts val="600"/>
              </a:spcAft>
            </a:pPr>
            <a:r>
              <a:rPr lang="en-US" sz="4000" b="1" u="sng" dirty="0">
                <a:solidFill>
                  <a:srgbClr val="FFFF00"/>
                </a:solidFill>
              </a:rPr>
              <a:t>4. A different feast — Changing God's appointed time </a:t>
            </a:r>
            <a:r>
              <a:rPr lang="en-US" sz="4000" b="1" dirty="0">
                <a:solidFill>
                  <a:schemeClr val="bg1"/>
                </a:solidFill>
              </a:rPr>
              <a:t>(1 Kgs. 12:32–33)</a:t>
            </a:r>
          </a:p>
          <a:p>
            <a:pPr algn="just">
              <a:spcAft>
                <a:spcPts val="600"/>
              </a:spcAft>
            </a:pPr>
            <a:endParaRPr lang="en-US" sz="600" b="1" dirty="0">
              <a:solidFill>
                <a:schemeClr val="bg1"/>
              </a:solidFill>
            </a:endParaRPr>
          </a:p>
          <a:p>
            <a:pPr algn="just">
              <a:spcAft>
                <a:spcPts val="600"/>
              </a:spcAft>
            </a:pPr>
            <a:r>
              <a:rPr lang="en-US" sz="4000" b="1" dirty="0">
                <a:solidFill>
                  <a:schemeClr val="bg1"/>
                </a:solidFill>
              </a:rPr>
              <a:t>God had appointed specific feasts (Lev 23)  for Israel, including the Feast of Tabernacles, (Lev 23:34) which was to be observed in the seventh month. God did not leave Israel to invent its own calendar of appointed feasts at will. He gave instructions about when these sacred occasions were to be observed.</a:t>
            </a:r>
          </a:p>
        </p:txBody>
      </p:sp>
    </p:spTree>
    <p:extLst>
      <p:ext uri="{BB962C8B-B14F-4D97-AF65-F5344CB8AC3E}">
        <p14:creationId xmlns:p14="http://schemas.microsoft.com/office/powerpoint/2010/main" val="60843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B7D1DDD1-0454-2923-F95A-4AE157096F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9D29C4B-FC39-9F25-E724-99977CCE1919}"/>
              </a:ext>
            </a:extLst>
          </p:cNvPr>
          <p:cNvSpPr txBox="1"/>
          <p:nvPr/>
        </p:nvSpPr>
        <p:spPr>
          <a:xfrm>
            <a:off x="342900" y="968648"/>
            <a:ext cx="11468100" cy="4724370"/>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B. JEROBOAM’S RELIGION</a:t>
            </a:r>
            <a:endParaRPr lang="en-US" sz="3600" b="1" dirty="0">
              <a:solidFill>
                <a:schemeClr val="bg1"/>
              </a:solidFill>
            </a:endParaRPr>
          </a:p>
          <a:p>
            <a:pPr algn="just">
              <a:spcAft>
                <a:spcPts val="600"/>
              </a:spcAft>
            </a:pPr>
            <a:endParaRPr lang="en-US" sz="300" b="1" u="sng" dirty="0">
              <a:solidFill>
                <a:srgbClr val="FFFF00"/>
              </a:solidFill>
            </a:endParaRPr>
          </a:p>
          <a:p>
            <a:pPr algn="just">
              <a:spcAft>
                <a:spcPts val="600"/>
              </a:spcAft>
            </a:pPr>
            <a:r>
              <a:rPr lang="en-US" sz="3700" b="1" dirty="0">
                <a:solidFill>
                  <a:srgbClr val="FFFF00"/>
                </a:solidFill>
              </a:rPr>
              <a:t>5. </a:t>
            </a:r>
            <a:r>
              <a:rPr lang="en-US" sz="3700" b="1" u="sng" dirty="0">
                <a:solidFill>
                  <a:srgbClr val="FFFF00"/>
                </a:solidFill>
              </a:rPr>
              <a:t>A different altar and sacrificial system</a:t>
            </a:r>
            <a:r>
              <a:rPr lang="en-US" sz="3700" b="1" dirty="0">
                <a:solidFill>
                  <a:schemeClr val="bg1"/>
                </a:solidFill>
              </a:rPr>
              <a:t> (1 Kgs. 12:32–33)</a:t>
            </a:r>
          </a:p>
          <a:p>
            <a:pPr algn="just">
              <a:spcAft>
                <a:spcPts val="600"/>
              </a:spcAft>
            </a:pPr>
            <a:endParaRPr lang="en-US" sz="300" b="1" dirty="0">
              <a:solidFill>
                <a:schemeClr val="bg1"/>
              </a:solidFill>
            </a:endParaRPr>
          </a:p>
          <a:p>
            <a:pPr algn="just">
              <a:spcAft>
                <a:spcPts val="600"/>
              </a:spcAft>
            </a:pPr>
            <a:r>
              <a:rPr lang="en-US" sz="3700" b="1" dirty="0">
                <a:solidFill>
                  <a:schemeClr val="bg1"/>
                </a:solidFill>
              </a:rPr>
              <a:t>Under the law, God gave Israel instructions concerning sacrifices, offerings, and the place where these were to be presented. God also gave detailed instructions concerning the altar and the offerings. </a:t>
            </a:r>
          </a:p>
          <a:p>
            <a:pPr algn="just">
              <a:spcAft>
                <a:spcPts val="600"/>
              </a:spcAft>
            </a:pPr>
            <a:r>
              <a:rPr lang="en-US" sz="3700" b="1" i="1" dirty="0">
                <a:solidFill>
                  <a:schemeClr val="bg1"/>
                </a:solidFill>
              </a:rPr>
              <a:t>(Exo. 27:1–8;  Lev. 1;  Deut. 12:13–14)</a:t>
            </a:r>
          </a:p>
        </p:txBody>
      </p:sp>
    </p:spTree>
    <p:extLst>
      <p:ext uri="{BB962C8B-B14F-4D97-AF65-F5344CB8AC3E}">
        <p14:creationId xmlns:p14="http://schemas.microsoft.com/office/powerpoint/2010/main" val="1268017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68050A5A-B799-5081-889D-4562CF442C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49CC078-1893-B897-ED1D-A1FC04991570}"/>
              </a:ext>
            </a:extLst>
          </p:cNvPr>
          <p:cNvSpPr txBox="1"/>
          <p:nvPr/>
        </p:nvSpPr>
        <p:spPr>
          <a:xfrm>
            <a:off x="440055" y="158874"/>
            <a:ext cx="11311890" cy="6540252"/>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C. TODAY’S                         DENOMINATIONS’ RELIGION</a:t>
            </a:r>
          </a:p>
          <a:p>
            <a:pPr algn="just">
              <a:spcAft>
                <a:spcPts val="600"/>
              </a:spcAft>
            </a:pPr>
            <a:endParaRPr lang="en-US" sz="500" b="1" dirty="0">
              <a:solidFill>
                <a:schemeClr val="bg1"/>
              </a:solidFill>
            </a:endParaRPr>
          </a:p>
          <a:p>
            <a:pPr algn="just">
              <a:spcAft>
                <a:spcPts val="600"/>
              </a:spcAft>
            </a:pPr>
            <a:r>
              <a:rPr lang="en-US" sz="4400" b="1" dirty="0">
                <a:solidFill>
                  <a:schemeClr val="bg1"/>
                </a:solidFill>
              </a:rPr>
              <a:t>Today's denominations, instead of following the steps of the apostles and continue steadfastly in their doctrine because the church is built on the foundation of the apostles and the prophets (Acts 2:42; Eph. 2:20), they, like Jeroboam, have gone to establish their own religion. </a:t>
            </a:r>
          </a:p>
        </p:txBody>
      </p:sp>
    </p:spTree>
    <p:extLst>
      <p:ext uri="{BB962C8B-B14F-4D97-AF65-F5344CB8AC3E}">
        <p14:creationId xmlns:p14="http://schemas.microsoft.com/office/powerpoint/2010/main" val="207227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148A0311-559B-4BC2-5F78-69A11DCB35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5A338A-8E11-B84F-62A3-1D010A0E3E49}"/>
              </a:ext>
            </a:extLst>
          </p:cNvPr>
          <p:cNvSpPr txBox="1"/>
          <p:nvPr/>
        </p:nvSpPr>
        <p:spPr>
          <a:xfrm>
            <a:off x="361950" y="254868"/>
            <a:ext cx="11468100" cy="6355586"/>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C. TODAY’S DENOMINATIONS’ RELIGION.</a:t>
            </a:r>
          </a:p>
          <a:p>
            <a:pPr algn="just">
              <a:spcAft>
                <a:spcPts val="600"/>
              </a:spcAft>
            </a:pPr>
            <a:r>
              <a:rPr lang="en-US" sz="3600" b="1" i="1" dirty="0">
                <a:solidFill>
                  <a:schemeClr val="bg1"/>
                </a:solidFill>
              </a:rPr>
              <a:t>The following practices are examined in this study:</a:t>
            </a:r>
          </a:p>
          <a:p>
            <a:pPr algn="just">
              <a:spcAft>
                <a:spcPts val="600"/>
              </a:spcAft>
            </a:pPr>
            <a:endParaRPr lang="en-US" sz="700" b="1" dirty="0">
              <a:solidFill>
                <a:srgbClr val="FFFF00"/>
              </a:solidFill>
            </a:endParaRPr>
          </a:p>
          <a:p>
            <a:pPr algn="just">
              <a:spcAft>
                <a:spcPts val="600"/>
              </a:spcAft>
            </a:pPr>
            <a:r>
              <a:rPr lang="en-US" sz="3600" b="1" dirty="0">
                <a:solidFill>
                  <a:srgbClr val="FFFF00"/>
                </a:solidFill>
              </a:rPr>
              <a:t>1. </a:t>
            </a:r>
            <a:r>
              <a:rPr lang="en-US" sz="3600" b="1" u="sng" dirty="0">
                <a:solidFill>
                  <a:srgbClr val="FFFF00"/>
                </a:solidFill>
              </a:rPr>
              <a:t>Trinity:</a:t>
            </a:r>
            <a:r>
              <a:rPr lang="en-US" sz="3600" b="1" dirty="0">
                <a:solidFill>
                  <a:srgbClr val="FFFF00"/>
                </a:solidFill>
              </a:rPr>
              <a:t> </a:t>
            </a:r>
          </a:p>
          <a:p>
            <a:pPr algn="just">
              <a:spcAft>
                <a:spcPts val="600"/>
              </a:spcAft>
            </a:pPr>
            <a:r>
              <a:rPr lang="en-US" sz="3600" b="1" dirty="0">
                <a:solidFill>
                  <a:schemeClr val="bg1"/>
                </a:solidFill>
              </a:rPr>
              <a:t>God is torn into three distinct personalities contrary to the true revelation. </a:t>
            </a:r>
            <a:r>
              <a:rPr lang="en-US" sz="3600" b="1" i="1" dirty="0">
                <a:solidFill>
                  <a:schemeClr val="bg1"/>
                </a:solidFill>
              </a:rPr>
              <a:t>(Deut. 6:4; Mark 12:28-29; Jn. 14:9; Rev. 1:8, Eph.4:5-6, Rev. 4:2)</a:t>
            </a:r>
          </a:p>
          <a:p>
            <a:pPr algn="just">
              <a:spcAft>
                <a:spcPts val="600"/>
              </a:spcAft>
            </a:pPr>
            <a:endParaRPr lang="en-US" sz="500" b="1" dirty="0">
              <a:solidFill>
                <a:schemeClr val="bg1"/>
              </a:solidFill>
            </a:endParaRPr>
          </a:p>
          <a:p>
            <a:pPr algn="just">
              <a:spcAft>
                <a:spcPts val="600"/>
              </a:spcAft>
            </a:pPr>
            <a:r>
              <a:rPr lang="en-US" sz="3600" b="1" dirty="0">
                <a:solidFill>
                  <a:srgbClr val="FFFF00"/>
                </a:solidFill>
              </a:rPr>
              <a:t>2. </a:t>
            </a:r>
            <a:r>
              <a:rPr lang="en-US" sz="3600" b="1" u="sng" dirty="0">
                <a:solidFill>
                  <a:srgbClr val="FFFF00"/>
                </a:solidFill>
              </a:rPr>
              <a:t>Baptism:</a:t>
            </a:r>
          </a:p>
          <a:p>
            <a:pPr algn="just">
              <a:spcAft>
                <a:spcPts val="600"/>
              </a:spcAft>
            </a:pPr>
            <a:r>
              <a:rPr lang="en-US" sz="3600" b="1" dirty="0">
                <a:solidFill>
                  <a:schemeClr val="bg1"/>
                </a:solidFill>
              </a:rPr>
              <a:t>Baptism is done in the titles of the Father, Son and Holy Ghost contrary to the formula. (Acts 2:38, Matt. 3:17, Col. 3:17, Isa. 42:8)</a:t>
            </a:r>
          </a:p>
        </p:txBody>
      </p:sp>
    </p:spTree>
    <p:extLst>
      <p:ext uri="{BB962C8B-B14F-4D97-AF65-F5344CB8AC3E}">
        <p14:creationId xmlns:p14="http://schemas.microsoft.com/office/powerpoint/2010/main" val="2034553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7F1D5A65-A11D-F631-EC94-D0E2540C97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071EEFD-1B8F-392D-5629-ECA6FB901F5A}"/>
              </a:ext>
            </a:extLst>
          </p:cNvPr>
          <p:cNvSpPr txBox="1"/>
          <p:nvPr/>
        </p:nvSpPr>
        <p:spPr>
          <a:xfrm>
            <a:off x="334694" y="54069"/>
            <a:ext cx="11430000" cy="6801862"/>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C. TODAY’S  DENOMINATIONS’  RELIGION</a:t>
            </a:r>
          </a:p>
          <a:p>
            <a:pPr algn="just">
              <a:spcAft>
                <a:spcPts val="600"/>
              </a:spcAft>
            </a:pPr>
            <a:endParaRPr lang="en-US" sz="500" b="1" dirty="0">
              <a:solidFill>
                <a:srgbClr val="FFFF00"/>
              </a:solidFill>
            </a:endParaRPr>
          </a:p>
          <a:p>
            <a:pPr algn="just">
              <a:spcAft>
                <a:spcPts val="600"/>
              </a:spcAft>
            </a:pPr>
            <a:r>
              <a:rPr lang="en-US" sz="3500" b="1" dirty="0">
                <a:solidFill>
                  <a:srgbClr val="FFFF00"/>
                </a:solidFill>
              </a:rPr>
              <a:t>3. </a:t>
            </a:r>
            <a:r>
              <a:rPr lang="en-US" sz="3500" b="1" u="sng" dirty="0">
                <a:solidFill>
                  <a:srgbClr val="FFFF00"/>
                </a:solidFill>
              </a:rPr>
              <a:t>Appointment of pastors:</a:t>
            </a:r>
            <a:r>
              <a:rPr lang="en-US" sz="3500" b="1" dirty="0">
                <a:solidFill>
                  <a:srgbClr val="FFFF00"/>
                </a:solidFill>
              </a:rPr>
              <a:t> </a:t>
            </a:r>
            <a:r>
              <a:rPr lang="en-US" sz="3500" b="1" dirty="0">
                <a:solidFill>
                  <a:schemeClr val="bg1"/>
                </a:solidFill>
              </a:rPr>
              <a:t>Preparing and appointing their five-fold ministers through Bible school contrary to heavenly pattern in Ephesians 4:10-11.</a:t>
            </a:r>
          </a:p>
          <a:p>
            <a:pPr algn="just">
              <a:spcAft>
                <a:spcPts val="600"/>
              </a:spcAft>
            </a:pPr>
            <a:endParaRPr lang="en-US" sz="300" b="1" dirty="0">
              <a:solidFill>
                <a:schemeClr val="bg1"/>
              </a:solidFill>
            </a:endParaRPr>
          </a:p>
          <a:p>
            <a:pPr algn="just">
              <a:spcAft>
                <a:spcPts val="600"/>
              </a:spcAft>
            </a:pPr>
            <a:r>
              <a:rPr lang="en-US" sz="3500" b="1" dirty="0">
                <a:solidFill>
                  <a:srgbClr val="FFFF00"/>
                </a:solidFill>
              </a:rPr>
              <a:t>4. </a:t>
            </a:r>
            <a:r>
              <a:rPr lang="en-US" sz="3500" b="1" u="sng" dirty="0">
                <a:solidFill>
                  <a:srgbClr val="FFFF00"/>
                </a:solidFill>
              </a:rPr>
              <a:t>Observance of unscriptural feast:</a:t>
            </a:r>
            <a:r>
              <a:rPr lang="en-US" sz="3500" b="1" dirty="0">
                <a:solidFill>
                  <a:schemeClr val="bg1"/>
                </a:solidFill>
              </a:rPr>
              <a:t> Celebration of Christmas, Easter, Valentine while rejecting or downplaying the main feast (Communion) we are commanded to keep (1 Cor. 5:7-8, 1 Cor.11:23-24)</a:t>
            </a:r>
          </a:p>
          <a:p>
            <a:pPr algn="just">
              <a:spcAft>
                <a:spcPts val="600"/>
              </a:spcAft>
            </a:pPr>
            <a:endParaRPr lang="en-US" sz="300" b="1" dirty="0">
              <a:solidFill>
                <a:srgbClr val="FFFF00"/>
              </a:solidFill>
            </a:endParaRPr>
          </a:p>
          <a:p>
            <a:pPr algn="just">
              <a:spcAft>
                <a:spcPts val="600"/>
              </a:spcAft>
            </a:pPr>
            <a:r>
              <a:rPr lang="en-US" sz="3500" b="1" dirty="0">
                <a:solidFill>
                  <a:srgbClr val="FFFF00"/>
                </a:solidFill>
              </a:rPr>
              <a:t>5. </a:t>
            </a:r>
            <a:r>
              <a:rPr lang="en-US" sz="3500" b="1" u="sng" dirty="0">
                <a:solidFill>
                  <a:srgbClr val="FFFF00"/>
                </a:solidFill>
              </a:rPr>
              <a:t>Woman pastor:</a:t>
            </a:r>
            <a:r>
              <a:rPr lang="en-US" sz="3500" b="1" dirty="0">
                <a:solidFill>
                  <a:srgbClr val="FFFF00"/>
                </a:solidFill>
              </a:rPr>
              <a:t> </a:t>
            </a:r>
            <a:r>
              <a:rPr lang="en-US" sz="3500" b="1" dirty="0">
                <a:solidFill>
                  <a:schemeClr val="bg1"/>
                </a:solidFill>
              </a:rPr>
              <a:t>Ordaining women into the leadership offices in the church contrary to the due order. (1 Tim 2:11, 1 Cor 14:34, 1 Cor 11:3, 1 Cor 14:34-35)</a:t>
            </a:r>
          </a:p>
        </p:txBody>
      </p:sp>
    </p:spTree>
    <p:extLst>
      <p:ext uri="{BB962C8B-B14F-4D97-AF65-F5344CB8AC3E}">
        <p14:creationId xmlns:p14="http://schemas.microsoft.com/office/powerpoint/2010/main" val="323099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9E591162-BB87-77D8-0CAB-EC8F5D70DA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960B26-617A-113A-7B9A-D6AAD7D1C14F}"/>
              </a:ext>
            </a:extLst>
          </p:cNvPr>
          <p:cNvSpPr txBox="1"/>
          <p:nvPr/>
        </p:nvSpPr>
        <p:spPr>
          <a:xfrm>
            <a:off x="209550" y="412417"/>
            <a:ext cx="11791950" cy="6109365"/>
          </a:xfrm>
          <a:prstGeom prst="rect">
            <a:avLst/>
          </a:prstGeom>
          <a:noFill/>
        </p:spPr>
        <p:txBody>
          <a:bodyPr wrap="square" rtlCol="0">
            <a:spAutoFit/>
          </a:bodyPr>
          <a:lstStyle/>
          <a:p>
            <a:pPr algn="ctr">
              <a:spcAft>
                <a:spcPts val="600"/>
              </a:spcAft>
            </a:pPr>
            <a:r>
              <a:rPr lang="en-US" sz="4000" b="1" dirty="0">
                <a:solidFill>
                  <a:srgbClr val="FFC000"/>
                </a:solidFill>
                <a:latin typeface="Rockwell" panose="02060603020205020403" pitchFamily="18" charset="0"/>
              </a:rPr>
              <a:t>D.	THE  DANGER  OF  DEPARTING  FROM GOD’S  ESTABLISHED  WAY  OF   WORSHIP</a:t>
            </a:r>
            <a:endParaRPr lang="en-US" sz="100" b="1" dirty="0">
              <a:solidFill>
                <a:srgbClr val="FFC000"/>
              </a:solidFill>
              <a:latin typeface="Rockwell" panose="02060603020205020403" pitchFamily="18" charset="0"/>
            </a:endParaRPr>
          </a:p>
          <a:p>
            <a:pPr algn="just">
              <a:spcAft>
                <a:spcPts val="600"/>
              </a:spcAft>
            </a:pPr>
            <a:endParaRPr lang="en-US" sz="100" b="1" dirty="0">
              <a:solidFill>
                <a:schemeClr val="bg1"/>
              </a:solidFill>
            </a:endParaRPr>
          </a:p>
          <a:p>
            <a:pPr algn="just">
              <a:spcAft>
                <a:spcPts val="600"/>
              </a:spcAft>
            </a:pPr>
            <a:r>
              <a:rPr lang="en-US" sz="3500" b="1" dirty="0">
                <a:solidFill>
                  <a:srgbClr val="FFFF00"/>
                </a:solidFill>
              </a:rPr>
              <a:t>1. </a:t>
            </a:r>
            <a:r>
              <a:rPr lang="en-US" sz="3500" b="1" dirty="0">
                <a:solidFill>
                  <a:schemeClr val="bg1"/>
                </a:solidFill>
              </a:rPr>
              <a:t>Vain Worship. Worshipping God Without His Approval. (Mark 7:7–9; Matthew 15:8-9, Matt. 7:22-23)</a:t>
            </a:r>
            <a:endParaRPr lang="en-US" sz="3500" b="1" dirty="0">
              <a:solidFill>
                <a:srgbClr val="FFFF00"/>
              </a:solidFill>
            </a:endParaRPr>
          </a:p>
          <a:p>
            <a:pPr algn="just">
              <a:spcAft>
                <a:spcPts val="600"/>
              </a:spcAft>
            </a:pPr>
            <a:r>
              <a:rPr lang="en-US" sz="3500" b="1" dirty="0">
                <a:solidFill>
                  <a:srgbClr val="FFFF00"/>
                </a:solidFill>
              </a:rPr>
              <a:t>2. </a:t>
            </a:r>
            <a:r>
              <a:rPr lang="en-US" sz="3500" b="1" dirty="0">
                <a:solidFill>
                  <a:schemeClr val="bg1"/>
                </a:solidFill>
              </a:rPr>
              <a:t>It leads to sin and death. (1 Kgs. 12:30; 1 Kgs. 14:16,                       2 Sam. 6:7)</a:t>
            </a:r>
            <a:endParaRPr lang="en-US" sz="3500" b="1" dirty="0">
              <a:solidFill>
                <a:srgbClr val="FFFF00"/>
              </a:solidFill>
            </a:endParaRPr>
          </a:p>
          <a:p>
            <a:pPr algn="just">
              <a:spcAft>
                <a:spcPts val="600"/>
              </a:spcAft>
            </a:pPr>
            <a:r>
              <a:rPr lang="en-US" sz="3500" b="1" dirty="0">
                <a:solidFill>
                  <a:srgbClr val="FFFF00"/>
                </a:solidFill>
              </a:rPr>
              <a:t>3. </a:t>
            </a:r>
            <a:r>
              <a:rPr lang="en-US" sz="3500" b="1" dirty="0">
                <a:solidFill>
                  <a:schemeClr val="bg1"/>
                </a:solidFill>
              </a:rPr>
              <a:t>It leads to the doctrines of devils. (1 Tim. 4:1;  2 Tim. 4:3-4)</a:t>
            </a:r>
            <a:endParaRPr lang="en-US" sz="3500" b="1" dirty="0">
              <a:solidFill>
                <a:srgbClr val="FFFF00"/>
              </a:solidFill>
            </a:endParaRPr>
          </a:p>
          <a:p>
            <a:pPr algn="just">
              <a:spcAft>
                <a:spcPts val="600"/>
              </a:spcAft>
            </a:pPr>
            <a:r>
              <a:rPr lang="en-US" sz="3500" b="1" dirty="0">
                <a:solidFill>
                  <a:srgbClr val="FFFF00"/>
                </a:solidFill>
              </a:rPr>
              <a:t>4. </a:t>
            </a:r>
            <a:r>
              <a:rPr lang="en-US" sz="3500" b="1" dirty="0">
                <a:solidFill>
                  <a:schemeClr val="bg1"/>
                </a:solidFill>
              </a:rPr>
              <a:t>It leads to Worldliness. (James 4:4; 1 Jn. 2:15–16; Rom. 12:2)</a:t>
            </a:r>
            <a:endParaRPr lang="en-US" sz="3500" b="1" dirty="0">
              <a:solidFill>
                <a:srgbClr val="FFFF00"/>
              </a:solidFill>
            </a:endParaRPr>
          </a:p>
          <a:p>
            <a:pPr algn="just">
              <a:spcAft>
                <a:spcPts val="600"/>
              </a:spcAft>
            </a:pPr>
            <a:r>
              <a:rPr lang="en-US" sz="3500" b="1" dirty="0">
                <a:solidFill>
                  <a:srgbClr val="FFFF00"/>
                </a:solidFill>
              </a:rPr>
              <a:t>5. </a:t>
            </a:r>
            <a:r>
              <a:rPr lang="en-US" sz="3500" b="1" dirty="0">
                <a:solidFill>
                  <a:schemeClr val="bg1"/>
                </a:solidFill>
              </a:rPr>
              <a:t>It leads to Spiritual Blindness and Deception. (Matt.15:14, Matt. 24:24)</a:t>
            </a:r>
          </a:p>
        </p:txBody>
      </p:sp>
    </p:spTree>
    <p:extLst>
      <p:ext uri="{BB962C8B-B14F-4D97-AF65-F5344CB8AC3E}">
        <p14:creationId xmlns:p14="http://schemas.microsoft.com/office/powerpoint/2010/main" val="614118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1675AD9F-CD4D-579C-11CF-3B77B3964FD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EB026C-8A8D-2B62-0B3A-E067082A6246}"/>
              </a:ext>
            </a:extLst>
          </p:cNvPr>
          <p:cNvSpPr txBox="1"/>
          <p:nvPr/>
        </p:nvSpPr>
        <p:spPr>
          <a:xfrm>
            <a:off x="411480" y="77952"/>
            <a:ext cx="11361420" cy="6894195"/>
          </a:xfrm>
          <a:prstGeom prst="rect">
            <a:avLst/>
          </a:prstGeom>
          <a:noFill/>
        </p:spPr>
        <p:txBody>
          <a:bodyPr wrap="square" rtlCol="0">
            <a:spAutoFit/>
          </a:bodyPr>
          <a:lstStyle/>
          <a:p>
            <a:pPr algn="ctr">
              <a:spcAft>
                <a:spcPts val="600"/>
              </a:spcAft>
            </a:pPr>
            <a:r>
              <a:rPr lang="en-US" sz="4400" b="1" dirty="0">
                <a:solidFill>
                  <a:srgbClr val="FFC000"/>
                </a:solidFill>
                <a:latin typeface="Rockwell" panose="02060603020205020403" pitchFamily="18" charset="0"/>
              </a:rPr>
              <a:t>E.	THE  WAY  BACK</a:t>
            </a:r>
            <a:endParaRPr lang="en-US" sz="4000" b="1" i="1" dirty="0">
              <a:solidFill>
                <a:schemeClr val="bg1"/>
              </a:solidFill>
            </a:endParaRPr>
          </a:p>
          <a:p>
            <a:pPr algn="just">
              <a:spcAft>
                <a:spcPts val="600"/>
              </a:spcAft>
            </a:pPr>
            <a:endParaRPr lang="en-US" sz="500" b="1" i="1" dirty="0">
              <a:solidFill>
                <a:schemeClr val="bg1"/>
              </a:solidFill>
            </a:endParaRPr>
          </a:p>
          <a:p>
            <a:pPr algn="just">
              <a:spcAft>
                <a:spcPts val="600"/>
              </a:spcAft>
            </a:pPr>
            <a:r>
              <a:rPr lang="en-US" sz="3800" b="1" i="1" dirty="0">
                <a:solidFill>
                  <a:schemeClr val="bg1"/>
                </a:solidFill>
              </a:rPr>
              <a:t>It is restoration, coming back to the word.</a:t>
            </a:r>
          </a:p>
          <a:p>
            <a:pPr algn="just">
              <a:spcAft>
                <a:spcPts val="600"/>
              </a:spcAft>
            </a:pPr>
            <a:endParaRPr lang="en-US" sz="500" b="1" i="1" dirty="0">
              <a:solidFill>
                <a:schemeClr val="bg1"/>
              </a:solidFill>
            </a:endParaRPr>
          </a:p>
          <a:p>
            <a:pPr algn="just">
              <a:spcAft>
                <a:spcPts val="600"/>
              </a:spcAft>
            </a:pPr>
            <a:r>
              <a:rPr lang="en-US" sz="3800" b="1" dirty="0">
                <a:solidFill>
                  <a:schemeClr val="bg1"/>
                </a:solidFill>
              </a:rPr>
              <a:t>Consider the example of King Josiah. When the Book of the Law was discovered, Josiah realized that the kingdom had departed from God’s instructions. </a:t>
            </a:r>
          </a:p>
          <a:p>
            <a:pPr algn="just">
              <a:spcAft>
                <a:spcPts val="600"/>
              </a:spcAft>
            </a:pPr>
            <a:r>
              <a:rPr lang="en-US" sz="3800" b="1" dirty="0">
                <a:solidFill>
                  <a:schemeClr val="bg1"/>
                </a:solidFill>
              </a:rPr>
              <a:t>2 Kgs. 22-23</a:t>
            </a:r>
          </a:p>
          <a:p>
            <a:pPr algn="just">
              <a:spcAft>
                <a:spcPts val="600"/>
              </a:spcAft>
            </a:pPr>
            <a:endParaRPr lang="en-US" sz="300" b="1" dirty="0">
              <a:solidFill>
                <a:schemeClr val="bg1"/>
              </a:solidFill>
            </a:endParaRPr>
          </a:p>
          <a:p>
            <a:pPr algn="just">
              <a:spcAft>
                <a:spcPts val="600"/>
              </a:spcAft>
            </a:pPr>
            <a:r>
              <a:rPr lang="en-US" sz="3800" b="1" dirty="0">
                <a:solidFill>
                  <a:schemeClr val="bg1"/>
                </a:solidFill>
              </a:rPr>
              <a:t>When God’s people discover that they have departed from the original pattern, the answer is restoration through a return to God’s Word and obedience to His instructions.</a:t>
            </a:r>
          </a:p>
        </p:txBody>
      </p:sp>
    </p:spTree>
    <p:extLst>
      <p:ext uri="{BB962C8B-B14F-4D97-AF65-F5344CB8AC3E}">
        <p14:creationId xmlns:p14="http://schemas.microsoft.com/office/powerpoint/2010/main" val="2937129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8550BD3C-E321-5A55-8772-819D7CF22A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0CB7EFE-C80F-854D-AAF0-4A755E0F602B}"/>
              </a:ext>
            </a:extLst>
          </p:cNvPr>
          <p:cNvSpPr txBox="1"/>
          <p:nvPr/>
        </p:nvSpPr>
        <p:spPr>
          <a:xfrm>
            <a:off x="401612" y="1443916"/>
            <a:ext cx="11426876" cy="3040832"/>
          </a:xfrm>
          <a:prstGeom prst="rect">
            <a:avLst/>
          </a:prstGeom>
          <a:noFill/>
        </p:spPr>
        <p:txBody>
          <a:bodyPr wrap="square" rtlCol="0">
            <a:spAutoFit/>
          </a:bodyPr>
          <a:lstStyle/>
          <a:p>
            <a:pPr algn="ctr">
              <a:spcAft>
                <a:spcPts val="600"/>
              </a:spcAft>
            </a:pPr>
            <a:r>
              <a:rPr lang="en-US" sz="4800" b="1" dirty="0">
                <a:solidFill>
                  <a:srgbClr val="FFC000"/>
                </a:solidFill>
                <a:latin typeface="Rockwell" panose="02060603020205020403" pitchFamily="18" charset="0"/>
              </a:rPr>
              <a:t>CONCLUSION</a:t>
            </a:r>
            <a:endParaRPr lang="en-US" sz="200" b="1" u="sng" dirty="0">
              <a:solidFill>
                <a:schemeClr val="bg1"/>
              </a:solidFill>
            </a:endParaRPr>
          </a:p>
          <a:p>
            <a:pPr algn="just">
              <a:lnSpc>
                <a:spcPct val="80000"/>
              </a:lnSpc>
              <a:spcAft>
                <a:spcPts val="600"/>
              </a:spcAft>
            </a:pPr>
            <a:endParaRPr lang="en-US" sz="200" b="1" u="sng" dirty="0">
              <a:solidFill>
                <a:schemeClr val="bg1"/>
              </a:solidFill>
            </a:endParaRPr>
          </a:p>
          <a:p>
            <a:pPr algn="just">
              <a:spcAft>
                <a:spcPts val="600"/>
              </a:spcAft>
            </a:pPr>
            <a:endParaRPr lang="en-US" sz="200" b="1" dirty="0">
              <a:solidFill>
                <a:schemeClr val="bg1"/>
              </a:solidFill>
            </a:endParaRPr>
          </a:p>
          <a:p>
            <a:pPr algn="just">
              <a:spcAft>
                <a:spcPts val="600"/>
              </a:spcAft>
            </a:pPr>
            <a:r>
              <a:rPr lang="en-US" sz="4000" b="1" i="1" dirty="0">
                <a:solidFill>
                  <a:schemeClr val="bg1"/>
                </a:solidFill>
              </a:rPr>
              <a:t>The church must earnestly </a:t>
            </a:r>
            <a:r>
              <a:rPr lang="en-US" sz="4000" b="1" i="1" dirty="0">
                <a:solidFill>
                  <a:srgbClr val="FFFF00"/>
                </a:solidFill>
              </a:rPr>
              <a:t>contend for the Faith Once Delivered</a:t>
            </a:r>
            <a:r>
              <a:rPr lang="en-US" sz="4000" b="1" i="1" dirty="0">
                <a:solidFill>
                  <a:schemeClr val="bg1"/>
                </a:solidFill>
              </a:rPr>
              <a:t>. </a:t>
            </a:r>
          </a:p>
          <a:p>
            <a:pPr algn="just">
              <a:spcAft>
                <a:spcPts val="600"/>
              </a:spcAft>
            </a:pPr>
            <a:r>
              <a:rPr lang="en-US" sz="4000" b="1" dirty="0">
                <a:solidFill>
                  <a:schemeClr val="bg1"/>
                </a:solidFill>
              </a:rPr>
              <a:t>(Jude 1:3;  2 Cor 6:17-18;  Rev 18:4;  Gal 1:8-9)</a:t>
            </a:r>
            <a:endParaRPr lang="en-US" sz="4000" b="1" i="1" dirty="0">
              <a:solidFill>
                <a:schemeClr val="bg1"/>
              </a:solidFill>
            </a:endParaRPr>
          </a:p>
        </p:txBody>
      </p:sp>
    </p:spTree>
    <p:extLst>
      <p:ext uri="{BB962C8B-B14F-4D97-AF65-F5344CB8AC3E}">
        <p14:creationId xmlns:p14="http://schemas.microsoft.com/office/powerpoint/2010/main" val="3532692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a:extLst>
            <a:ext uri="{FF2B5EF4-FFF2-40B4-BE49-F238E27FC236}">
              <a16:creationId xmlns:a16="http://schemas.microsoft.com/office/drawing/2014/main" id="{26A55858-7779-C488-0D14-AEBADE545A2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B8D41F8-09DE-96D1-4568-EE3EE79294F9}"/>
              </a:ext>
            </a:extLst>
          </p:cNvPr>
          <p:cNvSpPr txBox="1"/>
          <p:nvPr/>
        </p:nvSpPr>
        <p:spPr>
          <a:xfrm>
            <a:off x="219724" y="2773136"/>
            <a:ext cx="11426876" cy="861774"/>
          </a:xfrm>
          <a:prstGeom prst="rect">
            <a:avLst/>
          </a:prstGeom>
          <a:noFill/>
        </p:spPr>
        <p:txBody>
          <a:bodyPr wrap="square" rtlCol="0">
            <a:spAutoFit/>
          </a:bodyPr>
          <a:lstStyle/>
          <a:p>
            <a:pPr algn="ctr">
              <a:spcAft>
                <a:spcPts val="600"/>
              </a:spcAft>
            </a:pPr>
            <a:r>
              <a:rPr lang="en-US" sz="5000" b="1" dirty="0">
                <a:solidFill>
                  <a:srgbClr val="FFC000"/>
                </a:solidFill>
                <a:latin typeface="Rockwell" panose="02060603020205020403" pitchFamily="18" charset="0"/>
              </a:rPr>
              <a:t>SHALOM!!!</a:t>
            </a:r>
            <a:endParaRPr lang="en-US" sz="4600" b="1" dirty="0">
              <a:solidFill>
                <a:schemeClr val="bg1"/>
              </a:solidFill>
            </a:endParaRPr>
          </a:p>
        </p:txBody>
      </p:sp>
    </p:spTree>
    <p:extLst>
      <p:ext uri="{BB962C8B-B14F-4D97-AF65-F5344CB8AC3E}">
        <p14:creationId xmlns:p14="http://schemas.microsoft.com/office/powerpoint/2010/main" val="11995997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2799</TotalTime>
  <Words>973</Words>
  <Application>Microsoft Office PowerPoint</Application>
  <PresentationFormat>Widescreen</PresentationFormat>
  <Paragraphs>77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Rockwell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SUBMACHINE</dc:creator>
  <cp:lastModifiedBy>Emmanuel Phillip</cp:lastModifiedBy>
  <cp:revision>432</cp:revision>
  <dcterms:created xsi:type="dcterms:W3CDTF">2025-04-26T22:44:26Z</dcterms:created>
  <dcterms:modified xsi:type="dcterms:W3CDTF">2026-10-18T06:53:18Z</dcterms:modified>
</cp:coreProperties>
</file>