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310" r:id="rId3"/>
    <p:sldId id="311" r:id="rId4"/>
    <p:sldId id="312" r:id="rId5"/>
    <p:sldId id="313" r:id="rId6"/>
    <p:sldId id="314" r:id="rId7"/>
    <p:sldId id="315" r:id="rId8"/>
    <p:sldId id="316" r:id="rId9"/>
    <p:sldId id="317" r:id="rId10"/>
    <p:sldId id="319" r:id="rId11"/>
    <p:sldId id="320" r:id="rId12"/>
    <p:sldId id="321" r:id="rId13"/>
    <p:sldId id="322" r:id="rId14"/>
    <p:sldId id="323" r:id="rId15"/>
    <p:sldId id="324" r:id="rId16"/>
    <p:sldId id="325" r:id="rId17"/>
    <p:sldId id="326" r:id="rId18"/>
    <p:sldId id="32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 d="2"/>
          <a:sy n="1" d="2"/>
        </p:scale>
        <p:origin x="58"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58179-DD61-481D-90D4-6D661AB7FD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E66F18-038D-4AD1-8ACD-3AF2E7D3A1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D9F122-8636-4F8F-8CAF-A973A656D2F0}"/>
              </a:ext>
            </a:extLst>
          </p:cNvPr>
          <p:cNvSpPr>
            <a:spLocks noGrp="1"/>
          </p:cNvSpPr>
          <p:nvPr>
            <p:ph type="dt" sz="half" idx="10"/>
          </p:nvPr>
        </p:nvSpPr>
        <p:spPr/>
        <p:txBody>
          <a:bodyPr/>
          <a:lstStyle/>
          <a:p>
            <a:fld id="{C84C6B4A-D187-4854-B527-3699A44AAD63}" type="datetimeFigureOut">
              <a:rPr lang="en-US" smtClean="0"/>
              <a:t>1/11/2026</a:t>
            </a:fld>
            <a:endParaRPr lang="en-US" dirty="0"/>
          </a:p>
        </p:txBody>
      </p:sp>
      <p:sp>
        <p:nvSpPr>
          <p:cNvPr id="5" name="Footer Placeholder 4">
            <a:extLst>
              <a:ext uri="{FF2B5EF4-FFF2-40B4-BE49-F238E27FC236}">
                <a16:creationId xmlns:a16="http://schemas.microsoft.com/office/drawing/2014/main" id="{92CB5F68-7071-4360-8E49-CC0D95EDBA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8185FDB-4789-48A0-BF85-6006D17A4372}"/>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2132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888A3-1E03-426A-86A7-E35EDC22D8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F7D99-7B5D-4349-9F10-8CBE28D1C6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0883E2-B8D4-437B-9538-BB31E64F87C3}"/>
              </a:ext>
            </a:extLst>
          </p:cNvPr>
          <p:cNvSpPr>
            <a:spLocks noGrp="1"/>
          </p:cNvSpPr>
          <p:nvPr>
            <p:ph type="dt" sz="half" idx="10"/>
          </p:nvPr>
        </p:nvSpPr>
        <p:spPr/>
        <p:txBody>
          <a:bodyPr/>
          <a:lstStyle/>
          <a:p>
            <a:fld id="{C84C6B4A-D187-4854-B527-3699A44AAD63}" type="datetimeFigureOut">
              <a:rPr lang="en-US" smtClean="0"/>
              <a:t>1/11/2026</a:t>
            </a:fld>
            <a:endParaRPr lang="en-US" dirty="0"/>
          </a:p>
        </p:txBody>
      </p:sp>
      <p:sp>
        <p:nvSpPr>
          <p:cNvPr id="5" name="Footer Placeholder 4">
            <a:extLst>
              <a:ext uri="{FF2B5EF4-FFF2-40B4-BE49-F238E27FC236}">
                <a16:creationId xmlns:a16="http://schemas.microsoft.com/office/drawing/2014/main" id="{87F883DE-796B-44A4-B9D5-1D2F008DBAF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6BF7306-A9A1-4C00-8054-44A08F7DB66A}"/>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287769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13173B-3542-43AC-ABBF-6021D1132C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72FEE7-9493-4E45-817E-AB547AF2EA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A5B271-822A-4848-938C-26EFC69B61AA}"/>
              </a:ext>
            </a:extLst>
          </p:cNvPr>
          <p:cNvSpPr>
            <a:spLocks noGrp="1"/>
          </p:cNvSpPr>
          <p:nvPr>
            <p:ph type="dt" sz="half" idx="10"/>
          </p:nvPr>
        </p:nvSpPr>
        <p:spPr/>
        <p:txBody>
          <a:bodyPr/>
          <a:lstStyle/>
          <a:p>
            <a:fld id="{C84C6B4A-D187-4854-B527-3699A44AAD63}" type="datetimeFigureOut">
              <a:rPr lang="en-US" smtClean="0"/>
              <a:t>1/11/2026</a:t>
            </a:fld>
            <a:endParaRPr lang="en-US" dirty="0"/>
          </a:p>
        </p:txBody>
      </p:sp>
      <p:sp>
        <p:nvSpPr>
          <p:cNvPr id="5" name="Footer Placeholder 4">
            <a:extLst>
              <a:ext uri="{FF2B5EF4-FFF2-40B4-BE49-F238E27FC236}">
                <a16:creationId xmlns:a16="http://schemas.microsoft.com/office/drawing/2014/main" id="{19FCCD2A-920B-4D16-87A6-DB296571CA0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904E89-EAA2-4857-8A1D-6C3D53F6B6AD}"/>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513044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378C-3683-4066-9926-B46472A488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E25B4D-4AC6-4536-BC8C-F8BFF36BD4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3C7585-F902-446A-B090-7D8A04C19C04}"/>
              </a:ext>
            </a:extLst>
          </p:cNvPr>
          <p:cNvSpPr>
            <a:spLocks noGrp="1"/>
          </p:cNvSpPr>
          <p:nvPr>
            <p:ph type="dt" sz="half" idx="10"/>
          </p:nvPr>
        </p:nvSpPr>
        <p:spPr/>
        <p:txBody>
          <a:bodyPr/>
          <a:lstStyle/>
          <a:p>
            <a:fld id="{C84C6B4A-D187-4854-B527-3699A44AAD63}" type="datetimeFigureOut">
              <a:rPr lang="en-US" smtClean="0"/>
              <a:t>1/11/2026</a:t>
            </a:fld>
            <a:endParaRPr lang="en-US" dirty="0"/>
          </a:p>
        </p:txBody>
      </p:sp>
      <p:sp>
        <p:nvSpPr>
          <p:cNvPr id="5" name="Footer Placeholder 4">
            <a:extLst>
              <a:ext uri="{FF2B5EF4-FFF2-40B4-BE49-F238E27FC236}">
                <a16:creationId xmlns:a16="http://schemas.microsoft.com/office/drawing/2014/main" id="{388BACCC-6972-47DB-A651-D7D16F64B2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A1BEE4E-9288-47FF-8949-D23C9DD4C50B}"/>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38915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8527D-4C7C-48C7-88AE-9104EFCF58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76D6AC-437A-4020-88C0-7D80A243ED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79A39D-98CF-47A8-8B5E-D9A0E7591326}"/>
              </a:ext>
            </a:extLst>
          </p:cNvPr>
          <p:cNvSpPr>
            <a:spLocks noGrp="1"/>
          </p:cNvSpPr>
          <p:nvPr>
            <p:ph type="dt" sz="half" idx="10"/>
          </p:nvPr>
        </p:nvSpPr>
        <p:spPr/>
        <p:txBody>
          <a:bodyPr/>
          <a:lstStyle/>
          <a:p>
            <a:fld id="{C84C6B4A-D187-4854-B527-3699A44AAD63}" type="datetimeFigureOut">
              <a:rPr lang="en-US" smtClean="0"/>
              <a:t>1/11/2026</a:t>
            </a:fld>
            <a:endParaRPr lang="en-US" dirty="0"/>
          </a:p>
        </p:txBody>
      </p:sp>
      <p:sp>
        <p:nvSpPr>
          <p:cNvPr id="5" name="Footer Placeholder 4">
            <a:extLst>
              <a:ext uri="{FF2B5EF4-FFF2-40B4-BE49-F238E27FC236}">
                <a16:creationId xmlns:a16="http://schemas.microsoft.com/office/drawing/2014/main" id="{B7DC4FCB-BC0F-4914-84A1-C6E264E1BC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FB935B3-AA68-4C4D-8769-F2F7F3190A7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135729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1C326-829D-49CD-8AD5-AB20FCA5B2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BF0493-8DAF-4F94-8863-F3FAE90246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CB2296-E6EF-43D4-B788-E9485D7E20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A02A75-B154-4DBF-92F0-AF31281BF7EF}"/>
              </a:ext>
            </a:extLst>
          </p:cNvPr>
          <p:cNvSpPr>
            <a:spLocks noGrp="1"/>
          </p:cNvSpPr>
          <p:nvPr>
            <p:ph type="dt" sz="half" idx="10"/>
          </p:nvPr>
        </p:nvSpPr>
        <p:spPr/>
        <p:txBody>
          <a:bodyPr/>
          <a:lstStyle/>
          <a:p>
            <a:fld id="{C84C6B4A-D187-4854-B527-3699A44AAD63}" type="datetimeFigureOut">
              <a:rPr lang="en-US" smtClean="0"/>
              <a:t>1/11/2026</a:t>
            </a:fld>
            <a:endParaRPr lang="en-US" dirty="0"/>
          </a:p>
        </p:txBody>
      </p:sp>
      <p:sp>
        <p:nvSpPr>
          <p:cNvPr id="6" name="Footer Placeholder 5">
            <a:extLst>
              <a:ext uri="{FF2B5EF4-FFF2-40B4-BE49-F238E27FC236}">
                <a16:creationId xmlns:a16="http://schemas.microsoft.com/office/drawing/2014/main" id="{DB370D3C-BB0C-43AF-B607-8B9E44FD29E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839EF99-A8D8-477C-9D2D-0FB10EF2034E}"/>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13773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66EF-AD77-4BF6-92CE-75090B8DF6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C0CF22-26E7-4C98-B644-5E4A84FE58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323306-C03D-4D12-8F5C-AB555833B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BEC283-AFC5-4646-98F0-51D55DB494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61A0F3-C4B1-4C7E-B421-629481A76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258DDB-DA7A-4022-8AED-AAE6F948873C}"/>
              </a:ext>
            </a:extLst>
          </p:cNvPr>
          <p:cNvSpPr>
            <a:spLocks noGrp="1"/>
          </p:cNvSpPr>
          <p:nvPr>
            <p:ph type="dt" sz="half" idx="10"/>
          </p:nvPr>
        </p:nvSpPr>
        <p:spPr/>
        <p:txBody>
          <a:bodyPr/>
          <a:lstStyle/>
          <a:p>
            <a:fld id="{C84C6B4A-D187-4854-B527-3699A44AAD63}" type="datetimeFigureOut">
              <a:rPr lang="en-US" smtClean="0"/>
              <a:t>1/11/2026</a:t>
            </a:fld>
            <a:endParaRPr lang="en-US" dirty="0"/>
          </a:p>
        </p:txBody>
      </p:sp>
      <p:sp>
        <p:nvSpPr>
          <p:cNvPr id="8" name="Footer Placeholder 7">
            <a:extLst>
              <a:ext uri="{FF2B5EF4-FFF2-40B4-BE49-F238E27FC236}">
                <a16:creationId xmlns:a16="http://schemas.microsoft.com/office/drawing/2014/main" id="{8723FB20-9327-4107-99B6-D13CF234452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4EE5875-F4CF-4064-A9D6-A0E31B163DD3}"/>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22444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FCFB2-87FE-4469-B6B3-1C36198B5D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EC6F7B-2A5B-40CF-ABE4-709AA5C7E0C7}"/>
              </a:ext>
            </a:extLst>
          </p:cNvPr>
          <p:cNvSpPr>
            <a:spLocks noGrp="1"/>
          </p:cNvSpPr>
          <p:nvPr>
            <p:ph type="dt" sz="half" idx="10"/>
          </p:nvPr>
        </p:nvSpPr>
        <p:spPr/>
        <p:txBody>
          <a:bodyPr/>
          <a:lstStyle/>
          <a:p>
            <a:fld id="{C84C6B4A-D187-4854-B527-3699A44AAD63}" type="datetimeFigureOut">
              <a:rPr lang="en-US" smtClean="0"/>
              <a:t>1/11/2026</a:t>
            </a:fld>
            <a:endParaRPr lang="en-US" dirty="0"/>
          </a:p>
        </p:txBody>
      </p:sp>
      <p:sp>
        <p:nvSpPr>
          <p:cNvPr id="4" name="Footer Placeholder 3">
            <a:extLst>
              <a:ext uri="{FF2B5EF4-FFF2-40B4-BE49-F238E27FC236}">
                <a16:creationId xmlns:a16="http://schemas.microsoft.com/office/drawing/2014/main" id="{4D05A73C-5C36-4446-93B8-B90D21FE5CB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4461366-5480-447B-B9E8-DFC1EF295989}"/>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602735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0673DB-0CC2-4D72-822A-BA730622D4B2}"/>
              </a:ext>
            </a:extLst>
          </p:cNvPr>
          <p:cNvSpPr>
            <a:spLocks noGrp="1"/>
          </p:cNvSpPr>
          <p:nvPr>
            <p:ph type="dt" sz="half" idx="10"/>
          </p:nvPr>
        </p:nvSpPr>
        <p:spPr/>
        <p:txBody>
          <a:bodyPr/>
          <a:lstStyle/>
          <a:p>
            <a:fld id="{C84C6B4A-D187-4854-B527-3699A44AAD63}" type="datetimeFigureOut">
              <a:rPr lang="en-US" smtClean="0"/>
              <a:t>1/11/2026</a:t>
            </a:fld>
            <a:endParaRPr lang="en-US" dirty="0"/>
          </a:p>
        </p:txBody>
      </p:sp>
      <p:sp>
        <p:nvSpPr>
          <p:cNvPr id="3" name="Footer Placeholder 2">
            <a:extLst>
              <a:ext uri="{FF2B5EF4-FFF2-40B4-BE49-F238E27FC236}">
                <a16:creationId xmlns:a16="http://schemas.microsoft.com/office/drawing/2014/main" id="{A6C039D3-6C4F-47BE-86E7-41FAE630671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EFCDBF8-DE4F-4E48-91ED-9B03D9FBE40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575997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49D2C-3C39-4CD3-BF02-8C5104816F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3739D5-DD9C-46DA-B50C-C95F3392D4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11129A-1CA7-43F0-84EC-1E6DCE418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1D2A0C-E2E0-419C-8FCF-CF1F30412D61}"/>
              </a:ext>
            </a:extLst>
          </p:cNvPr>
          <p:cNvSpPr>
            <a:spLocks noGrp="1"/>
          </p:cNvSpPr>
          <p:nvPr>
            <p:ph type="dt" sz="half" idx="10"/>
          </p:nvPr>
        </p:nvSpPr>
        <p:spPr/>
        <p:txBody>
          <a:bodyPr/>
          <a:lstStyle/>
          <a:p>
            <a:fld id="{C84C6B4A-D187-4854-B527-3699A44AAD63}" type="datetimeFigureOut">
              <a:rPr lang="en-US" smtClean="0"/>
              <a:t>1/11/2026</a:t>
            </a:fld>
            <a:endParaRPr lang="en-US" dirty="0"/>
          </a:p>
        </p:txBody>
      </p:sp>
      <p:sp>
        <p:nvSpPr>
          <p:cNvPr id="6" name="Footer Placeholder 5">
            <a:extLst>
              <a:ext uri="{FF2B5EF4-FFF2-40B4-BE49-F238E27FC236}">
                <a16:creationId xmlns:a16="http://schemas.microsoft.com/office/drawing/2014/main" id="{BBEE2232-09B9-4286-B413-AF95A57D216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643013E-836F-43A4-B62E-3AE693AA6351}"/>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0716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4085-4434-43F9-BEB5-1E983B622F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638F88-A5D1-42EE-95B4-FFD6E9E21D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789F9F0-382B-4C27-9CD5-A6D715C509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275BE0-1ED2-4F4C-A464-46092356F44B}"/>
              </a:ext>
            </a:extLst>
          </p:cNvPr>
          <p:cNvSpPr>
            <a:spLocks noGrp="1"/>
          </p:cNvSpPr>
          <p:nvPr>
            <p:ph type="dt" sz="half" idx="10"/>
          </p:nvPr>
        </p:nvSpPr>
        <p:spPr/>
        <p:txBody>
          <a:bodyPr/>
          <a:lstStyle/>
          <a:p>
            <a:fld id="{C84C6B4A-D187-4854-B527-3699A44AAD63}" type="datetimeFigureOut">
              <a:rPr lang="en-US" smtClean="0"/>
              <a:t>1/11/2026</a:t>
            </a:fld>
            <a:endParaRPr lang="en-US" dirty="0"/>
          </a:p>
        </p:txBody>
      </p:sp>
      <p:sp>
        <p:nvSpPr>
          <p:cNvPr id="6" name="Footer Placeholder 5">
            <a:extLst>
              <a:ext uri="{FF2B5EF4-FFF2-40B4-BE49-F238E27FC236}">
                <a16:creationId xmlns:a16="http://schemas.microsoft.com/office/drawing/2014/main" id="{E13C9281-29D9-4474-834A-3874B2D2DBC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6FC96BC-D537-4DC2-9454-88C0FBED5DFC}"/>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4188300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47D01-1024-4FED-970A-0ED224BC77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FDF3C5-D88C-40E3-8B8A-486F8FEDC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903764-4FED-4FFB-89A3-62D75C50A5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4C6B4A-D187-4854-B527-3699A44AAD63}" type="datetimeFigureOut">
              <a:rPr lang="en-US" smtClean="0"/>
              <a:t>1/11/2026</a:t>
            </a:fld>
            <a:endParaRPr lang="en-US" dirty="0"/>
          </a:p>
        </p:txBody>
      </p:sp>
      <p:sp>
        <p:nvSpPr>
          <p:cNvPr id="5" name="Footer Placeholder 4">
            <a:extLst>
              <a:ext uri="{FF2B5EF4-FFF2-40B4-BE49-F238E27FC236}">
                <a16:creationId xmlns:a16="http://schemas.microsoft.com/office/drawing/2014/main" id="{5706637A-46D9-406B-91A6-65D4FF0181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97A67AD-86A0-428F-8549-1AA6B9C928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23E42D-6C84-449A-A6A8-8EF720B3B803}" type="slidenum">
              <a:rPr lang="en-US" smtClean="0"/>
              <a:t>‹#›</a:t>
            </a:fld>
            <a:endParaRPr lang="en-US" dirty="0"/>
          </a:p>
        </p:txBody>
      </p:sp>
    </p:spTree>
    <p:extLst>
      <p:ext uri="{BB962C8B-B14F-4D97-AF65-F5344CB8AC3E}">
        <p14:creationId xmlns:p14="http://schemas.microsoft.com/office/powerpoint/2010/main" val="3229233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94A55D3-48E4-D489-62C0-F3D767ABCDD9}"/>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7C48199E-5F78-657D-07AD-469E449B8711}"/>
              </a:ext>
            </a:extLst>
          </p:cNvPr>
          <p:cNvSpPr txBox="1"/>
          <p:nvPr/>
        </p:nvSpPr>
        <p:spPr>
          <a:xfrm>
            <a:off x="500573" y="1754727"/>
            <a:ext cx="10458688" cy="3348545"/>
          </a:xfrm>
          <a:prstGeom prst="rect">
            <a:avLst/>
          </a:prstGeom>
          <a:noFill/>
        </p:spPr>
        <p:txBody>
          <a:bodyPr wrap="square" rtlCol="0">
            <a:spAutoFit/>
          </a:bodyPr>
          <a:lstStyle/>
          <a:p>
            <a:pPr algn="ctr">
              <a:lnSpc>
                <a:spcPct val="80000"/>
              </a:lnSpc>
            </a:pPr>
            <a:r>
              <a:rPr lang="en-US" sz="8800" dirty="0">
                <a:solidFill>
                  <a:srgbClr val="FFC000"/>
                </a:solidFill>
                <a:effectLst>
                  <a:outerShdw blurRad="38100" dist="38100" dir="2700000" algn="tl">
                    <a:srgbClr val="000000">
                      <a:alpha val="43137"/>
                    </a:srgbClr>
                  </a:outerShdw>
                </a:effectLst>
                <a:latin typeface="Copperplate Gothic Bold" panose="020E0705020206020404" pitchFamily="34" charset="0"/>
              </a:rPr>
              <a:t>THE SPIRITUAL GROWTH OF A CHRISTIAN</a:t>
            </a:r>
            <a:endParaRPr lang="en-US" sz="8800" dirty="0">
              <a:solidFill>
                <a:schemeClr val="bg2"/>
              </a:solidFill>
              <a:effectLst>
                <a:outerShdw blurRad="38100" dist="38100" dir="2700000" algn="tl">
                  <a:srgbClr val="000000">
                    <a:alpha val="43137"/>
                  </a:srgbClr>
                </a:outerShdw>
              </a:effectLst>
              <a:latin typeface="Copperplate Gothic Bold" panose="020E0705020206020404" pitchFamily="34" charset="0"/>
            </a:endParaRPr>
          </a:p>
        </p:txBody>
      </p:sp>
      <p:sp>
        <p:nvSpPr>
          <p:cNvPr id="2" name="Rectangle 1">
            <a:extLst>
              <a:ext uri="{FF2B5EF4-FFF2-40B4-BE49-F238E27FC236}">
                <a16:creationId xmlns:a16="http://schemas.microsoft.com/office/drawing/2014/main" id="{46ED2B95-397A-1CAC-7CA7-CD9FCD0A2807}"/>
              </a:ext>
            </a:extLst>
          </p:cNvPr>
          <p:cNvSpPr/>
          <p:nvPr/>
        </p:nvSpPr>
        <p:spPr>
          <a:xfrm>
            <a:off x="0" y="535196"/>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8BA4110D-9463-4C06-4DCB-070621C707ED}"/>
              </a:ext>
            </a:extLst>
          </p:cNvPr>
          <p:cNvSpPr/>
          <p:nvPr/>
        </p:nvSpPr>
        <p:spPr>
          <a:xfrm>
            <a:off x="0" y="6357772"/>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69339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030E0270-C31B-19E2-0A82-9E5C04B9365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66D37C1-1F68-5392-AA4A-67102211BCAA}"/>
              </a:ext>
            </a:extLst>
          </p:cNvPr>
          <p:cNvSpPr txBox="1"/>
          <p:nvPr/>
        </p:nvSpPr>
        <p:spPr>
          <a:xfrm>
            <a:off x="325468" y="390315"/>
            <a:ext cx="11157849" cy="6265113"/>
          </a:xfrm>
          <a:prstGeom prst="rect">
            <a:avLst/>
          </a:prstGeom>
          <a:noFill/>
        </p:spPr>
        <p:txBody>
          <a:bodyPr wrap="square" rtlCol="0">
            <a:spAutoFit/>
          </a:bodyPr>
          <a:lstStyle/>
          <a:p>
            <a:pPr algn="just">
              <a:lnSpc>
                <a:spcPct val="80000"/>
              </a:lnSpc>
              <a:spcAft>
                <a:spcPts val="600"/>
              </a:spcAft>
            </a:pPr>
            <a:r>
              <a:rPr lang="en-US" sz="4800" b="1" u="sng" dirty="0">
                <a:solidFill>
                  <a:srgbClr val="FFC000"/>
                </a:solidFill>
                <a:latin typeface="Rockwell" panose="02060603020205020403" pitchFamily="18" charset="0"/>
                <a:ea typeface="Tahoma" panose="020B0604030504040204" pitchFamily="34" charset="0"/>
                <a:cs typeface="Tahoma" panose="020B0604030504040204" pitchFamily="34" charset="0"/>
              </a:rPr>
              <a:t>How to overcome the force of sin</a:t>
            </a:r>
          </a:p>
          <a:p>
            <a:pPr algn="just">
              <a:lnSpc>
                <a:spcPct val="80000"/>
              </a:lnSpc>
              <a:spcAft>
                <a:spcPts val="600"/>
              </a:spcAft>
            </a:pPr>
            <a:endParaRPr lang="en-US" sz="2800" dirty="0">
              <a:solidFill>
                <a:schemeClr val="bg1"/>
              </a:solidFill>
            </a:endParaRPr>
          </a:p>
          <a:p>
            <a:pPr marL="914400" indent="-914400" algn="just">
              <a:lnSpc>
                <a:spcPct val="80000"/>
              </a:lnSpc>
              <a:spcAft>
                <a:spcPts val="600"/>
              </a:spcAft>
              <a:buAutoNum type="alphaLcParenR"/>
            </a:pPr>
            <a:r>
              <a:rPr lang="en-US" sz="4600" b="1" u="sng" dirty="0">
                <a:solidFill>
                  <a:schemeClr val="bg1"/>
                </a:solidFill>
              </a:rPr>
              <a:t>By taking heed to the Word of God </a:t>
            </a:r>
          </a:p>
          <a:p>
            <a:pPr algn="just">
              <a:lnSpc>
                <a:spcPct val="80000"/>
              </a:lnSpc>
              <a:spcAft>
                <a:spcPts val="600"/>
              </a:spcAft>
            </a:pPr>
            <a:r>
              <a:rPr lang="en-US" sz="4600" dirty="0">
                <a:solidFill>
                  <a:schemeClr val="bg1"/>
                </a:solidFill>
              </a:rPr>
              <a:t>	Psa. 119:9-11, </a:t>
            </a:r>
          </a:p>
          <a:p>
            <a:pPr algn="just">
              <a:lnSpc>
                <a:spcPct val="80000"/>
              </a:lnSpc>
              <a:spcAft>
                <a:spcPts val="600"/>
              </a:spcAft>
            </a:pPr>
            <a:r>
              <a:rPr lang="en-US" sz="4600" dirty="0">
                <a:solidFill>
                  <a:schemeClr val="bg1"/>
                </a:solidFill>
              </a:rPr>
              <a:t>	Psa. 97-104, </a:t>
            </a:r>
          </a:p>
          <a:p>
            <a:pPr algn="just">
              <a:lnSpc>
                <a:spcPct val="80000"/>
              </a:lnSpc>
              <a:spcAft>
                <a:spcPts val="600"/>
              </a:spcAft>
            </a:pPr>
            <a:r>
              <a:rPr lang="en-US" sz="4600" dirty="0">
                <a:solidFill>
                  <a:schemeClr val="bg1"/>
                </a:solidFill>
              </a:rPr>
              <a:t>	Jer. 15:16 </a:t>
            </a:r>
          </a:p>
          <a:p>
            <a:pPr algn="just">
              <a:lnSpc>
                <a:spcPct val="80000"/>
              </a:lnSpc>
              <a:spcAft>
                <a:spcPts val="600"/>
              </a:spcAft>
            </a:pPr>
            <a:endParaRPr lang="en-US" sz="3200" dirty="0">
              <a:solidFill>
                <a:schemeClr val="bg1"/>
              </a:solidFill>
            </a:endParaRPr>
          </a:p>
          <a:p>
            <a:pPr marL="914400" indent="-914400" algn="just">
              <a:lnSpc>
                <a:spcPct val="80000"/>
              </a:lnSpc>
              <a:spcAft>
                <a:spcPts val="600"/>
              </a:spcAft>
              <a:buAutoNum type="alphaLcParenR" startAt="2"/>
            </a:pPr>
            <a:r>
              <a:rPr lang="en-US" sz="4600" b="1" u="sng" dirty="0">
                <a:solidFill>
                  <a:schemeClr val="bg1"/>
                </a:solidFill>
              </a:rPr>
              <a:t>By knowing the effect of sin </a:t>
            </a:r>
          </a:p>
          <a:p>
            <a:pPr algn="just">
              <a:lnSpc>
                <a:spcPct val="80000"/>
              </a:lnSpc>
              <a:spcAft>
                <a:spcPts val="600"/>
              </a:spcAft>
            </a:pPr>
            <a:r>
              <a:rPr lang="en-US" sz="4600" dirty="0">
                <a:solidFill>
                  <a:schemeClr val="bg1"/>
                </a:solidFill>
              </a:rPr>
              <a:t>	Ezek. 18:4, 	</a:t>
            </a:r>
          </a:p>
          <a:p>
            <a:pPr algn="just">
              <a:lnSpc>
                <a:spcPct val="80000"/>
              </a:lnSpc>
              <a:spcAft>
                <a:spcPts val="600"/>
              </a:spcAft>
            </a:pPr>
            <a:r>
              <a:rPr lang="en-US" sz="4600" dirty="0">
                <a:solidFill>
                  <a:schemeClr val="bg1"/>
                </a:solidFill>
              </a:rPr>
              <a:t>	Rom. 6:23</a:t>
            </a:r>
            <a:endParaRPr lang="en-US" sz="4600" i="1" dirty="0">
              <a:solidFill>
                <a:schemeClr val="bg1"/>
              </a:solidFill>
            </a:endParaRPr>
          </a:p>
        </p:txBody>
      </p:sp>
    </p:spTree>
    <p:extLst>
      <p:ext uri="{BB962C8B-B14F-4D97-AF65-F5344CB8AC3E}">
        <p14:creationId xmlns:p14="http://schemas.microsoft.com/office/powerpoint/2010/main" val="4227159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732295A-6881-FEBC-8C90-70B3897C3A2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6053042-7224-164E-ACAC-DADBF778D76C}"/>
              </a:ext>
            </a:extLst>
          </p:cNvPr>
          <p:cNvSpPr txBox="1"/>
          <p:nvPr/>
        </p:nvSpPr>
        <p:spPr>
          <a:xfrm>
            <a:off x="376567" y="-372932"/>
            <a:ext cx="11157849" cy="6923755"/>
          </a:xfrm>
          <a:prstGeom prst="rect">
            <a:avLst/>
          </a:prstGeom>
          <a:noFill/>
        </p:spPr>
        <p:txBody>
          <a:bodyPr wrap="square" rtlCol="0">
            <a:spAutoFit/>
          </a:bodyPr>
          <a:lstStyle/>
          <a:p>
            <a:pPr algn="just">
              <a:lnSpc>
                <a:spcPct val="80000"/>
              </a:lnSpc>
              <a:spcAft>
                <a:spcPts val="600"/>
              </a:spcAft>
            </a:pPr>
            <a:r>
              <a:rPr lang="en-US" sz="4600" dirty="0">
                <a:solidFill>
                  <a:schemeClr val="bg1"/>
                </a:solidFill>
              </a:rPr>
              <a:t>	</a:t>
            </a:r>
          </a:p>
          <a:p>
            <a:pPr algn="just">
              <a:lnSpc>
                <a:spcPct val="80000"/>
              </a:lnSpc>
              <a:spcAft>
                <a:spcPts val="600"/>
              </a:spcAft>
            </a:pPr>
            <a:r>
              <a:rPr lang="en-US" sz="4800" b="1" dirty="0">
                <a:solidFill>
                  <a:srgbClr val="FFC000"/>
                </a:solidFill>
                <a:latin typeface="Rockwell" panose="02060603020205020403" pitchFamily="18" charset="0"/>
                <a:ea typeface="Tahoma" panose="020B0604030504040204" pitchFamily="34" charset="0"/>
                <a:cs typeface="Tahoma" panose="020B0604030504040204" pitchFamily="34" charset="0"/>
              </a:rPr>
              <a:t>ii.  FORCE OF DRAG OR PULL - 		    	 (Force of Bitterness)</a:t>
            </a:r>
          </a:p>
          <a:p>
            <a:pPr algn="just">
              <a:lnSpc>
                <a:spcPct val="80000"/>
              </a:lnSpc>
              <a:spcAft>
                <a:spcPts val="600"/>
              </a:spcAft>
            </a:pPr>
            <a:r>
              <a:rPr lang="en-US" sz="4600" b="1" dirty="0">
                <a:solidFill>
                  <a:schemeClr val="bg1"/>
                </a:solidFill>
              </a:rPr>
              <a:t>Heb. 12:15, Prov. 16:32.</a:t>
            </a:r>
          </a:p>
          <a:p>
            <a:pPr algn="just">
              <a:lnSpc>
                <a:spcPct val="80000"/>
              </a:lnSpc>
              <a:spcAft>
                <a:spcPts val="600"/>
              </a:spcAft>
            </a:pPr>
            <a:endParaRPr lang="en-US" dirty="0">
              <a:solidFill>
                <a:schemeClr val="bg1"/>
              </a:solidFill>
            </a:endParaRPr>
          </a:p>
          <a:p>
            <a:pPr algn="just">
              <a:lnSpc>
                <a:spcPct val="80000"/>
              </a:lnSpc>
              <a:spcAft>
                <a:spcPts val="600"/>
              </a:spcAft>
            </a:pPr>
            <a:r>
              <a:rPr lang="en-US" sz="4600" dirty="0">
                <a:solidFill>
                  <a:schemeClr val="bg1"/>
                </a:solidFill>
              </a:rPr>
              <a:t>Bitterness in the heart will cause you to fall into sin. </a:t>
            </a:r>
            <a:r>
              <a:rPr lang="en-US" sz="4600" b="1" dirty="0">
                <a:solidFill>
                  <a:schemeClr val="bg1"/>
                </a:solidFill>
              </a:rPr>
              <a:t>Eph. 4:26-27.</a:t>
            </a:r>
          </a:p>
          <a:p>
            <a:pPr algn="just">
              <a:lnSpc>
                <a:spcPct val="80000"/>
              </a:lnSpc>
              <a:spcAft>
                <a:spcPts val="600"/>
              </a:spcAft>
            </a:pPr>
            <a:endParaRPr lang="en-US" sz="2800" i="1" dirty="0">
              <a:solidFill>
                <a:schemeClr val="bg1"/>
              </a:solidFill>
            </a:endParaRPr>
          </a:p>
          <a:p>
            <a:pPr algn="just">
              <a:lnSpc>
                <a:spcPct val="80000"/>
              </a:lnSpc>
              <a:spcAft>
                <a:spcPts val="600"/>
              </a:spcAft>
            </a:pPr>
            <a:r>
              <a:rPr lang="en-US" sz="4600" dirty="0">
                <a:solidFill>
                  <a:schemeClr val="bg1"/>
                </a:solidFill>
              </a:rPr>
              <a:t>Anger has been the principal weapon Satan uses to cut short the lives/blessings of great men. </a:t>
            </a:r>
          </a:p>
          <a:p>
            <a:pPr algn="just">
              <a:lnSpc>
                <a:spcPct val="80000"/>
              </a:lnSpc>
              <a:spcAft>
                <a:spcPts val="600"/>
              </a:spcAft>
            </a:pPr>
            <a:r>
              <a:rPr lang="en-US" sz="4600" dirty="0" err="1">
                <a:solidFill>
                  <a:schemeClr val="bg1"/>
                </a:solidFill>
              </a:rPr>
              <a:t>E.g</a:t>
            </a:r>
            <a:r>
              <a:rPr lang="en-US" sz="4600" dirty="0">
                <a:solidFill>
                  <a:schemeClr val="bg1"/>
                </a:solidFill>
              </a:rPr>
              <a:t>: Moses -  </a:t>
            </a:r>
            <a:r>
              <a:rPr lang="en-US" sz="4600" b="1" dirty="0">
                <a:solidFill>
                  <a:schemeClr val="bg1"/>
                </a:solidFill>
              </a:rPr>
              <a:t>Num. 20:7-12;   Prov. 16:32</a:t>
            </a:r>
          </a:p>
        </p:txBody>
      </p:sp>
    </p:spTree>
    <p:extLst>
      <p:ext uri="{BB962C8B-B14F-4D97-AF65-F5344CB8AC3E}">
        <p14:creationId xmlns:p14="http://schemas.microsoft.com/office/powerpoint/2010/main" val="781785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3C7ED8A-9830-D66A-1CC4-5D958581DF3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9999A89-1DD9-EBE1-FD09-D26AFBDA6ADD}"/>
              </a:ext>
            </a:extLst>
          </p:cNvPr>
          <p:cNvSpPr txBox="1"/>
          <p:nvPr/>
        </p:nvSpPr>
        <p:spPr>
          <a:xfrm>
            <a:off x="253750" y="788894"/>
            <a:ext cx="11157849" cy="1805431"/>
          </a:xfrm>
          <a:prstGeom prst="rect">
            <a:avLst/>
          </a:prstGeom>
          <a:noFill/>
        </p:spPr>
        <p:txBody>
          <a:bodyPr wrap="square" rtlCol="0">
            <a:spAutoFit/>
          </a:bodyPr>
          <a:lstStyle/>
          <a:p>
            <a:pPr algn="just">
              <a:lnSpc>
                <a:spcPct val="80000"/>
              </a:lnSpc>
              <a:spcAft>
                <a:spcPts val="600"/>
              </a:spcAft>
            </a:pPr>
            <a:r>
              <a:rPr lang="en-US" sz="4600" dirty="0">
                <a:solidFill>
                  <a:schemeClr val="bg1"/>
                </a:solidFill>
              </a:rPr>
              <a:t>Anger is a self-destructive weapon, and it takes foolishness to hang around bitterness. </a:t>
            </a:r>
            <a:r>
              <a:rPr lang="en-US" sz="4600" b="1" dirty="0">
                <a:solidFill>
                  <a:schemeClr val="bg1"/>
                </a:solidFill>
              </a:rPr>
              <a:t>Prov. 25:28.</a:t>
            </a:r>
          </a:p>
        </p:txBody>
      </p:sp>
    </p:spTree>
    <p:extLst>
      <p:ext uri="{BB962C8B-B14F-4D97-AF65-F5344CB8AC3E}">
        <p14:creationId xmlns:p14="http://schemas.microsoft.com/office/powerpoint/2010/main" val="25200638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11CA3142-D8D7-E805-4CF6-E63BBF76DB1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7D65EF7-B620-44AE-5062-FC45E123E6DF}"/>
              </a:ext>
            </a:extLst>
          </p:cNvPr>
          <p:cNvSpPr txBox="1"/>
          <p:nvPr/>
        </p:nvSpPr>
        <p:spPr>
          <a:xfrm>
            <a:off x="253750" y="788894"/>
            <a:ext cx="11157849" cy="5692649"/>
          </a:xfrm>
          <a:prstGeom prst="rect">
            <a:avLst/>
          </a:prstGeom>
          <a:noFill/>
        </p:spPr>
        <p:txBody>
          <a:bodyPr wrap="square" rtlCol="0">
            <a:spAutoFit/>
          </a:bodyPr>
          <a:lstStyle/>
          <a:p>
            <a:pPr marL="857250" indent="-857250" algn="just">
              <a:lnSpc>
                <a:spcPct val="80000"/>
              </a:lnSpc>
              <a:spcAft>
                <a:spcPts val="600"/>
              </a:spcAft>
              <a:buAutoNum type="romanLcPeriod" startAt="3"/>
            </a:pPr>
            <a:r>
              <a:rPr lang="en-US" sz="4400" b="1" dirty="0">
                <a:solidFill>
                  <a:srgbClr val="FFC000"/>
                </a:solidFill>
                <a:latin typeface="Rockwell" panose="02060603020205020403" pitchFamily="18" charset="0"/>
                <a:ea typeface="Tahoma" panose="020B0604030504040204" pitchFamily="34" charset="0"/>
                <a:cs typeface="Tahoma" panose="020B0604030504040204" pitchFamily="34" charset="0"/>
              </a:rPr>
              <a:t>  	FORCE OF THRUST </a:t>
            </a:r>
          </a:p>
          <a:p>
            <a:pPr algn="just">
              <a:lnSpc>
                <a:spcPct val="80000"/>
              </a:lnSpc>
              <a:spcAft>
                <a:spcPts val="600"/>
              </a:spcAft>
            </a:pPr>
            <a:r>
              <a:rPr lang="en-US" sz="4400" b="1" dirty="0">
                <a:solidFill>
                  <a:srgbClr val="FFC000"/>
                </a:solidFill>
                <a:latin typeface="Rockwell" panose="02060603020205020403" pitchFamily="18" charset="0"/>
                <a:ea typeface="Tahoma" panose="020B0604030504040204" pitchFamily="34" charset="0"/>
                <a:cs typeface="Tahoma" panose="020B0604030504040204" pitchFamily="34" charset="0"/>
              </a:rPr>
              <a:t>       	(Force of Faith in Christ)</a:t>
            </a:r>
            <a:endParaRPr lang="en-US" sz="4600" b="1" dirty="0">
              <a:solidFill>
                <a:schemeClr val="bg1"/>
              </a:solidFill>
            </a:endParaRPr>
          </a:p>
          <a:p>
            <a:pPr algn="just">
              <a:lnSpc>
                <a:spcPct val="80000"/>
              </a:lnSpc>
              <a:spcAft>
                <a:spcPts val="600"/>
              </a:spcAft>
            </a:pPr>
            <a:endParaRPr lang="en-US" sz="4600" dirty="0">
              <a:solidFill>
                <a:schemeClr val="bg1"/>
              </a:solidFill>
            </a:endParaRPr>
          </a:p>
          <a:p>
            <a:pPr algn="just">
              <a:lnSpc>
                <a:spcPct val="80000"/>
              </a:lnSpc>
              <a:spcAft>
                <a:spcPts val="600"/>
              </a:spcAft>
            </a:pPr>
            <a:r>
              <a:rPr lang="en-US" sz="4600" dirty="0">
                <a:solidFill>
                  <a:schemeClr val="bg1"/>
                </a:solidFill>
              </a:rPr>
              <a:t>Devoid of faith, we cannot please God. </a:t>
            </a:r>
          </a:p>
          <a:p>
            <a:pPr algn="just">
              <a:lnSpc>
                <a:spcPct val="80000"/>
              </a:lnSpc>
              <a:spcAft>
                <a:spcPts val="600"/>
              </a:spcAft>
            </a:pPr>
            <a:r>
              <a:rPr lang="en-US" sz="4600" b="1" dirty="0">
                <a:solidFill>
                  <a:schemeClr val="bg1"/>
                </a:solidFill>
              </a:rPr>
              <a:t>Heb. 11:6; 2 Chron. 15:1-2</a:t>
            </a:r>
          </a:p>
          <a:p>
            <a:pPr algn="just">
              <a:lnSpc>
                <a:spcPct val="80000"/>
              </a:lnSpc>
              <a:spcAft>
                <a:spcPts val="600"/>
              </a:spcAft>
            </a:pPr>
            <a:endParaRPr lang="en-US" sz="4600" dirty="0">
              <a:solidFill>
                <a:schemeClr val="bg1"/>
              </a:solidFill>
            </a:endParaRPr>
          </a:p>
          <a:p>
            <a:pPr algn="just">
              <a:lnSpc>
                <a:spcPct val="80000"/>
              </a:lnSpc>
              <a:spcAft>
                <a:spcPts val="600"/>
              </a:spcAft>
            </a:pPr>
            <a:r>
              <a:rPr lang="en-US" sz="4600" dirty="0">
                <a:solidFill>
                  <a:schemeClr val="bg1"/>
                </a:solidFill>
              </a:rPr>
              <a:t>It means that faith in Christ Jesus is the base line upon which the foundation is laid. </a:t>
            </a:r>
          </a:p>
          <a:p>
            <a:pPr algn="just">
              <a:lnSpc>
                <a:spcPct val="80000"/>
              </a:lnSpc>
              <a:spcAft>
                <a:spcPts val="600"/>
              </a:spcAft>
            </a:pPr>
            <a:r>
              <a:rPr lang="en-US" sz="4600" b="1" dirty="0">
                <a:solidFill>
                  <a:schemeClr val="bg1"/>
                </a:solidFill>
              </a:rPr>
              <a:t>Psa. 11:3; Psa. 82:5; Eph. 2:18-21; Rev. 21:14.</a:t>
            </a:r>
          </a:p>
        </p:txBody>
      </p:sp>
    </p:spTree>
    <p:extLst>
      <p:ext uri="{BB962C8B-B14F-4D97-AF65-F5344CB8AC3E}">
        <p14:creationId xmlns:p14="http://schemas.microsoft.com/office/powerpoint/2010/main" val="656381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600A6E0-98A5-4FF7-6B0D-6805FB06BD6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3F6092E-5AA3-790E-3D72-782B54BA374C}"/>
              </a:ext>
            </a:extLst>
          </p:cNvPr>
          <p:cNvSpPr txBox="1"/>
          <p:nvPr/>
        </p:nvSpPr>
        <p:spPr>
          <a:xfrm>
            <a:off x="253750" y="788894"/>
            <a:ext cx="11157849" cy="4867807"/>
          </a:xfrm>
          <a:prstGeom prst="rect">
            <a:avLst/>
          </a:prstGeom>
          <a:noFill/>
        </p:spPr>
        <p:txBody>
          <a:bodyPr wrap="square" rtlCol="0">
            <a:spAutoFit/>
          </a:bodyPr>
          <a:lstStyle/>
          <a:p>
            <a:pPr algn="just">
              <a:lnSpc>
                <a:spcPct val="80000"/>
              </a:lnSpc>
              <a:spcAft>
                <a:spcPts val="600"/>
              </a:spcAft>
            </a:pPr>
            <a:r>
              <a:rPr lang="en-US" sz="4600" dirty="0">
                <a:solidFill>
                  <a:schemeClr val="bg1"/>
                </a:solidFill>
              </a:rPr>
              <a:t>Faith is vital and of great importance as righteousness cannot be established devoid of faith in Christ Jesus. </a:t>
            </a:r>
          </a:p>
          <a:p>
            <a:pPr algn="just">
              <a:lnSpc>
                <a:spcPct val="80000"/>
              </a:lnSpc>
              <a:spcAft>
                <a:spcPts val="600"/>
              </a:spcAft>
            </a:pPr>
            <a:endParaRPr lang="en-US" sz="4600" dirty="0">
              <a:solidFill>
                <a:schemeClr val="bg1"/>
              </a:solidFill>
            </a:endParaRPr>
          </a:p>
          <a:p>
            <a:pPr algn="just">
              <a:lnSpc>
                <a:spcPct val="80000"/>
              </a:lnSpc>
              <a:spcAft>
                <a:spcPts val="600"/>
              </a:spcAft>
            </a:pPr>
            <a:r>
              <a:rPr lang="en-US" sz="4600" dirty="0">
                <a:solidFill>
                  <a:schemeClr val="bg1"/>
                </a:solidFill>
              </a:rPr>
              <a:t>Unless your faith is grounded in God's Word, your spiritual growth is stagnant, as you can only see Christ Jesus in His Word. </a:t>
            </a:r>
          </a:p>
          <a:p>
            <a:pPr algn="just">
              <a:lnSpc>
                <a:spcPct val="80000"/>
              </a:lnSpc>
              <a:spcAft>
                <a:spcPts val="600"/>
              </a:spcAft>
            </a:pPr>
            <a:r>
              <a:rPr lang="en-US" sz="4600" b="1" dirty="0">
                <a:solidFill>
                  <a:schemeClr val="bg1"/>
                </a:solidFill>
              </a:rPr>
              <a:t>James 1:25; Josh. 1:8; John 15:3-5.</a:t>
            </a:r>
          </a:p>
        </p:txBody>
      </p:sp>
    </p:spTree>
    <p:extLst>
      <p:ext uri="{BB962C8B-B14F-4D97-AF65-F5344CB8AC3E}">
        <p14:creationId xmlns:p14="http://schemas.microsoft.com/office/powerpoint/2010/main" val="32138624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3EE0D949-1A41-8D86-3456-D7393283CB1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B0B6A18-DE04-D2B7-CA14-CDDD1D50693C}"/>
              </a:ext>
            </a:extLst>
          </p:cNvPr>
          <p:cNvSpPr txBox="1"/>
          <p:nvPr/>
        </p:nvSpPr>
        <p:spPr>
          <a:xfrm>
            <a:off x="325468" y="573442"/>
            <a:ext cx="11157849" cy="5215595"/>
          </a:xfrm>
          <a:prstGeom prst="rect">
            <a:avLst/>
          </a:prstGeom>
          <a:noFill/>
        </p:spPr>
        <p:txBody>
          <a:bodyPr wrap="square" rtlCol="0">
            <a:spAutoFit/>
          </a:bodyPr>
          <a:lstStyle/>
          <a:p>
            <a:pPr marL="1028700" indent="-1028700" algn="just">
              <a:lnSpc>
                <a:spcPct val="80000"/>
              </a:lnSpc>
              <a:spcAft>
                <a:spcPts val="600"/>
              </a:spcAft>
              <a:buAutoNum type="romanLcPeriod" startAt="4"/>
            </a:pPr>
            <a:r>
              <a:rPr lang="en-US" sz="4800" b="1" dirty="0">
                <a:solidFill>
                  <a:srgbClr val="FFC000"/>
                </a:solidFill>
                <a:latin typeface="Rockwell" panose="02060603020205020403" pitchFamily="18" charset="0"/>
                <a:ea typeface="Tahoma" panose="020B0604030504040204" pitchFamily="34" charset="0"/>
                <a:cs typeface="Tahoma" panose="020B0604030504040204" pitchFamily="34" charset="0"/>
              </a:rPr>
              <a:t>FORCE OF LIFT</a:t>
            </a:r>
          </a:p>
          <a:p>
            <a:pPr algn="just">
              <a:lnSpc>
                <a:spcPct val="80000"/>
              </a:lnSpc>
              <a:spcAft>
                <a:spcPts val="600"/>
              </a:spcAft>
            </a:pPr>
            <a:r>
              <a:rPr lang="en-US" sz="4400" b="1" dirty="0">
                <a:solidFill>
                  <a:srgbClr val="FFC000"/>
                </a:solidFill>
                <a:latin typeface="Rockwell" panose="02060603020205020403" pitchFamily="18" charset="0"/>
                <a:ea typeface="Tahoma" panose="020B0604030504040204" pitchFamily="34" charset="0"/>
                <a:cs typeface="Tahoma" panose="020B0604030504040204" pitchFamily="34" charset="0"/>
              </a:rPr>
              <a:t>(Force of Encouragement In God's Word) </a:t>
            </a:r>
          </a:p>
          <a:p>
            <a:pPr algn="just">
              <a:lnSpc>
                <a:spcPct val="80000"/>
              </a:lnSpc>
              <a:spcAft>
                <a:spcPts val="600"/>
              </a:spcAft>
            </a:pPr>
            <a:r>
              <a:rPr lang="en-US" sz="4600" b="1" dirty="0">
                <a:solidFill>
                  <a:schemeClr val="bg1"/>
                </a:solidFill>
              </a:rPr>
              <a:t>Heb. 10:23; Rom. 4:16-22; Heb. 4:1-2</a:t>
            </a:r>
          </a:p>
          <a:p>
            <a:pPr algn="just">
              <a:lnSpc>
                <a:spcPct val="80000"/>
              </a:lnSpc>
              <a:spcAft>
                <a:spcPts val="600"/>
              </a:spcAft>
            </a:pPr>
            <a:endParaRPr lang="en-US" sz="2400" dirty="0">
              <a:solidFill>
                <a:schemeClr val="bg1"/>
              </a:solidFill>
            </a:endParaRPr>
          </a:p>
          <a:p>
            <a:pPr algn="just">
              <a:lnSpc>
                <a:spcPct val="80000"/>
              </a:lnSpc>
              <a:spcAft>
                <a:spcPts val="600"/>
              </a:spcAft>
            </a:pPr>
            <a:r>
              <a:rPr lang="en-US" sz="4600" dirty="0">
                <a:solidFill>
                  <a:schemeClr val="bg1"/>
                </a:solidFill>
              </a:rPr>
              <a:t>Regardless of life's challenges, don't look back because determination without focus is like a delicious soup without salt. You must be encouraged in the Lord.           </a:t>
            </a:r>
            <a:r>
              <a:rPr lang="en-US" sz="4600" b="1" dirty="0">
                <a:solidFill>
                  <a:schemeClr val="bg1"/>
                </a:solidFill>
              </a:rPr>
              <a:t>1 Sam. 30:6.</a:t>
            </a:r>
          </a:p>
        </p:txBody>
      </p:sp>
    </p:spTree>
    <p:extLst>
      <p:ext uri="{BB962C8B-B14F-4D97-AF65-F5344CB8AC3E}">
        <p14:creationId xmlns:p14="http://schemas.microsoft.com/office/powerpoint/2010/main" val="3394782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4DE943DD-390B-4A2E-DF3B-B7BBA1BDD92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2B05827-E029-A20C-5D90-61234D1D8E02}"/>
              </a:ext>
            </a:extLst>
          </p:cNvPr>
          <p:cNvSpPr txBox="1"/>
          <p:nvPr/>
        </p:nvSpPr>
        <p:spPr>
          <a:xfrm>
            <a:off x="325468" y="573442"/>
            <a:ext cx="11157849" cy="4867807"/>
          </a:xfrm>
          <a:prstGeom prst="rect">
            <a:avLst/>
          </a:prstGeom>
          <a:noFill/>
        </p:spPr>
        <p:txBody>
          <a:bodyPr wrap="square" rtlCol="0">
            <a:spAutoFit/>
          </a:bodyPr>
          <a:lstStyle/>
          <a:p>
            <a:pPr algn="just">
              <a:lnSpc>
                <a:spcPct val="80000"/>
              </a:lnSpc>
              <a:spcAft>
                <a:spcPts val="600"/>
              </a:spcAft>
            </a:pPr>
            <a:r>
              <a:rPr lang="en-US" sz="4600" dirty="0">
                <a:solidFill>
                  <a:schemeClr val="bg1"/>
                </a:solidFill>
              </a:rPr>
              <a:t>Encouragement established on God's Word is the fuel that keeps the fire in us burning, thereby enabling your spiritual flight to sustain stability on its way to the final destination - Heaven. </a:t>
            </a:r>
          </a:p>
          <a:p>
            <a:pPr algn="just">
              <a:lnSpc>
                <a:spcPct val="80000"/>
              </a:lnSpc>
              <a:spcAft>
                <a:spcPts val="600"/>
              </a:spcAft>
            </a:pPr>
            <a:r>
              <a:rPr lang="en-US" sz="4600" b="1" dirty="0">
                <a:solidFill>
                  <a:schemeClr val="bg1"/>
                </a:solidFill>
              </a:rPr>
              <a:t>Eph. 6:16-17, </a:t>
            </a:r>
          </a:p>
          <a:p>
            <a:pPr algn="just">
              <a:lnSpc>
                <a:spcPct val="80000"/>
              </a:lnSpc>
              <a:spcAft>
                <a:spcPts val="600"/>
              </a:spcAft>
            </a:pPr>
            <a:r>
              <a:rPr lang="en-US" sz="4600" b="1" dirty="0">
                <a:solidFill>
                  <a:schemeClr val="bg1"/>
                </a:solidFill>
              </a:rPr>
              <a:t>1 John 5:4, </a:t>
            </a:r>
          </a:p>
          <a:p>
            <a:pPr algn="just">
              <a:lnSpc>
                <a:spcPct val="80000"/>
              </a:lnSpc>
              <a:spcAft>
                <a:spcPts val="600"/>
              </a:spcAft>
            </a:pPr>
            <a:r>
              <a:rPr lang="en-US" sz="4600" b="1" dirty="0">
                <a:solidFill>
                  <a:schemeClr val="bg1"/>
                </a:solidFill>
              </a:rPr>
              <a:t>Prov. 22:29</a:t>
            </a:r>
          </a:p>
        </p:txBody>
      </p:sp>
    </p:spTree>
    <p:extLst>
      <p:ext uri="{BB962C8B-B14F-4D97-AF65-F5344CB8AC3E}">
        <p14:creationId xmlns:p14="http://schemas.microsoft.com/office/powerpoint/2010/main" val="26439549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31079E87-1E10-FCD4-509A-9DB5E0F221A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7593B48-2944-27A6-F8D3-C70299821C70}"/>
              </a:ext>
            </a:extLst>
          </p:cNvPr>
          <p:cNvSpPr txBox="1"/>
          <p:nvPr/>
        </p:nvSpPr>
        <p:spPr>
          <a:xfrm>
            <a:off x="325468" y="573442"/>
            <a:ext cx="11157849" cy="3658246"/>
          </a:xfrm>
          <a:prstGeom prst="rect">
            <a:avLst/>
          </a:prstGeom>
          <a:noFill/>
        </p:spPr>
        <p:txBody>
          <a:bodyPr wrap="square" rtlCol="0">
            <a:spAutoFit/>
          </a:bodyPr>
          <a:lstStyle/>
          <a:p>
            <a:pPr algn="just">
              <a:lnSpc>
                <a:spcPct val="80000"/>
              </a:lnSpc>
              <a:spcAft>
                <a:spcPts val="600"/>
              </a:spcAft>
            </a:pPr>
            <a:r>
              <a:rPr lang="en-US" sz="4600" dirty="0">
                <a:solidFill>
                  <a:schemeClr val="bg1"/>
                </a:solidFill>
              </a:rPr>
              <a:t>Once an aircraft is set to take off, it will no longer look back or abort its mission at that particular point in time, else disaster is inevitable. </a:t>
            </a:r>
          </a:p>
          <a:p>
            <a:pPr algn="just">
              <a:lnSpc>
                <a:spcPct val="80000"/>
              </a:lnSpc>
              <a:spcAft>
                <a:spcPts val="600"/>
              </a:spcAft>
            </a:pPr>
            <a:r>
              <a:rPr lang="en-US" sz="4600" b="1" dirty="0">
                <a:solidFill>
                  <a:schemeClr val="bg1"/>
                </a:solidFill>
              </a:rPr>
              <a:t>Gen. 19:17, 26, </a:t>
            </a:r>
          </a:p>
          <a:p>
            <a:pPr algn="just">
              <a:lnSpc>
                <a:spcPct val="80000"/>
              </a:lnSpc>
              <a:spcAft>
                <a:spcPts val="600"/>
              </a:spcAft>
            </a:pPr>
            <a:r>
              <a:rPr lang="en-US" sz="4600" b="1" dirty="0">
                <a:solidFill>
                  <a:schemeClr val="bg1"/>
                </a:solidFill>
              </a:rPr>
              <a:t>Heb. 10:38-39.</a:t>
            </a:r>
          </a:p>
        </p:txBody>
      </p:sp>
    </p:spTree>
    <p:extLst>
      <p:ext uri="{BB962C8B-B14F-4D97-AF65-F5344CB8AC3E}">
        <p14:creationId xmlns:p14="http://schemas.microsoft.com/office/powerpoint/2010/main" val="2197051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ECC2ECA-C056-5C46-3E26-3828852ED2D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085F9D0-AB82-2E16-AC15-4D47EAF74706}"/>
              </a:ext>
            </a:extLst>
          </p:cNvPr>
          <p:cNvSpPr txBox="1"/>
          <p:nvPr/>
        </p:nvSpPr>
        <p:spPr>
          <a:xfrm>
            <a:off x="0" y="1325001"/>
            <a:ext cx="11157849" cy="3847207"/>
          </a:xfrm>
          <a:prstGeom prst="rect">
            <a:avLst/>
          </a:prstGeom>
          <a:noFill/>
        </p:spPr>
        <p:txBody>
          <a:bodyPr wrap="square" rtlCol="0">
            <a:spAutoFit/>
          </a:bodyPr>
          <a:lstStyle/>
          <a:p>
            <a:pPr algn="ctr">
              <a:lnSpc>
                <a:spcPct val="80000"/>
              </a:lnSpc>
              <a:spcAft>
                <a:spcPts val="600"/>
              </a:spcAft>
            </a:pPr>
            <a:r>
              <a:rPr lang="en-US" sz="7200" dirty="0">
                <a:solidFill>
                  <a:schemeClr val="bg1"/>
                </a:solidFill>
                <a:latin typeface="Urban Shadow Sans Serif" pitchFamily="50" charset="0"/>
              </a:rPr>
              <a:t>HALLELUJAH!</a:t>
            </a:r>
          </a:p>
          <a:p>
            <a:pPr algn="ctr">
              <a:lnSpc>
                <a:spcPct val="80000"/>
              </a:lnSpc>
              <a:spcAft>
                <a:spcPts val="600"/>
              </a:spcAft>
            </a:pPr>
            <a:r>
              <a:rPr lang="en-US" sz="7200" dirty="0">
                <a:solidFill>
                  <a:schemeClr val="bg1"/>
                </a:solidFill>
                <a:latin typeface="Urban Shadow Sans Serif" pitchFamily="50" charset="0"/>
              </a:rPr>
              <a:t> </a:t>
            </a:r>
          </a:p>
          <a:p>
            <a:pPr algn="ctr">
              <a:lnSpc>
                <a:spcPct val="80000"/>
              </a:lnSpc>
              <a:spcAft>
                <a:spcPts val="600"/>
              </a:spcAft>
            </a:pPr>
            <a:r>
              <a:rPr lang="en-US" sz="7200" dirty="0">
                <a:solidFill>
                  <a:schemeClr val="bg1"/>
                </a:solidFill>
                <a:latin typeface="Urban Shadow Sans Serif" pitchFamily="50" charset="0"/>
              </a:rPr>
              <a:t>SHALOM TO THE BRIDE OF CHRIST WORLDWIDE</a:t>
            </a:r>
          </a:p>
        </p:txBody>
      </p:sp>
    </p:spTree>
    <p:extLst>
      <p:ext uri="{BB962C8B-B14F-4D97-AF65-F5344CB8AC3E}">
        <p14:creationId xmlns:p14="http://schemas.microsoft.com/office/powerpoint/2010/main" val="1779243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0D60B2E8-1649-1825-8CDC-DDCB9626053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7CE6D16-B969-8E10-D7ED-2C01E13E4156}"/>
              </a:ext>
            </a:extLst>
          </p:cNvPr>
          <p:cNvSpPr txBox="1"/>
          <p:nvPr/>
        </p:nvSpPr>
        <p:spPr>
          <a:xfrm>
            <a:off x="199962" y="1628490"/>
            <a:ext cx="11895786" cy="587533"/>
          </a:xfrm>
          <a:prstGeom prst="rect">
            <a:avLst/>
          </a:prstGeom>
          <a:noFill/>
        </p:spPr>
        <p:txBody>
          <a:bodyPr wrap="square" rtlCol="0">
            <a:spAutoFit/>
          </a:bodyPr>
          <a:lstStyle/>
          <a:p>
            <a:pPr>
              <a:lnSpc>
                <a:spcPct val="80000"/>
              </a:lnSpc>
              <a:spcAft>
                <a:spcPts val="600"/>
              </a:spcAft>
            </a:pPr>
            <a:r>
              <a:rPr lang="en-GB" sz="4000" dirty="0">
                <a:solidFill>
                  <a:schemeClr val="accent4"/>
                </a:solidFill>
                <a:latin typeface="Copperplate Gothic Bold" panose="020E0705020206020404" pitchFamily="34" charset="0"/>
                <a:ea typeface="Calibri" panose="020F0502020204030204" pitchFamily="34" charset="0"/>
                <a:cs typeface="Times New Roman" panose="02020603050405020304" pitchFamily="18" charset="0"/>
              </a:rPr>
              <a:t>DICTIONARY DEFINITION</a:t>
            </a:r>
          </a:p>
        </p:txBody>
      </p:sp>
      <p:sp>
        <p:nvSpPr>
          <p:cNvPr id="2" name="TextBox 1">
            <a:extLst>
              <a:ext uri="{FF2B5EF4-FFF2-40B4-BE49-F238E27FC236}">
                <a16:creationId xmlns:a16="http://schemas.microsoft.com/office/drawing/2014/main" id="{D7E513B7-36E3-EA6B-ABD0-137637052E4D}"/>
              </a:ext>
            </a:extLst>
          </p:cNvPr>
          <p:cNvSpPr txBox="1"/>
          <p:nvPr/>
        </p:nvSpPr>
        <p:spPr>
          <a:xfrm>
            <a:off x="199962" y="2585377"/>
            <a:ext cx="11157849" cy="3091937"/>
          </a:xfrm>
          <a:prstGeom prst="rect">
            <a:avLst/>
          </a:prstGeom>
          <a:noFill/>
        </p:spPr>
        <p:txBody>
          <a:bodyPr wrap="square" rtlCol="0">
            <a:spAutoFit/>
          </a:bodyPr>
          <a:lstStyle/>
          <a:p>
            <a:pPr marL="914400" indent="-914400">
              <a:lnSpc>
                <a:spcPct val="80000"/>
              </a:lnSpc>
              <a:spcAft>
                <a:spcPts val="600"/>
              </a:spcAft>
              <a:buAutoNum type="alphaLcParenR"/>
            </a:pPr>
            <a:r>
              <a:rPr lang="en-US" sz="4600" dirty="0">
                <a:solidFill>
                  <a:schemeClr val="bg1"/>
                </a:solidFill>
              </a:rPr>
              <a:t>An increase in amount, number or size.</a:t>
            </a:r>
          </a:p>
          <a:p>
            <a:pPr marL="914400" indent="-914400">
              <a:lnSpc>
                <a:spcPct val="80000"/>
              </a:lnSpc>
              <a:spcAft>
                <a:spcPts val="600"/>
              </a:spcAft>
              <a:buAutoNum type="alphaLcParenR"/>
            </a:pPr>
            <a:endParaRPr lang="en-US" sz="4600" dirty="0">
              <a:solidFill>
                <a:schemeClr val="bg1"/>
              </a:solidFill>
            </a:endParaRPr>
          </a:p>
          <a:p>
            <a:pPr marL="914400" indent="-914400">
              <a:lnSpc>
                <a:spcPct val="80000"/>
              </a:lnSpc>
              <a:spcAft>
                <a:spcPts val="600"/>
              </a:spcAft>
              <a:buAutoNum type="alphaLcParenR"/>
            </a:pPr>
            <a:r>
              <a:rPr lang="en-US" sz="4600" dirty="0">
                <a:solidFill>
                  <a:schemeClr val="bg1"/>
                </a:solidFill>
              </a:rPr>
              <a:t>The development of the physical size, strength, </a:t>
            </a:r>
            <a:r>
              <a:rPr lang="en-US" sz="4600" dirty="0" err="1">
                <a:solidFill>
                  <a:schemeClr val="bg1"/>
                </a:solidFill>
              </a:rPr>
              <a:t>e.t.c</a:t>
            </a:r>
            <a:r>
              <a:rPr lang="en-US" sz="4600" dirty="0">
                <a:solidFill>
                  <a:schemeClr val="bg1"/>
                </a:solidFill>
              </a:rPr>
              <a:t>. of a person, animal, or plant over a period of time.</a:t>
            </a:r>
          </a:p>
        </p:txBody>
      </p:sp>
      <p:sp>
        <p:nvSpPr>
          <p:cNvPr id="4" name="TextBox 3">
            <a:extLst>
              <a:ext uri="{FF2B5EF4-FFF2-40B4-BE49-F238E27FC236}">
                <a16:creationId xmlns:a16="http://schemas.microsoft.com/office/drawing/2014/main" id="{151E8AAC-4961-7D78-7DBD-70E065710A49}"/>
              </a:ext>
            </a:extLst>
          </p:cNvPr>
          <p:cNvSpPr txBox="1"/>
          <p:nvPr/>
        </p:nvSpPr>
        <p:spPr>
          <a:xfrm>
            <a:off x="616351" y="424036"/>
            <a:ext cx="10478886" cy="835100"/>
          </a:xfrm>
          <a:prstGeom prst="rect">
            <a:avLst/>
          </a:prstGeom>
          <a:noFill/>
        </p:spPr>
        <p:txBody>
          <a:bodyPr wrap="square" rtlCol="0">
            <a:spAutoFit/>
          </a:bodyPr>
          <a:lstStyle/>
          <a:p>
            <a:pPr algn="ctr">
              <a:lnSpc>
                <a:spcPct val="80000"/>
              </a:lnSpc>
            </a:pPr>
            <a:r>
              <a:rPr lang="en-GB" sz="6000" dirty="0">
                <a:solidFill>
                  <a:srgbClr val="FFC000"/>
                </a:solidFill>
                <a:effectLst>
                  <a:outerShdw blurRad="38100" dist="38100" dir="2700000" algn="tl">
                    <a:srgbClr val="000000">
                      <a:alpha val="43137"/>
                    </a:srgbClr>
                  </a:outerShdw>
                </a:effectLst>
                <a:latin typeface="Copperplate Gothic Bold" panose="020E0705020206020404" pitchFamily="34" charset="0"/>
              </a:rPr>
              <a:t>WHAT IS GROWTH?</a:t>
            </a:r>
            <a:endParaRPr lang="en-US" sz="6000" dirty="0">
              <a:solidFill>
                <a:schemeClr val="bg2"/>
              </a:solidFill>
              <a:effectLst>
                <a:outerShdw blurRad="38100" dist="38100" dir="2700000" algn="tl">
                  <a:srgbClr val="000000">
                    <a:alpha val="43137"/>
                  </a:srgbClr>
                </a:outerShdw>
              </a:effectLst>
              <a:latin typeface="Copperplate Gothic Bold" panose="020E0705020206020404" pitchFamily="34" charset="0"/>
            </a:endParaRPr>
          </a:p>
        </p:txBody>
      </p:sp>
    </p:spTree>
    <p:extLst>
      <p:ext uri="{BB962C8B-B14F-4D97-AF65-F5344CB8AC3E}">
        <p14:creationId xmlns:p14="http://schemas.microsoft.com/office/powerpoint/2010/main" val="2840210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41357DE-4C4B-6358-16F1-91D713D1002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679FB69-95AB-439D-BB40-599ACE15C4C1}"/>
              </a:ext>
            </a:extLst>
          </p:cNvPr>
          <p:cNvSpPr txBox="1"/>
          <p:nvPr/>
        </p:nvSpPr>
        <p:spPr>
          <a:xfrm>
            <a:off x="325468" y="390315"/>
            <a:ext cx="11157849" cy="6077369"/>
          </a:xfrm>
          <a:prstGeom prst="rect">
            <a:avLst/>
          </a:prstGeom>
          <a:noFill/>
        </p:spPr>
        <p:txBody>
          <a:bodyPr wrap="square" rtlCol="0">
            <a:spAutoFit/>
          </a:bodyPr>
          <a:lstStyle/>
          <a:p>
            <a:pPr algn="just">
              <a:lnSpc>
                <a:spcPct val="80000"/>
              </a:lnSpc>
              <a:spcAft>
                <a:spcPts val="600"/>
              </a:spcAft>
            </a:pPr>
            <a:r>
              <a:rPr lang="en-US" sz="4600" dirty="0">
                <a:solidFill>
                  <a:schemeClr val="bg1"/>
                </a:solidFill>
              </a:rPr>
              <a:t>But in a nutshell, growth simply refers to adding/stepping up from your present state.</a:t>
            </a:r>
          </a:p>
          <a:p>
            <a:pPr algn="just">
              <a:lnSpc>
                <a:spcPct val="80000"/>
              </a:lnSpc>
              <a:spcAft>
                <a:spcPts val="600"/>
              </a:spcAft>
            </a:pPr>
            <a:endParaRPr lang="en-US" sz="4600" dirty="0">
              <a:solidFill>
                <a:schemeClr val="bg1"/>
              </a:solidFill>
            </a:endParaRPr>
          </a:p>
          <a:p>
            <a:pPr algn="just">
              <a:lnSpc>
                <a:spcPct val="80000"/>
              </a:lnSpc>
              <a:spcAft>
                <a:spcPts val="600"/>
              </a:spcAft>
            </a:pPr>
            <a:r>
              <a:rPr lang="en-US" sz="4600" dirty="0">
                <a:solidFill>
                  <a:schemeClr val="bg1"/>
                </a:solidFill>
              </a:rPr>
              <a:t>When we talk about "Spiritual Growth", we are relating to your spirit rather than your body or mind.    				</a:t>
            </a:r>
            <a:r>
              <a:rPr lang="en-US" sz="4600" b="1" i="1" dirty="0">
                <a:solidFill>
                  <a:schemeClr val="bg1"/>
                </a:solidFill>
              </a:rPr>
              <a:t>John 6:63</a:t>
            </a:r>
          </a:p>
          <a:p>
            <a:pPr algn="just">
              <a:lnSpc>
                <a:spcPct val="80000"/>
              </a:lnSpc>
              <a:spcAft>
                <a:spcPts val="600"/>
              </a:spcAft>
            </a:pPr>
            <a:endParaRPr lang="en-US" sz="4600" dirty="0">
              <a:solidFill>
                <a:schemeClr val="bg1"/>
              </a:solidFill>
            </a:endParaRPr>
          </a:p>
          <a:p>
            <a:pPr algn="just">
              <a:lnSpc>
                <a:spcPct val="80000"/>
              </a:lnSpc>
              <a:spcAft>
                <a:spcPts val="600"/>
              </a:spcAft>
            </a:pPr>
            <a:r>
              <a:rPr lang="en-US" sz="4600" dirty="0">
                <a:solidFill>
                  <a:schemeClr val="bg1"/>
                </a:solidFill>
              </a:rPr>
              <a:t>Naturally, it is one thing for an aircraft to take off in the air, and another thing for it to remain cruising (stable) in the air. </a:t>
            </a:r>
          </a:p>
        </p:txBody>
      </p:sp>
    </p:spTree>
    <p:extLst>
      <p:ext uri="{BB962C8B-B14F-4D97-AF65-F5344CB8AC3E}">
        <p14:creationId xmlns:p14="http://schemas.microsoft.com/office/powerpoint/2010/main" val="3729509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1D9F6E2-42FD-B4FD-DAA3-B31D0F07C8F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B63DDF5-F781-CB11-7F48-750CABD9CAF9}"/>
              </a:ext>
            </a:extLst>
          </p:cNvPr>
          <p:cNvSpPr txBox="1"/>
          <p:nvPr/>
        </p:nvSpPr>
        <p:spPr>
          <a:xfrm>
            <a:off x="325468" y="390315"/>
            <a:ext cx="11157849" cy="6061981"/>
          </a:xfrm>
          <a:prstGeom prst="rect">
            <a:avLst/>
          </a:prstGeom>
          <a:noFill/>
        </p:spPr>
        <p:txBody>
          <a:bodyPr wrap="square" rtlCol="0">
            <a:spAutoFit/>
          </a:bodyPr>
          <a:lstStyle/>
          <a:p>
            <a:pPr algn="just">
              <a:lnSpc>
                <a:spcPct val="80000"/>
              </a:lnSpc>
              <a:spcAft>
                <a:spcPts val="600"/>
              </a:spcAft>
            </a:pPr>
            <a:r>
              <a:rPr lang="en-GB" sz="4800" dirty="0">
                <a:solidFill>
                  <a:schemeClr val="accent4"/>
                </a:solidFill>
                <a:latin typeface="Copperplate Gothic Bold" panose="020E0705020206020404" pitchFamily="34" charset="0"/>
                <a:ea typeface="Calibri" panose="020F0502020204030204" pitchFamily="34" charset="0"/>
                <a:cs typeface="Times New Roman" panose="02020603050405020304" pitchFamily="18" charset="0"/>
              </a:rPr>
              <a:t>The Enabling Forces:</a:t>
            </a:r>
          </a:p>
          <a:p>
            <a:pPr algn="just">
              <a:lnSpc>
                <a:spcPct val="80000"/>
              </a:lnSpc>
              <a:spcAft>
                <a:spcPts val="600"/>
              </a:spcAft>
            </a:pPr>
            <a:endParaRPr lang="en-US" sz="1400" dirty="0">
              <a:solidFill>
                <a:schemeClr val="bg1"/>
              </a:solidFill>
            </a:endParaRPr>
          </a:p>
          <a:p>
            <a:pPr algn="just">
              <a:lnSpc>
                <a:spcPct val="80000"/>
              </a:lnSpc>
              <a:spcAft>
                <a:spcPts val="600"/>
              </a:spcAft>
            </a:pPr>
            <a:r>
              <a:rPr lang="en-US" sz="4600" dirty="0">
                <a:solidFill>
                  <a:schemeClr val="bg1"/>
                </a:solidFill>
              </a:rPr>
              <a:t>First of all, let us understand that there are forces which enable an aircraft to fly, and are categorized in this manner:</a:t>
            </a:r>
          </a:p>
          <a:p>
            <a:pPr algn="just">
              <a:lnSpc>
                <a:spcPct val="80000"/>
              </a:lnSpc>
              <a:spcAft>
                <a:spcPts val="600"/>
              </a:spcAft>
            </a:pPr>
            <a:endParaRPr lang="en-US" sz="4600" dirty="0">
              <a:solidFill>
                <a:schemeClr val="bg1"/>
              </a:solidFill>
            </a:endParaRPr>
          </a:p>
          <a:p>
            <a:pPr marL="1028700" indent="-1028700" algn="just">
              <a:lnSpc>
                <a:spcPct val="80000"/>
              </a:lnSpc>
              <a:spcAft>
                <a:spcPts val="600"/>
              </a:spcAft>
              <a:buAutoNum type="romanLcParenR"/>
            </a:pPr>
            <a:r>
              <a:rPr lang="en-US" sz="4600" dirty="0">
                <a:solidFill>
                  <a:schemeClr val="bg1"/>
                </a:solidFill>
              </a:rPr>
              <a:t>Force of Gravity</a:t>
            </a:r>
          </a:p>
          <a:p>
            <a:pPr marL="1028700" indent="-1028700" algn="just">
              <a:lnSpc>
                <a:spcPct val="80000"/>
              </a:lnSpc>
              <a:spcAft>
                <a:spcPts val="600"/>
              </a:spcAft>
              <a:buAutoNum type="romanLcParenR"/>
            </a:pPr>
            <a:r>
              <a:rPr lang="en-US" sz="4600" dirty="0">
                <a:solidFill>
                  <a:schemeClr val="bg1"/>
                </a:solidFill>
              </a:rPr>
              <a:t>Force of Drag/Pull</a:t>
            </a:r>
          </a:p>
          <a:p>
            <a:pPr marL="1028700" indent="-1028700" algn="just">
              <a:lnSpc>
                <a:spcPct val="80000"/>
              </a:lnSpc>
              <a:spcAft>
                <a:spcPts val="600"/>
              </a:spcAft>
              <a:buAutoNum type="romanLcParenR"/>
            </a:pPr>
            <a:r>
              <a:rPr lang="en-US" sz="4600" dirty="0">
                <a:solidFill>
                  <a:schemeClr val="bg1"/>
                </a:solidFill>
              </a:rPr>
              <a:t>Force of Thrust</a:t>
            </a:r>
          </a:p>
          <a:p>
            <a:pPr marL="1028700" indent="-1028700" algn="just">
              <a:lnSpc>
                <a:spcPct val="80000"/>
              </a:lnSpc>
              <a:spcAft>
                <a:spcPts val="600"/>
              </a:spcAft>
              <a:buAutoNum type="romanLcParenR"/>
            </a:pPr>
            <a:r>
              <a:rPr lang="en-US" sz="4600" dirty="0">
                <a:solidFill>
                  <a:schemeClr val="bg1"/>
                </a:solidFill>
              </a:rPr>
              <a:t>Force of Lift</a:t>
            </a:r>
          </a:p>
        </p:txBody>
      </p:sp>
    </p:spTree>
    <p:extLst>
      <p:ext uri="{BB962C8B-B14F-4D97-AF65-F5344CB8AC3E}">
        <p14:creationId xmlns:p14="http://schemas.microsoft.com/office/powerpoint/2010/main" val="812861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7D919EA5-E15A-C086-7A6C-0E988615356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BD46817-3144-6C3B-7C31-7DBCC1E0D216}"/>
              </a:ext>
            </a:extLst>
          </p:cNvPr>
          <p:cNvSpPr txBox="1"/>
          <p:nvPr/>
        </p:nvSpPr>
        <p:spPr>
          <a:xfrm>
            <a:off x="325468" y="390315"/>
            <a:ext cx="11157849" cy="6797566"/>
          </a:xfrm>
          <a:prstGeom prst="rect">
            <a:avLst/>
          </a:prstGeom>
          <a:noFill/>
        </p:spPr>
        <p:txBody>
          <a:bodyPr wrap="square" rtlCol="0">
            <a:spAutoFit/>
          </a:bodyPr>
          <a:lstStyle/>
          <a:p>
            <a:pPr algn="just">
              <a:lnSpc>
                <a:spcPct val="80000"/>
              </a:lnSpc>
              <a:spcAft>
                <a:spcPts val="600"/>
              </a:spcAft>
            </a:pPr>
            <a:r>
              <a:rPr lang="en-US" sz="4600" dirty="0">
                <a:solidFill>
                  <a:schemeClr val="bg1"/>
                </a:solidFill>
              </a:rPr>
              <a:t>When these forces are in place, an aircraft finds it easy to take off in the air. </a:t>
            </a:r>
          </a:p>
          <a:p>
            <a:pPr algn="just">
              <a:lnSpc>
                <a:spcPct val="80000"/>
              </a:lnSpc>
              <a:spcAft>
                <a:spcPts val="600"/>
              </a:spcAft>
            </a:pPr>
            <a:endParaRPr lang="en-US" sz="4600" dirty="0">
              <a:solidFill>
                <a:schemeClr val="bg1"/>
              </a:solidFill>
            </a:endParaRPr>
          </a:p>
          <a:p>
            <a:pPr algn="just">
              <a:lnSpc>
                <a:spcPct val="80000"/>
              </a:lnSpc>
              <a:spcAft>
                <a:spcPts val="600"/>
              </a:spcAft>
            </a:pPr>
            <a:r>
              <a:rPr lang="en-US" sz="4600" dirty="0">
                <a:solidFill>
                  <a:schemeClr val="bg1"/>
                </a:solidFill>
              </a:rPr>
              <a:t>Yet something sustains it in the air that it cannot fall. It is called ENERGY.</a:t>
            </a:r>
          </a:p>
          <a:p>
            <a:pPr algn="just">
              <a:lnSpc>
                <a:spcPct val="80000"/>
              </a:lnSpc>
              <a:spcAft>
                <a:spcPts val="600"/>
              </a:spcAft>
            </a:pPr>
            <a:endParaRPr lang="en-US" sz="4600" dirty="0">
              <a:solidFill>
                <a:schemeClr val="bg1"/>
              </a:solidFill>
            </a:endParaRPr>
          </a:p>
          <a:p>
            <a:pPr algn="just">
              <a:lnSpc>
                <a:spcPct val="80000"/>
              </a:lnSpc>
              <a:spcAft>
                <a:spcPts val="600"/>
              </a:spcAft>
            </a:pPr>
            <a:r>
              <a:rPr lang="en-US" sz="4600" dirty="0">
                <a:solidFill>
                  <a:schemeClr val="bg1"/>
                </a:solidFill>
              </a:rPr>
              <a:t>In our discourse, it takes Spiritual Energy to remain stable in the air on board of the Kingdom's flight to eternity.            </a:t>
            </a:r>
            <a:r>
              <a:rPr lang="en-US" sz="4600" b="1" i="1" dirty="0">
                <a:solidFill>
                  <a:schemeClr val="bg1"/>
                </a:solidFill>
              </a:rPr>
              <a:t>John 6:63.</a:t>
            </a:r>
          </a:p>
          <a:p>
            <a:pPr algn="just">
              <a:lnSpc>
                <a:spcPct val="80000"/>
              </a:lnSpc>
              <a:spcAft>
                <a:spcPts val="600"/>
              </a:spcAft>
            </a:pPr>
            <a:endParaRPr lang="en-US" sz="4600" dirty="0">
              <a:solidFill>
                <a:schemeClr val="bg1"/>
              </a:solidFill>
            </a:endParaRPr>
          </a:p>
          <a:p>
            <a:pPr algn="just">
              <a:lnSpc>
                <a:spcPct val="80000"/>
              </a:lnSpc>
              <a:spcAft>
                <a:spcPts val="600"/>
              </a:spcAft>
            </a:pPr>
            <a:endParaRPr lang="en-US" sz="4600" dirty="0">
              <a:solidFill>
                <a:schemeClr val="bg1"/>
              </a:solidFill>
            </a:endParaRPr>
          </a:p>
        </p:txBody>
      </p:sp>
    </p:spTree>
    <p:extLst>
      <p:ext uri="{BB962C8B-B14F-4D97-AF65-F5344CB8AC3E}">
        <p14:creationId xmlns:p14="http://schemas.microsoft.com/office/powerpoint/2010/main" val="1712593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B80A2F7-8D0E-0ACE-9528-B375396B566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5E27125-BBAE-A8E7-1900-5F1EC589D689}"/>
              </a:ext>
            </a:extLst>
          </p:cNvPr>
          <p:cNvSpPr txBox="1"/>
          <p:nvPr/>
        </p:nvSpPr>
        <p:spPr>
          <a:xfrm>
            <a:off x="325468" y="390315"/>
            <a:ext cx="11157849" cy="5434116"/>
          </a:xfrm>
          <a:prstGeom prst="rect">
            <a:avLst/>
          </a:prstGeom>
          <a:noFill/>
        </p:spPr>
        <p:txBody>
          <a:bodyPr wrap="square" rtlCol="0">
            <a:spAutoFit/>
          </a:bodyPr>
          <a:lstStyle/>
          <a:p>
            <a:pPr algn="just">
              <a:lnSpc>
                <a:spcPct val="80000"/>
              </a:lnSpc>
              <a:spcAft>
                <a:spcPts val="600"/>
              </a:spcAft>
            </a:pPr>
            <a:r>
              <a:rPr lang="en-US" sz="4600" dirty="0">
                <a:solidFill>
                  <a:schemeClr val="bg1"/>
                </a:solidFill>
              </a:rPr>
              <a:t>The farther the journey of an aircraft, the higher the altitude. While the plane is on such altitude, you can't shoot anything from ground and it affects it. You can't even see it from the ground. </a:t>
            </a:r>
          </a:p>
          <a:p>
            <a:pPr algn="just">
              <a:lnSpc>
                <a:spcPct val="80000"/>
              </a:lnSpc>
              <a:spcAft>
                <a:spcPts val="600"/>
              </a:spcAft>
            </a:pPr>
            <a:endParaRPr lang="en-US" sz="4600" dirty="0">
              <a:solidFill>
                <a:schemeClr val="bg1"/>
              </a:solidFill>
            </a:endParaRPr>
          </a:p>
          <a:p>
            <a:pPr algn="just">
              <a:lnSpc>
                <a:spcPct val="80000"/>
              </a:lnSpc>
              <a:spcAft>
                <a:spcPts val="600"/>
              </a:spcAft>
            </a:pPr>
            <a:r>
              <a:rPr lang="en-US" sz="4600" dirty="0">
                <a:solidFill>
                  <a:schemeClr val="bg1"/>
                </a:solidFill>
              </a:rPr>
              <a:t>That's how the kingdom of darkness shouldn't see you in the spirit as a result of your spiritual altitude.</a:t>
            </a:r>
          </a:p>
        </p:txBody>
      </p:sp>
    </p:spTree>
    <p:extLst>
      <p:ext uri="{BB962C8B-B14F-4D97-AF65-F5344CB8AC3E}">
        <p14:creationId xmlns:p14="http://schemas.microsoft.com/office/powerpoint/2010/main" val="398689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CEF9FC9-2D50-02A5-D8D2-D36DBC9056F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B1DD10A-D2DA-5557-FF0F-486E8FE11C6B}"/>
              </a:ext>
            </a:extLst>
          </p:cNvPr>
          <p:cNvSpPr txBox="1"/>
          <p:nvPr/>
        </p:nvSpPr>
        <p:spPr>
          <a:xfrm>
            <a:off x="325468" y="390315"/>
            <a:ext cx="11157849" cy="5923481"/>
          </a:xfrm>
          <a:prstGeom prst="rect">
            <a:avLst/>
          </a:prstGeom>
          <a:noFill/>
        </p:spPr>
        <p:txBody>
          <a:bodyPr wrap="square" rtlCol="0">
            <a:spAutoFit/>
          </a:bodyPr>
          <a:lstStyle/>
          <a:p>
            <a:pPr algn="just">
              <a:lnSpc>
                <a:spcPct val="80000"/>
              </a:lnSpc>
              <a:spcAft>
                <a:spcPts val="600"/>
              </a:spcAft>
            </a:pPr>
            <a:r>
              <a:rPr lang="en-US" sz="4600" dirty="0">
                <a:solidFill>
                  <a:schemeClr val="bg1"/>
                </a:solidFill>
              </a:rPr>
              <a:t>Spiritually, a Christian should fly at the altitude of an aircraft, rising above all kingdoms of darkness as light will always outshine darkness.</a:t>
            </a:r>
          </a:p>
          <a:p>
            <a:pPr algn="just">
              <a:lnSpc>
                <a:spcPct val="80000"/>
              </a:lnSpc>
              <a:spcAft>
                <a:spcPts val="600"/>
              </a:spcAft>
            </a:pPr>
            <a:endParaRPr lang="en-US" sz="4600" dirty="0">
              <a:solidFill>
                <a:schemeClr val="bg1"/>
              </a:solidFill>
            </a:endParaRPr>
          </a:p>
          <a:p>
            <a:pPr algn="just">
              <a:lnSpc>
                <a:spcPct val="80000"/>
              </a:lnSpc>
              <a:spcAft>
                <a:spcPts val="600"/>
              </a:spcAft>
            </a:pPr>
            <a:r>
              <a:rPr lang="en-US" sz="4600" dirty="0">
                <a:solidFill>
                  <a:schemeClr val="bg1"/>
                </a:solidFill>
              </a:rPr>
              <a:t>Imperatively, once you maintain the altitude spiritually, these demonic forces you're afraid of cannot get to your reach. Build your spiritual life to the point you become the first aid pastor of your household.     </a:t>
            </a:r>
            <a:r>
              <a:rPr lang="en-US" sz="4600" b="1" i="1" dirty="0">
                <a:solidFill>
                  <a:schemeClr val="bg1"/>
                </a:solidFill>
              </a:rPr>
              <a:t>Heb. 5:12-14.</a:t>
            </a:r>
          </a:p>
        </p:txBody>
      </p:sp>
    </p:spTree>
    <p:extLst>
      <p:ext uri="{BB962C8B-B14F-4D97-AF65-F5344CB8AC3E}">
        <p14:creationId xmlns:p14="http://schemas.microsoft.com/office/powerpoint/2010/main" val="3010931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C009200C-5E9A-3328-2C89-FD410F5510E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6F094B3-2F53-2D56-B7CE-B7EC69DD1B71}"/>
              </a:ext>
            </a:extLst>
          </p:cNvPr>
          <p:cNvSpPr txBox="1"/>
          <p:nvPr/>
        </p:nvSpPr>
        <p:spPr>
          <a:xfrm>
            <a:off x="325468" y="390315"/>
            <a:ext cx="11157849" cy="6003503"/>
          </a:xfrm>
          <a:prstGeom prst="rect">
            <a:avLst/>
          </a:prstGeom>
          <a:noFill/>
        </p:spPr>
        <p:txBody>
          <a:bodyPr wrap="square" rtlCol="0">
            <a:spAutoFit/>
          </a:bodyPr>
          <a:lstStyle/>
          <a:p>
            <a:pPr algn="ctr">
              <a:lnSpc>
                <a:spcPct val="80000"/>
              </a:lnSpc>
              <a:spcAft>
                <a:spcPts val="600"/>
              </a:spcAft>
            </a:pPr>
            <a:r>
              <a:rPr lang="en-US" sz="6000" dirty="0">
                <a:solidFill>
                  <a:schemeClr val="accent4"/>
                </a:solidFill>
                <a:latin typeface="Copperplate Gothic Bold" panose="020E0705020206020404" pitchFamily="34" charset="0"/>
                <a:ea typeface="Calibri" panose="020F0502020204030204" pitchFamily="34" charset="0"/>
                <a:cs typeface="Times New Roman" panose="02020603050405020304" pitchFamily="18" charset="0"/>
              </a:rPr>
              <a:t>Comparison of the above forces which hinders our spiritual growth</a:t>
            </a:r>
          </a:p>
          <a:p>
            <a:pPr algn="ctr">
              <a:lnSpc>
                <a:spcPct val="80000"/>
              </a:lnSpc>
              <a:spcAft>
                <a:spcPts val="600"/>
              </a:spcAft>
            </a:pPr>
            <a:endParaRPr lang="en-US" sz="3200" dirty="0">
              <a:solidFill>
                <a:schemeClr val="bg1"/>
              </a:solidFill>
            </a:endParaRPr>
          </a:p>
          <a:p>
            <a:pPr marL="857250" indent="-857250" algn="just">
              <a:lnSpc>
                <a:spcPct val="80000"/>
              </a:lnSpc>
              <a:spcAft>
                <a:spcPts val="600"/>
              </a:spcAft>
              <a:buAutoNum type="romanLcPeriod"/>
            </a:pPr>
            <a:r>
              <a:rPr lang="en-US" sz="4200" b="1" dirty="0">
                <a:solidFill>
                  <a:srgbClr val="FFC000"/>
                </a:solidFill>
                <a:latin typeface="Rockwell" panose="02060603020205020403" pitchFamily="18" charset="0"/>
                <a:ea typeface="Tahoma" panose="020B0604030504040204" pitchFamily="34" charset="0"/>
                <a:cs typeface="Tahoma" panose="020B0604030504040204" pitchFamily="34" charset="0"/>
              </a:rPr>
              <a:t>FORCE OF GRAVITY (Force of Sin)</a:t>
            </a:r>
          </a:p>
          <a:p>
            <a:pPr algn="just">
              <a:lnSpc>
                <a:spcPct val="80000"/>
              </a:lnSpc>
              <a:spcAft>
                <a:spcPts val="600"/>
              </a:spcAft>
            </a:pPr>
            <a:endParaRPr lang="en-US" sz="1600" dirty="0">
              <a:solidFill>
                <a:schemeClr val="bg1"/>
              </a:solidFill>
            </a:endParaRPr>
          </a:p>
          <a:p>
            <a:pPr algn="just">
              <a:lnSpc>
                <a:spcPct val="80000"/>
              </a:lnSpc>
              <a:spcAft>
                <a:spcPts val="600"/>
              </a:spcAft>
            </a:pPr>
            <a:r>
              <a:rPr lang="en-US" sz="4600" dirty="0">
                <a:solidFill>
                  <a:schemeClr val="bg1"/>
                </a:solidFill>
              </a:rPr>
              <a:t>Gravitational force is a major force. Sin is the major factor that hinders our spiritual growth. When you are busy committing sin, you cannot see the beauty of the kingdom of God. </a:t>
            </a:r>
            <a:endParaRPr lang="en-US" sz="4600" i="1" dirty="0">
              <a:solidFill>
                <a:schemeClr val="bg1"/>
              </a:solidFill>
            </a:endParaRPr>
          </a:p>
        </p:txBody>
      </p:sp>
    </p:spTree>
    <p:extLst>
      <p:ext uri="{BB962C8B-B14F-4D97-AF65-F5344CB8AC3E}">
        <p14:creationId xmlns:p14="http://schemas.microsoft.com/office/powerpoint/2010/main" val="3942703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3E80B8F-86DE-397E-004B-EA61198F378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C52A2F6-C5E7-4440-89C4-B25A481CCF45}"/>
              </a:ext>
            </a:extLst>
          </p:cNvPr>
          <p:cNvSpPr txBox="1"/>
          <p:nvPr/>
        </p:nvSpPr>
        <p:spPr>
          <a:xfrm>
            <a:off x="325468" y="390315"/>
            <a:ext cx="11157849" cy="5960414"/>
          </a:xfrm>
          <a:prstGeom prst="rect">
            <a:avLst/>
          </a:prstGeom>
          <a:noFill/>
        </p:spPr>
        <p:txBody>
          <a:bodyPr wrap="square" rtlCol="0">
            <a:spAutoFit/>
          </a:bodyPr>
          <a:lstStyle/>
          <a:p>
            <a:pPr algn="just">
              <a:lnSpc>
                <a:spcPct val="80000"/>
              </a:lnSpc>
              <a:spcAft>
                <a:spcPts val="600"/>
              </a:spcAft>
            </a:pPr>
            <a:r>
              <a:rPr lang="en-US" sz="4600" dirty="0">
                <a:solidFill>
                  <a:schemeClr val="bg1"/>
                </a:solidFill>
              </a:rPr>
              <a:t>It relegates a Christian to the ground and denies him/her access to tap into God's divine presence. </a:t>
            </a:r>
          </a:p>
          <a:p>
            <a:pPr algn="just">
              <a:lnSpc>
                <a:spcPct val="80000"/>
              </a:lnSpc>
              <a:spcAft>
                <a:spcPts val="600"/>
              </a:spcAft>
            </a:pPr>
            <a:endParaRPr lang="en-US" sz="2800" dirty="0">
              <a:solidFill>
                <a:schemeClr val="bg1"/>
              </a:solidFill>
            </a:endParaRPr>
          </a:p>
          <a:p>
            <a:pPr algn="just">
              <a:lnSpc>
                <a:spcPct val="80000"/>
              </a:lnSpc>
              <a:spcAft>
                <a:spcPts val="600"/>
              </a:spcAft>
            </a:pPr>
            <a:r>
              <a:rPr lang="en-US" sz="4600" dirty="0">
                <a:solidFill>
                  <a:schemeClr val="bg1"/>
                </a:solidFill>
              </a:rPr>
              <a:t>It takes the instruction of righteousness to overcome the gravity of sin. </a:t>
            </a:r>
          </a:p>
          <a:p>
            <a:pPr algn="just">
              <a:lnSpc>
                <a:spcPct val="80000"/>
              </a:lnSpc>
              <a:spcAft>
                <a:spcPts val="600"/>
              </a:spcAft>
            </a:pPr>
            <a:r>
              <a:rPr lang="en-US" sz="4600" b="1" dirty="0">
                <a:solidFill>
                  <a:schemeClr val="bg1"/>
                </a:solidFill>
              </a:rPr>
              <a:t>Prov. 14:34, </a:t>
            </a:r>
          </a:p>
          <a:p>
            <a:pPr algn="just">
              <a:lnSpc>
                <a:spcPct val="80000"/>
              </a:lnSpc>
              <a:spcAft>
                <a:spcPts val="600"/>
              </a:spcAft>
            </a:pPr>
            <a:r>
              <a:rPr lang="en-US" sz="4600" b="1" dirty="0">
                <a:solidFill>
                  <a:schemeClr val="bg1"/>
                </a:solidFill>
              </a:rPr>
              <a:t>Prov. 12:28, </a:t>
            </a:r>
          </a:p>
          <a:p>
            <a:pPr algn="just">
              <a:lnSpc>
                <a:spcPct val="80000"/>
              </a:lnSpc>
              <a:spcAft>
                <a:spcPts val="600"/>
              </a:spcAft>
            </a:pPr>
            <a:r>
              <a:rPr lang="en-US" sz="4600" b="1" dirty="0">
                <a:solidFill>
                  <a:schemeClr val="bg1"/>
                </a:solidFill>
              </a:rPr>
              <a:t>Isa. 54:14, </a:t>
            </a:r>
          </a:p>
          <a:p>
            <a:pPr algn="just">
              <a:lnSpc>
                <a:spcPct val="80000"/>
              </a:lnSpc>
              <a:spcAft>
                <a:spcPts val="600"/>
              </a:spcAft>
            </a:pPr>
            <a:r>
              <a:rPr lang="en-US" sz="4600" b="1" dirty="0">
                <a:solidFill>
                  <a:schemeClr val="bg1"/>
                </a:solidFill>
              </a:rPr>
              <a:t>Isa. 48:18.</a:t>
            </a:r>
            <a:endParaRPr lang="en-US" sz="4600" b="1" i="1" dirty="0">
              <a:solidFill>
                <a:schemeClr val="bg1"/>
              </a:solidFill>
            </a:endParaRPr>
          </a:p>
        </p:txBody>
      </p:sp>
    </p:spTree>
    <p:extLst>
      <p:ext uri="{BB962C8B-B14F-4D97-AF65-F5344CB8AC3E}">
        <p14:creationId xmlns:p14="http://schemas.microsoft.com/office/powerpoint/2010/main" val="39293815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2383</TotalTime>
  <Words>873</Words>
  <Application>Microsoft Office PowerPoint</Application>
  <PresentationFormat>Widescreen</PresentationFormat>
  <Paragraphs>88</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Calibri Light</vt:lpstr>
      <vt:lpstr>Copperplate Gothic Bold</vt:lpstr>
      <vt:lpstr>Rockwell</vt:lpstr>
      <vt:lpstr>Urban Shadow Sans Serif</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SUBMACHINE</dc:creator>
  <cp:lastModifiedBy>Emmanuel Phillip</cp:lastModifiedBy>
  <cp:revision>78</cp:revision>
  <dcterms:created xsi:type="dcterms:W3CDTF">2025-04-26T22:44:26Z</dcterms:created>
  <dcterms:modified xsi:type="dcterms:W3CDTF">2026-01-11T08:38:45Z</dcterms:modified>
</cp:coreProperties>
</file>