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14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8179-DD61-481D-90D4-6D661AB7F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66F18-038D-4AD1-8ACD-3AF2E7D3A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9F122-8636-4F8F-8CAF-A973A656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5F68-7071-4360-8E49-CC0D95ED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85FDB-4789-48A0-BF85-6006D17A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88A3-1E03-426A-86A7-E35EDC22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F7D99-7B5D-4349-9F10-8CBE28D1C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883E2-B8D4-437B-9538-BB31E64F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883DE-796B-44A4-B9D5-1D2F008D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F7306-A9A1-4C00-8054-44A08F7DB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13173B-3542-43AC-ABBF-6021D1132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2FEE7-9493-4E45-817E-AB547AF2E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5B271-822A-4848-938C-26EFC69B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CCD2A-920B-4D16-87A6-DB296571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04E89-EAA2-4857-8A1D-6C3D53F6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378C-3683-4066-9926-B46472A4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5B4D-4AC6-4536-BC8C-F8BFF36BD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7585-F902-446A-B090-7D8A04C1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BACCC-6972-47DB-A651-D7D16F64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BEE4E-9288-47FF-8949-D23C9DD4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527D-4C7C-48C7-88AE-9104EFCF5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6D6AC-437A-4020-88C0-7D80A243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A39D-98CF-47A8-8B5E-D9A0E759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C4FCB-BC0F-4914-84A1-C6E264E1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935B3-AA68-4C4D-8769-F2F7F319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2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C326-829D-49CD-8AD5-AB20FCA5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F0493-8DAF-4F94-8863-F3FAE9024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B2296-E6EF-43D4-B788-E9485D7E2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02A75-B154-4DBF-92F0-AF31281B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70D3C-BB0C-43AF-B607-8B9E44FD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9EF99-A8D8-477C-9D2D-0FB10EF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7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C66EF-AD77-4BF6-92CE-75090B8D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0CF22-26E7-4C98-B644-5E4A84FE5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23306-C03D-4D12-8F5C-AB555833B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EC283-AFC5-4646-98F0-51D55DB49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1A0F3-C4B1-4C7E-B421-629481A76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258DDB-DA7A-4022-8AED-AAE6F948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3FB20-9327-4107-99B6-D13CF234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EE5875-F4CF-4064-A9D6-A0E31B16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4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CFB2-87FE-4469-B6B3-1C36198B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C6F7B-2A5B-40CF-ABE4-709AA5C7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5A73C-5C36-4446-93B8-B90D21FE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461366-5480-447B-B9E8-DFC1EF29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673DB-0CC2-4D72-822A-BA730622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039D3-6C4F-47BE-86E7-41FAE630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DBF8-DE4F-4E48-91ED-9B03D9FB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9D2C-3C39-4CD3-BF02-8C510481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39D5-DD9C-46DA-B50C-C95F3392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1129A-1CA7-43F0-84EC-1E6DCE418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D2A0C-E2E0-419C-8FCF-CF1F3041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E2232-09B9-4286-B413-AF95A57D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3013E-836F-43A4-B62E-3AE693AA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4085-4434-43F9-BEB5-1E983B62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38F88-A5D1-42EE-95B4-FFD6E9E21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9F9F0-382B-4C27-9CD5-A6D715C50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75BE0-1ED2-4F4C-A464-46092356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C9281-29D9-4474-834A-3874B2D2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C96BC-D537-4DC2-9454-88C0FBED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0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747D01-1024-4FED-970A-0ED224BC7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DF3C5-D88C-40E3-8B8A-486F8FEDC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03764-4FED-4FFB-89A3-62D75C50A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6B4A-D187-4854-B527-3699A44AAD6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637A-46D9-406B-91A6-65D4FF018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67AD-86A0-428F-8549-1AA6B9C92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3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745D18-300D-49AB-970E-43B704251669}"/>
              </a:ext>
            </a:extLst>
          </p:cNvPr>
          <p:cNvSpPr txBox="1"/>
          <p:nvPr/>
        </p:nvSpPr>
        <p:spPr>
          <a:xfrm>
            <a:off x="1186498" y="204170"/>
            <a:ext cx="96316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THE ROD OF CORRECTION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F58028-17D5-8FF2-5CA7-3708D4AEF5A5}"/>
              </a:ext>
            </a:extLst>
          </p:cNvPr>
          <p:cNvSpPr txBox="1"/>
          <p:nvPr/>
        </p:nvSpPr>
        <p:spPr>
          <a:xfrm>
            <a:off x="2050565" y="822357"/>
            <a:ext cx="81201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(A SYMBOL OF GOD'S LOVE)</a:t>
            </a:r>
            <a:endParaRPr lang="en-US" sz="38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ED5E6C-C5B0-99D7-7025-E07B87F32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272" y="1523711"/>
            <a:ext cx="8120127" cy="46284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BCC3B29-FB9A-C2A4-6E68-0D99F4E1DE27}"/>
              </a:ext>
            </a:extLst>
          </p:cNvPr>
          <p:cNvSpPr/>
          <p:nvPr/>
        </p:nvSpPr>
        <p:spPr>
          <a:xfrm>
            <a:off x="1942272" y="1523711"/>
            <a:ext cx="8120127" cy="462847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8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0F8A47-DE64-D1FA-E490-771352BB3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7AEE9B-A70B-528C-29AF-04C564A5B364}"/>
              </a:ext>
            </a:extLst>
          </p:cNvPr>
          <p:cNvSpPr txBox="1"/>
          <p:nvPr/>
        </p:nvSpPr>
        <p:spPr>
          <a:xfrm>
            <a:off x="1186498" y="-84586"/>
            <a:ext cx="96316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THE ROD OF CORRECTION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E59FA6-A4E9-FEF3-5633-B10A0BCF76FF}"/>
              </a:ext>
            </a:extLst>
          </p:cNvPr>
          <p:cNvSpPr txBox="1"/>
          <p:nvPr/>
        </p:nvSpPr>
        <p:spPr>
          <a:xfrm>
            <a:off x="64113" y="982201"/>
            <a:ext cx="11970867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900" dirty="0">
                <a:solidFill>
                  <a:schemeClr val="bg1"/>
                </a:solidFill>
              </a:rPr>
              <a:t>Text: Rev. 3 : 14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900" dirty="0">
                <a:solidFill>
                  <a:schemeClr val="bg1"/>
                </a:solidFill>
              </a:rPr>
              <a:t>This is a timely message because of the present sermon about spiritual maturity and about the Raven and the Dove.</a:t>
            </a:r>
            <a:endParaRPr lang="en-US" sz="39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900" dirty="0">
                <a:solidFill>
                  <a:schemeClr val="bg1"/>
                </a:solidFill>
              </a:rPr>
              <a:t>One of the ways that God brings us into maturity is through the rod of chastening.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endParaRPr lang="en-US" sz="5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900" dirty="0">
                <a:solidFill>
                  <a:schemeClr val="bg1"/>
                </a:solidFill>
              </a:rPr>
              <a:t>When we are born again, a father-child relationship begins between God and us. 1 Peter 2:2, John 1:12-13, Matthew 18:1-6</a:t>
            </a:r>
            <a:endParaRPr lang="en-GB" sz="39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E32657-4923-6D61-F609-02AECBBB5471}"/>
              </a:ext>
            </a:extLst>
          </p:cNvPr>
          <p:cNvSpPr txBox="1"/>
          <p:nvPr/>
        </p:nvSpPr>
        <p:spPr>
          <a:xfrm>
            <a:off x="2050565" y="533601"/>
            <a:ext cx="81201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(A SYMBOL OF GOD'S LOVE)</a:t>
            </a:r>
            <a:endParaRPr lang="en-US" sz="38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3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07125D-262D-C5FC-E1B3-0E9C07F36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C15ACD-EC57-661A-5FA2-0C79465EA9D6}"/>
              </a:ext>
            </a:extLst>
          </p:cNvPr>
          <p:cNvSpPr txBox="1"/>
          <p:nvPr/>
        </p:nvSpPr>
        <p:spPr>
          <a:xfrm>
            <a:off x="64113" y="67803"/>
            <a:ext cx="11970867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900" dirty="0">
                <a:solidFill>
                  <a:schemeClr val="bg1"/>
                </a:solidFill>
              </a:rPr>
              <a:t>Fatherhood is one of God’s attributes, and his style of fatherhood (parenting) is revealed in the scriptures          </a:t>
            </a:r>
            <a:r>
              <a:rPr lang="en-GB" sz="3200" b="1" dirty="0">
                <a:solidFill>
                  <a:schemeClr val="accent4"/>
                </a:solidFill>
              </a:rPr>
              <a:t>Prov. 13:24, Prov. 19:18, Prov. 22:15, Prov. 23:13, Prov. 29:18, 17</a:t>
            </a:r>
          </a:p>
          <a:p>
            <a:endParaRPr lang="en-GB" sz="11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900" dirty="0">
                <a:solidFill>
                  <a:schemeClr val="bg1"/>
                </a:solidFill>
              </a:rPr>
              <a:t>God will never allow his children to continue living in sin, evidence of His love is the rod of correction.</a:t>
            </a:r>
            <a:endParaRPr lang="en-US" sz="3900" dirty="0">
              <a:solidFill>
                <a:schemeClr val="bg1"/>
              </a:solidFill>
            </a:endParaRPr>
          </a:p>
          <a:p>
            <a:endParaRPr lang="en-US" sz="105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900" dirty="0">
                <a:solidFill>
                  <a:schemeClr val="bg1"/>
                </a:solidFill>
              </a:rPr>
              <a:t>If you are living in sin and there’s no rod of correction/chastening, then your paternity is questionable. Go for a spiritual D.N.A</a:t>
            </a:r>
          </a:p>
          <a:p>
            <a:endParaRPr lang="en-US" sz="1050" dirty="0">
              <a:solidFill>
                <a:schemeClr val="bg1"/>
              </a:solidFill>
            </a:endParaRPr>
          </a:p>
          <a:p>
            <a:endParaRPr lang="en-US" sz="5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900" dirty="0">
                <a:solidFill>
                  <a:schemeClr val="bg1"/>
                </a:solidFill>
              </a:rPr>
              <a:t>God demonstrates his fatherly love over us through the rod of correction – Heb. 12:15 - 11</a:t>
            </a:r>
            <a:endParaRPr lang="en-GB" sz="3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31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530FD4-4FEA-477E-B88F-2CD7AD0B0C91}"/>
              </a:ext>
            </a:extLst>
          </p:cNvPr>
          <p:cNvSpPr txBox="1"/>
          <p:nvPr/>
        </p:nvSpPr>
        <p:spPr>
          <a:xfrm>
            <a:off x="352870" y="460841"/>
            <a:ext cx="1169475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Heb. 12 : 10 	   – 	To make us partake of his holiness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Prov. 29 : 15 	   – 	To give us wisdom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Prov. 23 : 13-14 – 	To deliver us from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FD9426-8C01-47E3-A703-394C04EE7D5C}"/>
              </a:ext>
            </a:extLst>
          </p:cNvPr>
          <p:cNvSpPr txBox="1"/>
          <p:nvPr/>
        </p:nvSpPr>
        <p:spPr>
          <a:xfrm>
            <a:off x="193693" y="-58820"/>
            <a:ext cx="9447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C000"/>
                </a:solidFill>
                <a:latin typeface="Copperplate Gothic Bold" panose="020E0705020206020404" pitchFamily="34" charset="0"/>
              </a:rPr>
              <a:t>The Purpose of Chastisement</a:t>
            </a:r>
            <a:endParaRPr lang="en-US" sz="4000" b="1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A28081-7E7C-188E-D75E-D5CDB03ECA7A}"/>
              </a:ext>
            </a:extLst>
          </p:cNvPr>
          <p:cNvSpPr txBox="1"/>
          <p:nvPr/>
        </p:nvSpPr>
        <p:spPr>
          <a:xfrm>
            <a:off x="96197" y="2674652"/>
            <a:ext cx="1212788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640" indent="-54864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Ananias and Saphira (Acts 5: 1-11) – Delivered from hell</a:t>
            </a:r>
          </a:p>
          <a:p>
            <a:pPr marL="548640" indent="-54864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David (2 Sam. 12) – To partake of God’s holiness</a:t>
            </a:r>
          </a:p>
          <a:p>
            <a:pPr marL="548640" indent="-54864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Jonah (Jonah 1) – To give him wisdom</a:t>
            </a:r>
          </a:p>
          <a:p>
            <a:pPr marL="548640" indent="-548640">
              <a:buFont typeface="+mj-lt"/>
              <a:buAutoNum type="arabicPeriod"/>
            </a:pPr>
            <a:r>
              <a:rPr lang="en-GB" sz="3900" dirty="0">
                <a:solidFill>
                  <a:schemeClr val="bg1"/>
                </a:solidFill>
              </a:rPr>
              <a:t>The exile of Judah  (2 Chronicles 36 : 15 - 21) </a:t>
            </a:r>
            <a:r>
              <a:rPr lang="en-GB" sz="3900" dirty="0" err="1">
                <a:solidFill>
                  <a:schemeClr val="bg1"/>
                </a:solidFill>
              </a:rPr>
              <a:t>e.t.c</a:t>
            </a:r>
            <a:endParaRPr lang="en-GB" sz="39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71D9B-E20E-0D36-DD9F-CE4C0811BB28}"/>
              </a:ext>
            </a:extLst>
          </p:cNvPr>
          <p:cNvSpPr txBox="1"/>
          <p:nvPr/>
        </p:nvSpPr>
        <p:spPr>
          <a:xfrm>
            <a:off x="145567" y="2245652"/>
            <a:ext cx="349599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" b="1" dirty="0">
                <a:solidFill>
                  <a:srgbClr val="FFC000"/>
                </a:solidFill>
                <a:latin typeface="Copperplate Gothic Bold" panose="020E0705020206020404" pitchFamily="34" charset="0"/>
              </a:rPr>
              <a:t>Examples:</a:t>
            </a:r>
            <a:endParaRPr lang="en-US" sz="3500" b="1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7F1740-4F1C-025C-73BD-812C4E53C977}"/>
              </a:ext>
            </a:extLst>
          </p:cNvPr>
          <p:cNvSpPr txBox="1"/>
          <p:nvPr/>
        </p:nvSpPr>
        <p:spPr>
          <a:xfrm>
            <a:off x="449122" y="5046055"/>
            <a:ext cx="1155037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b="1" dirty="0">
                <a:solidFill>
                  <a:srgbClr val="FFC000"/>
                </a:solidFill>
              </a:rPr>
              <a:t>Note: </a:t>
            </a:r>
            <a:r>
              <a:rPr lang="en-GB" sz="3900" dirty="0">
                <a:solidFill>
                  <a:schemeClr val="bg1"/>
                </a:solidFill>
              </a:rPr>
              <a:t>Chastisement is not condemnation, it is not the destruction of the soul. It is God’s way of punishing his children to make them spiritually better.</a:t>
            </a:r>
          </a:p>
        </p:txBody>
      </p:sp>
    </p:spTree>
    <p:extLst>
      <p:ext uri="{BB962C8B-B14F-4D97-AF65-F5344CB8AC3E}">
        <p14:creationId xmlns:p14="http://schemas.microsoft.com/office/powerpoint/2010/main" val="125609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530FD4-4FEA-477E-B88F-2CD7AD0B0C91}"/>
              </a:ext>
            </a:extLst>
          </p:cNvPr>
          <p:cNvSpPr txBox="1"/>
          <p:nvPr/>
        </p:nvSpPr>
        <p:spPr>
          <a:xfrm>
            <a:off x="320785" y="794808"/>
            <a:ext cx="1132578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Sickness, disappointments, business failure, delay, poverty, death, </a:t>
            </a:r>
            <a:r>
              <a:rPr lang="en-GB" sz="4000" dirty="0" err="1">
                <a:solidFill>
                  <a:schemeClr val="bg1"/>
                </a:solidFill>
              </a:rPr>
              <a:t>e.t.c</a:t>
            </a:r>
            <a:r>
              <a:rPr lang="en-GB" sz="4000" dirty="0">
                <a:solidFill>
                  <a:schemeClr val="bg1"/>
                </a:solidFill>
              </a:rPr>
              <a:t> are various ways God is using to chasten us today.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4000" dirty="0">
                <a:solidFill>
                  <a:schemeClr val="bg1"/>
                </a:solidFill>
              </a:rPr>
              <a:t>The wicked will prosper in iniquity (Psalm 73) But the child of God will be punished for iniquity. God only punishes his children.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FD9426-8C01-47E3-A703-394C04EE7D5C}"/>
              </a:ext>
            </a:extLst>
          </p:cNvPr>
          <p:cNvSpPr txBox="1"/>
          <p:nvPr/>
        </p:nvSpPr>
        <p:spPr>
          <a:xfrm>
            <a:off x="328347" y="73891"/>
            <a:ext cx="3875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C000"/>
                </a:solidFill>
                <a:latin typeface="Copperplate Gothic Bold" panose="020E0705020206020404" pitchFamily="34" charset="0"/>
              </a:rPr>
              <a:t>Conclusion:</a:t>
            </a:r>
            <a:endParaRPr lang="en-US" sz="4000" b="1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27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391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Copperplate Gothic 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SUBMACHINE</dc:creator>
  <cp:lastModifiedBy>SUBMACHINE</cp:lastModifiedBy>
  <cp:revision>10</cp:revision>
  <dcterms:created xsi:type="dcterms:W3CDTF">2025-04-26T22:44:26Z</dcterms:created>
  <dcterms:modified xsi:type="dcterms:W3CDTF">2025-05-04T06:18:47Z</dcterms:modified>
</cp:coreProperties>
</file>