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72" autoAdjust="0"/>
    <p:restoredTop sz="94660"/>
  </p:normalViewPr>
  <p:slideViewPr>
    <p:cSldViewPr snapToGrid="0">
      <p:cViewPr varScale="1">
        <p:scale>
          <a:sx n="48" d="100"/>
          <a:sy n="48" d="100"/>
        </p:scale>
        <p:origin x="91" y="9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34820-E228-08EA-DB81-647F65C20F87}"/>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84176833-B913-2B91-9A3A-34E543F7E5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09DAD878-6DC4-96AC-C79A-78B7E1534DA5}"/>
              </a:ext>
            </a:extLst>
          </p:cNvPr>
          <p:cNvSpPr>
            <a:spLocks noGrp="1"/>
          </p:cNvSpPr>
          <p:nvPr>
            <p:ph type="dt" sz="half" idx="10"/>
          </p:nvPr>
        </p:nvSpPr>
        <p:spPr/>
        <p:txBody>
          <a:bodyPr/>
          <a:lstStyle/>
          <a:p>
            <a:fld id="{30D947CA-DD24-4633-9E4A-346601050888}" type="datetimeFigureOut">
              <a:rPr lang="en-GB" smtClean="0"/>
              <a:t>16/02/2025</a:t>
            </a:fld>
            <a:endParaRPr lang="en-GB"/>
          </a:p>
        </p:txBody>
      </p:sp>
      <p:sp>
        <p:nvSpPr>
          <p:cNvPr id="5" name="Footer Placeholder 4">
            <a:extLst>
              <a:ext uri="{FF2B5EF4-FFF2-40B4-BE49-F238E27FC236}">
                <a16:creationId xmlns:a16="http://schemas.microsoft.com/office/drawing/2014/main" id="{1594D1FE-19E3-6490-C2F5-1613B8C0F80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BDB4EB5-CD56-6895-DA58-66B78CFB064F}"/>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3585441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31FB3-7F0E-C12F-CE88-95D32962B53D}"/>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98A006D6-489C-E066-78A9-E775FABEC85E}"/>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72C8755-5257-0949-DB14-FEA05F5738E1}"/>
              </a:ext>
            </a:extLst>
          </p:cNvPr>
          <p:cNvSpPr>
            <a:spLocks noGrp="1"/>
          </p:cNvSpPr>
          <p:nvPr>
            <p:ph type="dt" sz="half" idx="10"/>
          </p:nvPr>
        </p:nvSpPr>
        <p:spPr/>
        <p:txBody>
          <a:bodyPr/>
          <a:lstStyle/>
          <a:p>
            <a:fld id="{30D947CA-DD24-4633-9E4A-346601050888}" type="datetimeFigureOut">
              <a:rPr lang="en-GB" smtClean="0"/>
              <a:t>16/02/2025</a:t>
            </a:fld>
            <a:endParaRPr lang="en-GB"/>
          </a:p>
        </p:txBody>
      </p:sp>
      <p:sp>
        <p:nvSpPr>
          <p:cNvPr id="5" name="Footer Placeholder 4">
            <a:extLst>
              <a:ext uri="{FF2B5EF4-FFF2-40B4-BE49-F238E27FC236}">
                <a16:creationId xmlns:a16="http://schemas.microsoft.com/office/drawing/2014/main" id="{5B515F16-D7E5-DE2B-6690-098A59F092E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BBE6463-C3DA-2052-3A64-4EC18F18D955}"/>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1366776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EA27DBD-D51E-364D-8071-CA4A83BD39FB}"/>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007D65B0-CDA2-39F3-1854-4CA73257679E}"/>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0304F5EB-63AF-3352-C2A3-9289DA39D151}"/>
              </a:ext>
            </a:extLst>
          </p:cNvPr>
          <p:cNvSpPr>
            <a:spLocks noGrp="1"/>
          </p:cNvSpPr>
          <p:nvPr>
            <p:ph type="dt" sz="half" idx="10"/>
          </p:nvPr>
        </p:nvSpPr>
        <p:spPr/>
        <p:txBody>
          <a:bodyPr/>
          <a:lstStyle/>
          <a:p>
            <a:fld id="{30D947CA-DD24-4633-9E4A-346601050888}" type="datetimeFigureOut">
              <a:rPr lang="en-GB" smtClean="0"/>
              <a:t>16/02/2025</a:t>
            </a:fld>
            <a:endParaRPr lang="en-GB"/>
          </a:p>
        </p:txBody>
      </p:sp>
      <p:sp>
        <p:nvSpPr>
          <p:cNvPr id="5" name="Footer Placeholder 4">
            <a:extLst>
              <a:ext uri="{FF2B5EF4-FFF2-40B4-BE49-F238E27FC236}">
                <a16:creationId xmlns:a16="http://schemas.microsoft.com/office/drawing/2014/main" id="{6E523C52-7FE2-7473-9AE2-BA02BEC0F40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5EBEBF6-1FD9-9F68-5847-F79A5B79B63B}"/>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2589891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B3E61-0926-1708-E7DE-C10A6F1A9728}"/>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073FCE42-A6A9-F81D-9B57-393F52D63F0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7E101363-A654-AB3E-3181-350A9289A154}"/>
              </a:ext>
            </a:extLst>
          </p:cNvPr>
          <p:cNvSpPr>
            <a:spLocks noGrp="1"/>
          </p:cNvSpPr>
          <p:nvPr>
            <p:ph type="dt" sz="half" idx="10"/>
          </p:nvPr>
        </p:nvSpPr>
        <p:spPr/>
        <p:txBody>
          <a:bodyPr/>
          <a:lstStyle/>
          <a:p>
            <a:fld id="{30D947CA-DD24-4633-9E4A-346601050888}" type="datetimeFigureOut">
              <a:rPr lang="en-GB" smtClean="0"/>
              <a:t>16/02/2025</a:t>
            </a:fld>
            <a:endParaRPr lang="en-GB"/>
          </a:p>
        </p:txBody>
      </p:sp>
      <p:sp>
        <p:nvSpPr>
          <p:cNvPr id="5" name="Footer Placeholder 4">
            <a:extLst>
              <a:ext uri="{FF2B5EF4-FFF2-40B4-BE49-F238E27FC236}">
                <a16:creationId xmlns:a16="http://schemas.microsoft.com/office/drawing/2014/main" id="{15B8F430-508B-6FEF-65C0-AC4C4BAE257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4658100-C800-C057-4057-F9880F3F00A1}"/>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1494076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24B62-856E-228B-EB58-1B3289A39B3C}"/>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0DDF255B-4DE0-E7A0-BAE3-0C80E2834DC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053FAEED-D52D-D89F-9401-DE1ED207F79B}"/>
              </a:ext>
            </a:extLst>
          </p:cNvPr>
          <p:cNvSpPr>
            <a:spLocks noGrp="1"/>
          </p:cNvSpPr>
          <p:nvPr>
            <p:ph type="dt" sz="half" idx="10"/>
          </p:nvPr>
        </p:nvSpPr>
        <p:spPr/>
        <p:txBody>
          <a:bodyPr/>
          <a:lstStyle/>
          <a:p>
            <a:fld id="{30D947CA-DD24-4633-9E4A-346601050888}" type="datetimeFigureOut">
              <a:rPr lang="en-GB" smtClean="0"/>
              <a:t>16/02/2025</a:t>
            </a:fld>
            <a:endParaRPr lang="en-GB"/>
          </a:p>
        </p:txBody>
      </p:sp>
      <p:sp>
        <p:nvSpPr>
          <p:cNvPr id="5" name="Footer Placeholder 4">
            <a:extLst>
              <a:ext uri="{FF2B5EF4-FFF2-40B4-BE49-F238E27FC236}">
                <a16:creationId xmlns:a16="http://schemas.microsoft.com/office/drawing/2014/main" id="{B9F892BA-966D-B87F-EE58-91796B01116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25E3746-8ED0-154E-5676-2D96C2D4B7C9}"/>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666721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AF19E-F4DF-52D7-B616-4D06E63DB8A8}"/>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3B103E64-5E03-C7BF-B1FC-5A993F04EC15}"/>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378E374B-F6EC-C9C6-7286-FBEC34F0EA3E}"/>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05201FB7-623B-26A4-63C6-7207093B07AC}"/>
              </a:ext>
            </a:extLst>
          </p:cNvPr>
          <p:cNvSpPr>
            <a:spLocks noGrp="1"/>
          </p:cNvSpPr>
          <p:nvPr>
            <p:ph type="dt" sz="half" idx="10"/>
          </p:nvPr>
        </p:nvSpPr>
        <p:spPr/>
        <p:txBody>
          <a:bodyPr/>
          <a:lstStyle/>
          <a:p>
            <a:fld id="{30D947CA-DD24-4633-9E4A-346601050888}" type="datetimeFigureOut">
              <a:rPr lang="en-GB" smtClean="0"/>
              <a:t>16/02/2025</a:t>
            </a:fld>
            <a:endParaRPr lang="en-GB"/>
          </a:p>
        </p:txBody>
      </p:sp>
      <p:sp>
        <p:nvSpPr>
          <p:cNvPr id="6" name="Footer Placeholder 5">
            <a:extLst>
              <a:ext uri="{FF2B5EF4-FFF2-40B4-BE49-F238E27FC236}">
                <a16:creationId xmlns:a16="http://schemas.microsoft.com/office/drawing/2014/main" id="{51BC25CF-DF58-8153-E287-92FC88A8D1E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370E96D-D690-FC97-EA76-CF9CECF5DED3}"/>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3405913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0875D-545E-2822-A1E4-3C762B84AB30}"/>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93A58B78-7993-8D02-191D-D32DE23FC48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4D66F0A9-922E-D76E-4E62-625AF7FB4FDA}"/>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BEFFAE6D-A31E-AD91-9E38-F98770CB2F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466C316D-6714-0359-788B-1DE4DBBDD9F5}"/>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ED201FD2-FC33-D968-A87C-E6F1C0CEB105}"/>
              </a:ext>
            </a:extLst>
          </p:cNvPr>
          <p:cNvSpPr>
            <a:spLocks noGrp="1"/>
          </p:cNvSpPr>
          <p:nvPr>
            <p:ph type="dt" sz="half" idx="10"/>
          </p:nvPr>
        </p:nvSpPr>
        <p:spPr/>
        <p:txBody>
          <a:bodyPr/>
          <a:lstStyle/>
          <a:p>
            <a:fld id="{30D947CA-DD24-4633-9E4A-346601050888}" type="datetimeFigureOut">
              <a:rPr lang="en-GB" smtClean="0"/>
              <a:t>16/02/2025</a:t>
            </a:fld>
            <a:endParaRPr lang="en-GB"/>
          </a:p>
        </p:txBody>
      </p:sp>
      <p:sp>
        <p:nvSpPr>
          <p:cNvPr id="8" name="Footer Placeholder 7">
            <a:extLst>
              <a:ext uri="{FF2B5EF4-FFF2-40B4-BE49-F238E27FC236}">
                <a16:creationId xmlns:a16="http://schemas.microsoft.com/office/drawing/2014/main" id="{03A65624-1138-449B-559F-6918236B355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868058-4EAF-AF3C-37F9-851135C69C19}"/>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1333665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32F0A-48DF-10B2-C355-CCD33B7CA678}"/>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55718089-2DC8-3A21-B2D3-928C360E412B}"/>
              </a:ext>
            </a:extLst>
          </p:cNvPr>
          <p:cNvSpPr>
            <a:spLocks noGrp="1"/>
          </p:cNvSpPr>
          <p:nvPr>
            <p:ph type="dt" sz="half" idx="10"/>
          </p:nvPr>
        </p:nvSpPr>
        <p:spPr/>
        <p:txBody>
          <a:bodyPr/>
          <a:lstStyle/>
          <a:p>
            <a:fld id="{30D947CA-DD24-4633-9E4A-346601050888}" type="datetimeFigureOut">
              <a:rPr lang="en-GB" smtClean="0"/>
              <a:t>16/02/2025</a:t>
            </a:fld>
            <a:endParaRPr lang="en-GB"/>
          </a:p>
        </p:txBody>
      </p:sp>
      <p:sp>
        <p:nvSpPr>
          <p:cNvPr id="4" name="Footer Placeholder 3">
            <a:extLst>
              <a:ext uri="{FF2B5EF4-FFF2-40B4-BE49-F238E27FC236}">
                <a16:creationId xmlns:a16="http://schemas.microsoft.com/office/drawing/2014/main" id="{E39F0835-7EDF-2EE6-1F29-684D1B71B1F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9FC7370-1DAA-E017-C1CA-7832F5B1B152}"/>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1744887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BA16BD1-FEC2-3419-206D-F55E39EEB188}"/>
              </a:ext>
            </a:extLst>
          </p:cNvPr>
          <p:cNvSpPr>
            <a:spLocks noGrp="1"/>
          </p:cNvSpPr>
          <p:nvPr>
            <p:ph type="dt" sz="half" idx="10"/>
          </p:nvPr>
        </p:nvSpPr>
        <p:spPr/>
        <p:txBody>
          <a:bodyPr/>
          <a:lstStyle/>
          <a:p>
            <a:fld id="{30D947CA-DD24-4633-9E4A-346601050888}" type="datetimeFigureOut">
              <a:rPr lang="en-GB" smtClean="0"/>
              <a:t>16/02/2025</a:t>
            </a:fld>
            <a:endParaRPr lang="en-GB"/>
          </a:p>
        </p:txBody>
      </p:sp>
      <p:sp>
        <p:nvSpPr>
          <p:cNvPr id="3" name="Footer Placeholder 2">
            <a:extLst>
              <a:ext uri="{FF2B5EF4-FFF2-40B4-BE49-F238E27FC236}">
                <a16:creationId xmlns:a16="http://schemas.microsoft.com/office/drawing/2014/main" id="{2CB4BBA6-61B3-3D89-C2B9-FDB5B204D86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45F5D20-403C-5FAE-07E5-C5134A0C32A4}"/>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3986766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064F2-8AD5-84D0-D1A8-A76931E98FA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55349D96-1E47-0006-7F03-4C7309B511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2D385BC4-BA56-7125-FBF2-20C5A83317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E30B42A-C26F-FE1C-76E1-25AFB23569BF}"/>
              </a:ext>
            </a:extLst>
          </p:cNvPr>
          <p:cNvSpPr>
            <a:spLocks noGrp="1"/>
          </p:cNvSpPr>
          <p:nvPr>
            <p:ph type="dt" sz="half" idx="10"/>
          </p:nvPr>
        </p:nvSpPr>
        <p:spPr/>
        <p:txBody>
          <a:bodyPr/>
          <a:lstStyle/>
          <a:p>
            <a:fld id="{30D947CA-DD24-4633-9E4A-346601050888}" type="datetimeFigureOut">
              <a:rPr lang="en-GB" smtClean="0"/>
              <a:t>16/02/2025</a:t>
            </a:fld>
            <a:endParaRPr lang="en-GB"/>
          </a:p>
        </p:txBody>
      </p:sp>
      <p:sp>
        <p:nvSpPr>
          <p:cNvPr id="6" name="Footer Placeholder 5">
            <a:extLst>
              <a:ext uri="{FF2B5EF4-FFF2-40B4-BE49-F238E27FC236}">
                <a16:creationId xmlns:a16="http://schemas.microsoft.com/office/drawing/2014/main" id="{8B85341D-86DA-AD63-FA08-9D5613C1F0F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D7F4D33-4703-9839-A835-2B72D6FDCCDD}"/>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4227468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2C5B3-735F-36D6-A7B8-B329798DA8A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B2C7089B-71F1-5EA6-543D-516358B8CEB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8B41899-0413-8FA0-4E1D-62BD2009BD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B4FD669-A1F1-5721-E47D-EB3826AE91F3}"/>
              </a:ext>
            </a:extLst>
          </p:cNvPr>
          <p:cNvSpPr>
            <a:spLocks noGrp="1"/>
          </p:cNvSpPr>
          <p:nvPr>
            <p:ph type="dt" sz="half" idx="10"/>
          </p:nvPr>
        </p:nvSpPr>
        <p:spPr/>
        <p:txBody>
          <a:bodyPr/>
          <a:lstStyle/>
          <a:p>
            <a:fld id="{30D947CA-DD24-4633-9E4A-346601050888}" type="datetimeFigureOut">
              <a:rPr lang="en-GB" smtClean="0"/>
              <a:t>16/02/2025</a:t>
            </a:fld>
            <a:endParaRPr lang="en-GB"/>
          </a:p>
        </p:txBody>
      </p:sp>
      <p:sp>
        <p:nvSpPr>
          <p:cNvPr id="6" name="Footer Placeholder 5">
            <a:extLst>
              <a:ext uri="{FF2B5EF4-FFF2-40B4-BE49-F238E27FC236}">
                <a16:creationId xmlns:a16="http://schemas.microsoft.com/office/drawing/2014/main" id="{7902B043-F762-C03D-C16E-4F2AA170353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D84AA48-668D-0A26-F85E-90D8989730E5}"/>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3392702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15F52DB-9837-5130-2FCF-D20FAAC966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8D6F80A4-D48C-3765-44B4-1626DA6C05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1F0B1DB4-149E-5985-E995-3B8B0693B3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D947CA-DD24-4633-9E4A-346601050888}" type="datetimeFigureOut">
              <a:rPr lang="en-GB" smtClean="0"/>
              <a:t>16/02/2025</a:t>
            </a:fld>
            <a:endParaRPr lang="en-GB"/>
          </a:p>
        </p:txBody>
      </p:sp>
      <p:sp>
        <p:nvSpPr>
          <p:cNvPr id="5" name="Footer Placeholder 4">
            <a:extLst>
              <a:ext uri="{FF2B5EF4-FFF2-40B4-BE49-F238E27FC236}">
                <a16:creationId xmlns:a16="http://schemas.microsoft.com/office/drawing/2014/main" id="{63B9D6C0-E829-5975-0D2B-B61E5E32B03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0D950DA-C52B-1AEE-2452-BEEF33EE65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89E433-2F52-49C8-AF15-B2E89B3474CB}" type="slidenum">
              <a:rPr lang="en-GB" smtClean="0"/>
              <a:t>‹#›</a:t>
            </a:fld>
            <a:endParaRPr lang="en-GB"/>
          </a:p>
        </p:txBody>
      </p:sp>
    </p:spTree>
    <p:extLst>
      <p:ext uri="{BB962C8B-B14F-4D97-AF65-F5344CB8AC3E}">
        <p14:creationId xmlns:p14="http://schemas.microsoft.com/office/powerpoint/2010/main" val="35855853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63B2945-55F1-27A7-D31B-22839A45D1BB}"/>
              </a:ext>
            </a:extLst>
          </p:cNvPr>
          <p:cNvSpPr txBox="1"/>
          <p:nvPr/>
        </p:nvSpPr>
        <p:spPr>
          <a:xfrm>
            <a:off x="150931" y="0"/>
            <a:ext cx="12041069" cy="6709529"/>
          </a:xfrm>
          <a:prstGeom prst="rect">
            <a:avLst/>
          </a:prstGeom>
          <a:noFill/>
        </p:spPr>
        <p:txBody>
          <a:bodyPr wrap="square" rtlCol="0">
            <a:spAutoFit/>
          </a:bodyPr>
          <a:lstStyle/>
          <a:p>
            <a:r>
              <a:rPr lang="en-US" sz="8600" b="1" dirty="0">
                <a:solidFill>
                  <a:srgbClr val="FFFF00"/>
                </a:solidFill>
                <a:latin typeface="Copperplate Gothic Bold" panose="020E0705020206020404" pitchFamily="34" charset="0"/>
              </a:rPr>
              <a:t>				   THE </a:t>
            </a:r>
          </a:p>
          <a:p>
            <a:r>
              <a:rPr lang="en-US" sz="8600" b="1" dirty="0">
                <a:solidFill>
                  <a:srgbClr val="FFFF00"/>
                </a:solidFill>
                <a:latin typeface="Copperplate Gothic Bold" panose="020E0705020206020404" pitchFamily="34" charset="0"/>
              </a:rPr>
              <a:t>				  SEAL </a:t>
            </a:r>
          </a:p>
          <a:p>
            <a:r>
              <a:rPr lang="en-US" sz="8600" b="1" dirty="0">
                <a:solidFill>
                  <a:srgbClr val="FFFF00"/>
                </a:solidFill>
                <a:latin typeface="Copperplate Gothic Bold" panose="020E0705020206020404" pitchFamily="34" charset="0"/>
              </a:rPr>
              <a:t>				     OF </a:t>
            </a:r>
          </a:p>
          <a:p>
            <a:r>
              <a:rPr lang="en-US" sz="8600" b="1" dirty="0">
                <a:solidFill>
                  <a:srgbClr val="FFFF00"/>
                </a:solidFill>
                <a:latin typeface="Copperplate Gothic Bold" panose="020E0705020206020404" pitchFamily="34" charset="0"/>
              </a:rPr>
              <a:t>				    THE </a:t>
            </a:r>
          </a:p>
          <a:p>
            <a:r>
              <a:rPr lang="en-US" sz="8600" b="1" dirty="0">
                <a:solidFill>
                  <a:srgbClr val="FFFF00"/>
                </a:solidFill>
                <a:latin typeface="Copperplate Gothic Bold" panose="020E0705020206020404" pitchFamily="34" charset="0"/>
              </a:rPr>
              <a:t>			COVENANT</a:t>
            </a:r>
            <a:endParaRPr lang="en-GB" sz="8600" b="1" dirty="0">
              <a:solidFill>
                <a:srgbClr val="FFFF00"/>
              </a:solidFill>
              <a:latin typeface="Copperplate Gothic Bold" panose="020E0705020206020404" pitchFamily="34" charset="0"/>
            </a:endParaRPr>
          </a:p>
        </p:txBody>
      </p:sp>
    </p:spTree>
    <p:extLst>
      <p:ext uri="{BB962C8B-B14F-4D97-AF65-F5344CB8AC3E}">
        <p14:creationId xmlns:p14="http://schemas.microsoft.com/office/powerpoint/2010/main" val="15501082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5363BCFB-28F5-8850-84AF-390673BBE275}"/>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E4D38CEF-9C12-9727-6CB1-28998D9BB634}"/>
              </a:ext>
            </a:extLst>
          </p:cNvPr>
          <p:cNvSpPr txBox="1"/>
          <p:nvPr/>
        </p:nvSpPr>
        <p:spPr>
          <a:xfrm>
            <a:off x="0" y="-123092"/>
            <a:ext cx="11906249" cy="7325082"/>
          </a:xfrm>
          <a:prstGeom prst="rect">
            <a:avLst/>
          </a:prstGeom>
          <a:noFill/>
        </p:spPr>
        <p:txBody>
          <a:bodyPr wrap="square" rtlCol="0">
            <a:spAutoFit/>
          </a:bodyPr>
          <a:lstStyle/>
          <a:p>
            <a:r>
              <a:rPr lang="en-US" sz="5000" b="1" dirty="0">
                <a:solidFill>
                  <a:srgbClr val="FFC000"/>
                </a:solidFill>
                <a:cs typeface="Arial" panose="020B0604020202020204" pitchFamily="34" charset="0"/>
              </a:rPr>
              <a:t>KEY POINTS</a:t>
            </a:r>
          </a:p>
          <a:p>
            <a:r>
              <a:rPr lang="en-US" sz="4000" dirty="0">
                <a:solidFill>
                  <a:schemeClr val="bg1"/>
                </a:solidFill>
                <a:cs typeface="Arial" panose="020B0604020202020204" pitchFamily="34" charset="0"/>
              </a:rPr>
              <a:t>1.The blood of Jesus established the New Covenant  between God </a:t>
            </a:r>
            <a:r>
              <a:rPr lang="en-US" sz="4000">
                <a:solidFill>
                  <a:schemeClr val="bg1"/>
                </a:solidFill>
                <a:cs typeface="Arial" panose="020B0604020202020204" pitchFamily="34" charset="0"/>
              </a:rPr>
              <a:t>and man.</a:t>
            </a:r>
            <a:endParaRPr lang="en-US" sz="4000" dirty="0">
              <a:solidFill>
                <a:schemeClr val="bg1"/>
              </a:solidFill>
              <a:cs typeface="Arial" panose="020B0604020202020204" pitchFamily="34" charset="0"/>
            </a:endParaRPr>
          </a:p>
          <a:p>
            <a:r>
              <a:rPr lang="en-US" sz="4000" dirty="0">
                <a:solidFill>
                  <a:schemeClr val="bg1"/>
                </a:solidFill>
                <a:cs typeface="Arial" panose="020B0604020202020204" pitchFamily="34" charset="0"/>
              </a:rPr>
              <a:t>2. Jesus' blood is the only sacrifice required by the covenant. </a:t>
            </a:r>
          </a:p>
          <a:p>
            <a:r>
              <a:rPr lang="en-US" sz="4000" dirty="0">
                <a:solidFill>
                  <a:schemeClr val="bg1"/>
                </a:solidFill>
                <a:cs typeface="Arial" panose="020B0604020202020204" pitchFamily="34" charset="0"/>
              </a:rPr>
              <a:t>3. The New Covenant is based on faith in Jesus's blood to take away sin.</a:t>
            </a:r>
          </a:p>
          <a:p>
            <a:r>
              <a:rPr lang="en-US" sz="4000" dirty="0">
                <a:solidFill>
                  <a:schemeClr val="bg1"/>
                </a:solidFill>
                <a:cs typeface="Arial" panose="020B0604020202020204" pitchFamily="34" charset="0"/>
              </a:rPr>
              <a:t>4. The Holy Spirit seals believers in the New Covenant.</a:t>
            </a:r>
          </a:p>
          <a:p>
            <a:r>
              <a:rPr lang="en-US" sz="4000" dirty="0">
                <a:solidFill>
                  <a:schemeClr val="bg1"/>
                </a:solidFill>
                <a:cs typeface="Arial" panose="020B0604020202020204" pitchFamily="34" charset="0"/>
              </a:rPr>
              <a:t>5. The Holy Spirit indwells believers, identifying them as God's inheritance and  providing assurance that believers belong to God </a:t>
            </a:r>
            <a:r>
              <a:rPr lang="en-US" sz="4200" dirty="0">
                <a:solidFill>
                  <a:schemeClr val="bg1"/>
                </a:solidFill>
                <a:cs typeface="Arial" panose="020B0604020202020204" pitchFamily="34" charset="0"/>
              </a:rPr>
              <a:t>as His children.</a:t>
            </a:r>
            <a:endParaRPr lang="en-US" sz="4200" b="1" dirty="0">
              <a:solidFill>
                <a:srgbClr val="FFC000"/>
              </a:solidFill>
              <a:cs typeface="Arial" panose="020B0604020202020204" pitchFamily="34" charset="0"/>
            </a:endParaRPr>
          </a:p>
        </p:txBody>
      </p:sp>
    </p:spTree>
    <p:extLst>
      <p:ext uri="{BB962C8B-B14F-4D97-AF65-F5344CB8AC3E}">
        <p14:creationId xmlns:p14="http://schemas.microsoft.com/office/powerpoint/2010/main" val="1419135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6FAF3D8C-C227-E646-0CE2-EEF0397D1F1F}"/>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EE8C87FD-391C-C076-D1F9-4C826B2DF2DD}"/>
              </a:ext>
            </a:extLst>
          </p:cNvPr>
          <p:cNvSpPr txBox="1"/>
          <p:nvPr/>
        </p:nvSpPr>
        <p:spPr>
          <a:xfrm>
            <a:off x="123825" y="142875"/>
            <a:ext cx="11906249" cy="3323987"/>
          </a:xfrm>
          <a:prstGeom prst="rect">
            <a:avLst/>
          </a:prstGeom>
          <a:noFill/>
        </p:spPr>
        <p:txBody>
          <a:bodyPr wrap="square" rtlCol="0">
            <a:spAutoFit/>
          </a:bodyPr>
          <a:lstStyle/>
          <a:p>
            <a:r>
              <a:rPr lang="en-US" sz="4200" dirty="0">
                <a:solidFill>
                  <a:schemeClr val="bg1"/>
                </a:solidFill>
                <a:cs typeface="Arial" panose="020B0604020202020204" pitchFamily="34" charset="0"/>
              </a:rPr>
              <a:t>A Seal in biblical terms is a visible sign that confirms the validity of a covenant or agreement.</a:t>
            </a:r>
          </a:p>
          <a:p>
            <a:endParaRPr lang="en-US" sz="4200" dirty="0">
              <a:solidFill>
                <a:schemeClr val="bg1"/>
              </a:solidFill>
              <a:cs typeface="Arial" panose="020B0604020202020204" pitchFamily="34" charset="0"/>
            </a:endParaRPr>
          </a:p>
          <a:p>
            <a:r>
              <a:rPr lang="en-US" sz="4200" dirty="0">
                <a:solidFill>
                  <a:schemeClr val="bg1"/>
                </a:solidFill>
                <a:cs typeface="Arial" panose="020B0604020202020204" pitchFamily="34" charset="0"/>
              </a:rPr>
              <a:t>A good example of a seal is the wedding ring. It is a sign or symbol of an established covenant.</a:t>
            </a:r>
          </a:p>
        </p:txBody>
      </p:sp>
    </p:spTree>
    <p:extLst>
      <p:ext uri="{BB962C8B-B14F-4D97-AF65-F5344CB8AC3E}">
        <p14:creationId xmlns:p14="http://schemas.microsoft.com/office/powerpoint/2010/main" val="3220638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FE740B2E-EB74-8967-8A34-37488096CC7D}"/>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A982A6FD-0A15-CA81-2CAC-19E080ED434D}"/>
              </a:ext>
            </a:extLst>
          </p:cNvPr>
          <p:cNvSpPr txBox="1"/>
          <p:nvPr/>
        </p:nvSpPr>
        <p:spPr>
          <a:xfrm>
            <a:off x="123825" y="142875"/>
            <a:ext cx="11906249" cy="4339650"/>
          </a:xfrm>
          <a:prstGeom prst="rect">
            <a:avLst/>
          </a:prstGeom>
          <a:noFill/>
        </p:spPr>
        <p:txBody>
          <a:bodyPr wrap="square" rtlCol="0">
            <a:spAutoFit/>
          </a:bodyPr>
          <a:lstStyle/>
          <a:p>
            <a:r>
              <a:rPr lang="en-US" sz="5000" b="1" dirty="0">
                <a:solidFill>
                  <a:srgbClr val="FFC000"/>
                </a:solidFill>
                <a:cs typeface="Arial" panose="020B0604020202020204" pitchFamily="34" charset="0"/>
              </a:rPr>
              <a:t>IMPORTANT SEALS OF GOD’s COVENANT WITH MAN</a:t>
            </a:r>
          </a:p>
          <a:p>
            <a:endParaRPr lang="en-US" sz="5000" b="1" dirty="0">
              <a:solidFill>
                <a:srgbClr val="FFC000"/>
              </a:solidFill>
              <a:cs typeface="Arial" panose="020B0604020202020204" pitchFamily="34" charset="0"/>
            </a:endParaRPr>
          </a:p>
          <a:p>
            <a:r>
              <a:rPr lang="en-US" sz="4200" dirty="0">
                <a:solidFill>
                  <a:schemeClr val="bg1"/>
                </a:solidFill>
                <a:cs typeface="Arial" panose="020B0604020202020204" pitchFamily="34" charset="0"/>
              </a:rPr>
              <a:t>1. </a:t>
            </a:r>
            <a:r>
              <a:rPr lang="en-US" sz="4200" b="1" dirty="0">
                <a:solidFill>
                  <a:srgbClr val="FFC000"/>
                </a:solidFill>
                <a:cs typeface="Arial" panose="020B0604020202020204" pitchFamily="34" charset="0"/>
              </a:rPr>
              <a:t>THE RAINBOW SEAL:</a:t>
            </a:r>
            <a:r>
              <a:rPr lang="en-US" sz="4200" dirty="0">
                <a:solidFill>
                  <a:schemeClr val="bg1"/>
                </a:solidFill>
                <a:cs typeface="Arial" panose="020B0604020202020204" pitchFamily="34" charset="0"/>
              </a:rPr>
              <a:t> The rainbow serves as the visible sign of God's covenant with Noah to never again destroy the world with flood (</a:t>
            </a:r>
            <a:r>
              <a:rPr lang="en-US" sz="4200" b="1" dirty="0">
                <a:solidFill>
                  <a:srgbClr val="FFFF00"/>
                </a:solidFill>
                <a:cs typeface="Arial" panose="020B0604020202020204" pitchFamily="34" charset="0"/>
              </a:rPr>
              <a:t>Gen 9:13</a:t>
            </a:r>
            <a:r>
              <a:rPr lang="en-US" sz="4200" dirty="0">
                <a:solidFill>
                  <a:schemeClr val="bg1"/>
                </a:solidFill>
                <a:cs typeface="Arial" panose="020B0604020202020204" pitchFamily="34" charset="0"/>
              </a:rPr>
              <a:t>).</a:t>
            </a:r>
          </a:p>
        </p:txBody>
      </p:sp>
    </p:spTree>
    <p:extLst>
      <p:ext uri="{BB962C8B-B14F-4D97-AF65-F5344CB8AC3E}">
        <p14:creationId xmlns:p14="http://schemas.microsoft.com/office/powerpoint/2010/main" val="449033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ED983F31-4AAA-0FFD-4E1C-1FEF5AF71B2C}"/>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343A2CBC-E601-0614-FD15-5734CC893EBA}"/>
              </a:ext>
            </a:extLst>
          </p:cNvPr>
          <p:cNvSpPr txBox="1"/>
          <p:nvPr/>
        </p:nvSpPr>
        <p:spPr>
          <a:xfrm>
            <a:off x="123825" y="142875"/>
            <a:ext cx="11906249" cy="5909310"/>
          </a:xfrm>
          <a:prstGeom prst="rect">
            <a:avLst/>
          </a:prstGeom>
          <a:noFill/>
        </p:spPr>
        <p:txBody>
          <a:bodyPr wrap="square" rtlCol="0">
            <a:spAutoFit/>
          </a:bodyPr>
          <a:lstStyle/>
          <a:p>
            <a:r>
              <a:rPr lang="en-US" sz="4200" dirty="0">
                <a:solidFill>
                  <a:schemeClr val="bg1"/>
                </a:solidFill>
                <a:cs typeface="Arial" panose="020B0604020202020204" pitchFamily="34" charset="0"/>
              </a:rPr>
              <a:t>2. </a:t>
            </a:r>
            <a:r>
              <a:rPr lang="en-US" sz="4200" b="1" dirty="0">
                <a:solidFill>
                  <a:srgbClr val="FFC000"/>
                </a:solidFill>
                <a:cs typeface="Arial" panose="020B0604020202020204" pitchFamily="34" charset="0"/>
              </a:rPr>
              <a:t>THE SEAL OF CIRCUMCISION </a:t>
            </a:r>
            <a:r>
              <a:rPr lang="en-US" sz="4200" b="1" dirty="0">
                <a:solidFill>
                  <a:schemeClr val="bg1"/>
                </a:solidFill>
                <a:cs typeface="Arial" panose="020B0604020202020204" pitchFamily="34" charset="0"/>
              </a:rPr>
              <a:t>(</a:t>
            </a:r>
            <a:r>
              <a:rPr lang="en-US" sz="4200" b="1" dirty="0">
                <a:solidFill>
                  <a:srgbClr val="FFFF00"/>
                </a:solidFill>
                <a:cs typeface="Arial" panose="020B0604020202020204" pitchFamily="34" charset="0"/>
              </a:rPr>
              <a:t>Gen 17:11</a:t>
            </a:r>
            <a:r>
              <a:rPr lang="en-US" sz="4200" b="1" dirty="0">
                <a:solidFill>
                  <a:schemeClr val="bg1"/>
                </a:solidFill>
                <a:cs typeface="Arial" panose="020B0604020202020204" pitchFamily="34" charset="0"/>
              </a:rPr>
              <a:t>)</a:t>
            </a:r>
            <a:r>
              <a:rPr lang="en-US" sz="4200" b="1" dirty="0">
                <a:solidFill>
                  <a:srgbClr val="FFC000"/>
                </a:solidFill>
                <a:cs typeface="Arial" panose="020B0604020202020204" pitchFamily="34" charset="0"/>
              </a:rPr>
              <a:t>:</a:t>
            </a:r>
            <a:r>
              <a:rPr lang="en-US" sz="4200" dirty="0">
                <a:solidFill>
                  <a:schemeClr val="bg1"/>
                </a:solidFill>
                <a:cs typeface="Arial" panose="020B0604020202020204" pitchFamily="34" charset="0"/>
              </a:rPr>
              <a:t> Circumcision was an outward symbol or sign representing a commitment to God, signifying that the circumcised individual belongs to God's chosen people and is bound to the covenant through a visible mark on their body. Essentially, it is acting as a tangible symbol of their dedication to God's promises and laws; it is seen as a "cutting away" of sin and a commitment to a life dedicated to God. </a:t>
            </a:r>
            <a:r>
              <a:rPr lang="en-US" sz="4200" b="1" dirty="0">
                <a:solidFill>
                  <a:srgbClr val="FFFF00"/>
                </a:solidFill>
                <a:cs typeface="Arial" panose="020B0604020202020204" pitchFamily="34" charset="0"/>
              </a:rPr>
              <a:t>Exo 19:5-6</a:t>
            </a:r>
          </a:p>
        </p:txBody>
      </p:sp>
    </p:spTree>
    <p:extLst>
      <p:ext uri="{BB962C8B-B14F-4D97-AF65-F5344CB8AC3E}">
        <p14:creationId xmlns:p14="http://schemas.microsoft.com/office/powerpoint/2010/main" val="33510514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E2128C1F-2CA5-DCB1-54A5-C15F7ACB1979}"/>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CDC7B84A-300E-B5D3-C450-1D57731CB6B1}"/>
              </a:ext>
            </a:extLst>
          </p:cNvPr>
          <p:cNvSpPr txBox="1"/>
          <p:nvPr/>
        </p:nvSpPr>
        <p:spPr>
          <a:xfrm>
            <a:off x="123825" y="142875"/>
            <a:ext cx="11906249" cy="5909310"/>
          </a:xfrm>
          <a:prstGeom prst="rect">
            <a:avLst/>
          </a:prstGeom>
          <a:noFill/>
        </p:spPr>
        <p:txBody>
          <a:bodyPr wrap="square" rtlCol="0">
            <a:spAutoFit/>
          </a:bodyPr>
          <a:lstStyle/>
          <a:p>
            <a:r>
              <a:rPr lang="en-US" sz="4200" dirty="0">
                <a:solidFill>
                  <a:schemeClr val="bg1"/>
                </a:solidFill>
                <a:cs typeface="Arial" panose="020B0604020202020204" pitchFamily="34" charset="0"/>
              </a:rPr>
              <a:t>Under the new covenant, physical circumcision doesn't benefit us all and it is not needed for entry into God's covenant people, the church.</a:t>
            </a:r>
          </a:p>
          <a:p>
            <a:endParaRPr lang="en-US" sz="4200" dirty="0">
              <a:solidFill>
                <a:schemeClr val="bg1"/>
              </a:solidFill>
              <a:cs typeface="Arial" panose="020B0604020202020204" pitchFamily="34" charset="0"/>
            </a:endParaRPr>
          </a:p>
          <a:p>
            <a:r>
              <a:rPr lang="en-US" sz="4200" b="1" dirty="0">
                <a:solidFill>
                  <a:srgbClr val="FFFF00"/>
                </a:solidFill>
                <a:cs typeface="Arial" panose="020B0604020202020204" pitchFamily="34" charset="0"/>
              </a:rPr>
              <a:t>Rom 2:28-29: </a:t>
            </a:r>
            <a:r>
              <a:rPr lang="en-US" sz="4200" dirty="0">
                <a:solidFill>
                  <a:schemeClr val="bg1"/>
                </a:solidFill>
                <a:latin typeface="Garamond" panose="02020404030301010803" pitchFamily="18" charset="0"/>
                <a:cs typeface="Arial" panose="020B0604020202020204" pitchFamily="34" charset="0"/>
              </a:rPr>
              <a:t>For he is not a Jew, which is one outwardly; neither is that circumcision, which is outward in the flesh:  But he is a Jew, which is one inwardly; and circumcision is that of the heart, in the spirit, and not in the letter; whose praise is not of men, but of God.</a:t>
            </a:r>
          </a:p>
        </p:txBody>
      </p:sp>
    </p:spTree>
    <p:extLst>
      <p:ext uri="{BB962C8B-B14F-4D97-AF65-F5344CB8AC3E}">
        <p14:creationId xmlns:p14="http://schemas.microsoft.com/office/powerpoint/2010/main" val="1742129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A0293331-2804-2A83-ECD9-4A7D9C0A42F0}"/>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2A18B829-DBD2-6C47-A009-5BC26F9E0346}"/>
              </a:ext>
            </a:extLst>
          </p:cNvPr>
          <p:cNvSpPr txBox="1"/>
          <p:nvPr/>
        </p:nvSpPr>
        <p:spPr>
          <a:xfrm>
            <a:off x="142875" y="-68141"/>
            <a:ext cx="11906249" cy="7171194"/>
          </a:xfrm>
          <a:prstGeom prst="rect">
            <a:avLst/>
          </a:prstGeom>
          <a:noFill/>
        </p:spPr>
        <p:txBody>
          <a:bodyPr wrap="square" rtlCol="0">
            <a:spAutoFit/>
          </a:bodyPr>
          <a:lstStyle/>
          <a:p>
            <a:r>
              <a:rPr lang="en-US" sz="4200" b="1" dirty="0">
                <a:solidFill>
                  <a:srgbClr val="FFFF00"/>
                </a:solidFill>
                <a:cs typeface="Arial" panose="020B0604020202020204" pitchFamily="34" charset="0"/>
              </a:rPr>
              <a:t>Col 2:11: </a:t>
            </a:r>
            <a:r>
              <a:rPr lang="en-US" sz="3800" dirty="0">
                <a:solidFill>
                  <a:schemeClr val="bg1"/>
                </a:solidFill>
                <a:latin typeface="Garamond" panose="02020404030301010803" pitchFamily="18" charset="0"/>
                <a:cs typeface="Arial" panose="020B0604020202020204" pitchFamily="34" charset="0"/>
              </a:rPr>
              <a:t>In whom also ye are circumcised with the circumcision made without hands, in putting off the body of the sins of the flesh by the circumcision of Christ</a:t>
            </a:r>
          </a:p>
          <a:p>
            <a:r>
              <a:rPr lang="en-US" sz="4200" b="1" dirty="0">
                <a:solidFill>
                  <a:srgbClr val="FFFF00"/>
                </a:solidFill>
                <a:cs typeface="Arial" panose="020B0604020202020204" pitchFamily="34" charset="0"/>
              </a:rPr>
              <a:t>Gal 5:6: </a:t>
            </a:r>
            <a:r>
              <a:rPr lang="en-US" sz="3800" dirty="0">
                <a:solidFill>
                  <a:schemeClr val="bg1"/>
                </a:solidFill>
                <a:latin typeface="Garamond" panose="02020404030301010803" pitchFamily="18" charset="0"/>
                <a:cs typeface="Arial" panose="020B0604020202020204" pitchFamily="34" charset="0"/>
              </a:rPr>
              <a:t>For in Jesus Christ neither circumcision </a:t>
            </a:r>
            <a:r>
              <a:rPr lang="en-US" sz="3800" dirty="0" err="1">
                <a:solidFill>
                  <a:schemeClr val="bg1"/>
                </a:solidFill>
                <a:latin typeface="Garamond" panose="02020404030301010803" pitchFamily="18" charset="0"/>
                <a:cs typeface="Arial" panose="020B0604020202020204" pitchFamily="34" charset="0"/>
              </a:rPr>
              <a:t>availeth</a:t>
            </a:r>
            <a:r>
              <a:rPr lang="en-US" sz="3800" dirty="0">
                <a:solidFill>
                  <a:schemeClr val="bg1"/>
                </a:solidFill>
                <a:latin typeface="Garamond" panose="02020404030301010803" pitchFamily="18" charset="0"/>
                <a:cs typeface="Arial" panose="020B0604020202020204" pitchFamily="34" charset="0"/>
              </a:rPr>
              <a:t> any thing, nor uncircumcision; but faith which worketh by love.</a:t>
            </a:r>
          </a:p>
          <a:p>
            <a:r>
              <a:rPr lang="en-US" sz="4200" b="1" dirty="0">
                <a:solidFill>
                  <a:srgbClr val="FFFF00"/>
                </a:solidFill>
                <a:cs typeface="Arial" panose="020B0604020202020204" pitchFamily="34" charset="0"/>
              </a:rPr>
              <a:t>Gal 6:15:</a:t>
            </a:r>
            <a:r>
              <a:rPr lang="en-US" sz="4200" b="1" dirty="0">
                <a:solidFill>
                  <a:schemeClr val="bg1"/>
                </a:solidFill>
                <a:latin typeface="Garamond" panose="02020404030301010803" pitchFamily="18" charset="0"/>
                <a:cs typeface="Arial" panose="020B0604020202020204" pitchFamily="34" charset="0"/>
              </a:rPr>
              <a:t> </a:t>
            </a:r>
            <a:r>
              <a:rPr lang="en-US" sz="3800" dirty="0">
                <a:solidFill>
                  <a:schemeClr val="bg1"/>
                </a:solidFill>
                <a:latin typeface="Garamond" panose="02020404030301010803" pitchFamily="18" charset="0"/>
                <a:cs typeface="Arial" panose="020B0604020202020204" pitchFamily="34" charset="0"/>
              </a:rPr>
              <a:t>For in Christ Jesus neither circumcision </a:t>
            </a:r>
            <a:r>
              <a:rPr lang="en-US" sz="3800" dirty="0" err="1">
                <a:solidFill>
                  <a:schemeClr val="bg1"/>
                </a:solidFill>
                <a:latin typeface="Garamond" panose="02020404030301010803" pitchFamily="18" charset="0"/>
                <a:cs typeface="Arial" panose="020B0604020202020204" pitchFamily="34" charset="0"/>
              </a:rPr>
              <a:t>availeth</a:t>
            </a:r>
            <a:r>
              <a:rPr lang="en-US" sz="3800" dirty="0">
                <a:solidFill>
                  <a:schemeClr val="bg1"/>
                </a:solidFill>
                <a:latin typeface="Garamond" panose="02020404030301010803" pitchFamily="18" charset="0"/>
                <a:cs typeface="Arial" panose="020B0604020202020204" pitchFamily="34" charset="0"/>
              </a:rPr>
              <a:t> any thing, nor uncircumcision, but a new creature.</a:t>
            </a:r>
          </a:p>
          <a:p>
            <a:endParaRPr lang="en-US" sz="3800" dirty="0">
              <a:solidFill>
                <a:schemeClr val="bg1"/>
              </a:solidFill>
              <a:latin typeface="Garamond" panose="02020404030301010803" pitchFamily="18" charset="0"/>
              <a:cs typeface="Arial" panose="020B0604020202020204" pitchFamily="34" charset="0"/>
            </a:endParaRPr>
          </a:p>
          <a:p>
            <a:r>
              <a:rPr lang="en-US" sz="3400" dirty="0">
                <a:solidFill>
                  <a:schemeClr val="bg1"/>
                </a:solidFill>
                <a:cs typeface="Arial" panose="020B0604020202020204" pitchFamily="34" charset="0"/>
              </a:rPr>
              <a:t>In summary, circumcision which symbolized holiness to God by cutting off of sin and unrighteousness was a sign that pointed to the new birth that has been brought about through the work of Jesus. </a:t>
            </a:r>
            <a:endParaRPr lang="en-US" sz="3400" dirty="0">
              <a:solidFill>
                <a:schemeClr val="bg1"/>
              </a:solidFill>
              <a:latin typeface="Garamond" panose="02020404030301010803" pitchFamily="18" charset="0"/>
              <a:cs typeface="Arial" panose="020B0604020202020204" pitchFamily="34" charset="0"/>
            </a:endParaRPr>
          </a:p>
        </p:txBody>
      </p:sp>
    </p:spTree>
    <p:extLst>
      <p:ext uri="{BB962C8B-B14F-4D97-AF65-F5344CB8AC3E}">
        <p14:creationId xmlns:p14="http://schemas.microsoft.com/office/powerpoint/2010/main" val="32142006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B9036F7A-C615-EC14-BB2E-71CAEE9F5761}"/>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8EAA5B6-09B5-C927-3E3E-A828F43E57CA}"/>
              </a:ext>
            </a:extLst>
          </p:cNvPr>
          <p:cNvSpPr txBox="1"/>
          <p:nvPr/>
        </p:nvSpPr>
        <p:spPr>
          <a:xfrm>
            <a:off x="123825" y="142875"/>
            <a:ext cx="11906249" cy="7201972"/>
          </a:xfrm>
          <a:prstGeom prst="rect">
            <a:avLst/>
          </a:prstGeom>
          <a:noFill/>
        </p:spPr>
        <p:txBody>
          <a:bodyPr wrap="square" rtlCol="0">
            <a:spAutoFit/>
          </a:bodyPr>
          <a:lstStyle/>
          <a:p>
            <a:r>
              <a:rPr lang="en-US" sz="4200" dirty="0">
                <a:solidFill>
                  <a:schemeClr val="bg1"/>
                </a:solidFill>
                <a:cs typeface="Arial" panose="020B0604020202020204" pitchFamily="34" charset="0"/>
              </a:rPr>
              <a:t>3. </a:t>
            </a:r>
            <a:r>
              <a:rPr lang="en-US" sz="4200" b="1" dirty="0">
                <a:solidFill>
                  <a:srgbClr val="FFC000"/>
                </a:solidFill>
                <a:cs typeface="Arial" panose="020B0604020202020204" pitchFamily="34" charset="0"/>
              </a:rPr>
              <a:t>THE SEAL OF THE HOLY SPIRIT:</a:t>
            </a:r>
            <a:r>
              <a:rPr lang="en-US" sz="4200" dirty="0">
                <a:solidFill>
                  <a:schemeClr val="bg1"/>
                </a:solidFill>
                <a:cs typeface="Arial" panose="020B0604020202020204" pitchFamily="34" charset="0"/>
              </a:rPr>
              <a:t> The seal of the new covenant which is the Holy Spirit in the life of the believer. </a:t>
            </a:r>
            <a:r>
              <a:rPr lang="en-US" sz="4200" b="1" dirty="0">
                <a:solidFill>
                  <a:srgbClr val="FFFF00"/>
                </a:solidFill>
                <a:cs typeface="Arial" panose="020B0604020202020204" pitchFamily="34" charset="0"/>
              </a:rPr>
              <a:t>Eph 1:13-14</a:t>
            </a:r>
            <a:r>
              <a:rPr lang="en-US" sz="4200" dirty="0">
                <a:solidFill>
                  <a:schemeClr val="bg1"/>
                </a:solidFill>
                <a:cs typeface="Arial" panose="020B0604020202020204" pitchFamily="34" charset="0"/>
              </a:rPr>
              <a:t>, </a:t>
            </a:r>
            <a:r>
              <a:rPr lang="en-US" sz="4200" b="1" dirty="0">
                <a:solidFill>
                  <a:srgbClr val="FFFF00"/>
                </a:solidFill>
                <a:cs typeface="Arial" panose="020B0604020202020204" pitchFamily="34" charset="0"/>
              </a:rPr>
              <a:t>Eph 4:30</a:t>
            </a:r>
            <a:r>
              <a:rPr lang="en-US" sz="4200" dirty="0">
                <a:solidFill>
                  <a:schemeClr val="bg1"/>
                </a:solidFill>
                <a:cs typeface="Arial" panose="020B0604020202020204" pitchFamily="34" charset="0"/>
              </a:rPr>
              <a:t>, </a:t>
            </a:r>
            <a:r>
              <a:rPr lang="en-US" sz="4200" b="1" dirty="0">
                <a:solidFill>
                  <a:srgbClr val="FFFF00"/>
                </a:solidFill>
                <a:cs typeface="Arial" panose="020B0604020202020204" pitchFamily="34" charset="0"/>
              </a:rPr>
              <a:t>2 Cor 2:22</a:t>
            </a:r>
            <a:r>
              <a:rPr lang="en-US" sz="4200" dirty="0">
                <a:solidFill>
                  <a:schemeClr val="bg1"/>
                </a:solidFill>
                <a:cs typeface="Arial" panose="020B0604020202020204" pitchFamily="34" charset="0"/>
              </a:rPr>
              <a:t>.</a:t>
            </a:r>
          </a:p>
          <a:p>
            <a:r>
              <a:rPr lang="en-US" sz="4200" dirty="0">
                <a:solidFill>
                  <a:schemeClr val="bg1"/>
                </a:solidFill>
                <a:cs typeface="Arial" panose="020B0604020202020204" pitchFamily="34" charset="0"/>
              </a:rPr>
              <a:t>What does this seal mean?</a:t>
            </a:r>
          </a:p>
          <a:p>
            <a:r>
              <a:rPr lang="en-US" sz="4200" dirty="0">
                <a:solidFill>
                  <a:schemeClr val="bg1"/>
                </a:solidFill>
                <a:cs typeface="Arial" panose="020B0604020202020204" pitchFamily="34" charset="0"/>
              </a:rPr>
              <a:t>A seal has three main functions which the Holy Spirit also performs.</a:t>
            </a:r>
          </a:p>
          <a:p>
            <a:r>
              <a:rPr lang="en-US" sz="4200" dirty="0">
                <a:solidFill>
                  <a:schemeClr val="bg1"/>
                </a:solidFill>
                <a:cs typeface="Arial" panose="020B0604020202020204" pitchFamily="34" charset="0"/>
              </a:rPr>
              <a:t>i.) </a:t>
            </a:r>
            <a:r>
              <a:rPr lang="en-US" sz="4200" b="1" dirty="0">
                <a:solidFill>
                  <a:srgbClr val="FFC000"/>
                </a:solidFill>
                <a:cs typeface="Arial" panose="020B0604020202020204" pitchFamily="34" charset="0"/>
              </a:rPr>
              <a:t>A seal authenticates</a:t>
            </a:r>
            <a:r>
              <a:rPr lang="en-US" sz="4200" dirty="0">
                <a:solidFill>
                  <a:srgbClr val="FFC000"/>
                </a:solidFill>
                <a:cs typeface="Arial" panose="020B0604020202020204" pitchFamily="34" charset="0"/>
              </a:rPr>
              <a:t>:</a:t>
            </a:r>
            <a:r>
              <a:rPr lang="en-US" sz="4200" dirty="0">
                <a:solidFill>
                  <a:schemeClr val="bg1"/>
                </a:solidFill>
                <a:cs typeface="Arial" panose="020B0604020202020204" pitchFamily="34" charset="0"/>
              </a:rPr>
              <a:t> All government documents are known to be authentic by their seal. The Holy Spirit proves the authenticity of our salvation. </a:t>
            </a:r>
          </a:p>
          <a:p>
            <a:r>
              <a:rPr lang="en-US" sz="4200" b="1" dirty="0">
                <a:solidFill>
                  <a:srgbClr val="FFFF00"/>
                </a:solidFill>
                <a:cs typeface="Arial" panose="020B0604020202020204" pitchFamily="34" charset="0"/>
              </a:rPr>
              <a:t>Eph 1:13-14</a:t>
            </a:r>
          </a:p>
          <a:p>
            <a:endParaRPr lang="en-US" sz="4200" b="1" dirty="0">
              <a:solidFill>
                <a:srgbClr val="FFFF00"/>
              </a:solidFill>
              <a:cs typeface="Arial" panose="020B0604020202020204" pitchFamily="34" charset="0"/>
            </a:endParaRPr>
          </a:p>
        </p:txBody>
      </p:sp>
    </p:spTree>
    <p:extLst>
      <p:ext uri="{BB962C8B-B14F-4D97-AF65-F5344CB8AC3E}">
        <p14:creationId xmlns:p14="http://schemas.microsoft.com/office/powerpoint/2010/main" val="3517485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3B625B12-7AE2-CC8A-45B1-FE79EDC664FB}"/>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CBCDF33B-C59F-69AA-43B8-70F607F52AB7}"/>
              </a:ext>
            </a:extLst>
          </p:cNvPr>
          <p:cNvSpPr txBox="1"/>
          <p:nvPr/>
        </p:nvSpPr>
        <p:spPr>
          <a:xfrm>
            <a:off x="123825" y="142875"/>
            <a:ext cx="11906249" cy="5262979"/>
          </a:xfrm>
          <a:prstGeom prst="rect">
            <a:avLst/>
          </a:prstGeom>
          <a:noFill/>
        </p:spPr>
        <p:txBody>
          <a:bodyPr wrap="square" rtlCol="0">
            <a:spAutoFit/>
          </a:bodyPr>
          <a:lstStyle/>
          <a:p>
            <a:r>
              <a:rPr lang="en-US" sz="4200" dirty="0">
                <a:solidFill>
                  <a:schemeClr val="bg1"/>
                </a:solidFill>
                <a:cs typeface="Arial" panose="020B0604020202020204" pitchFamily="34" charset="0"/>
              </a:rPr>
              <a:t>ii.) </a:t>
            </a:r>
            <a:r>
              <a:rPr lang="en-US" sz="4200" b="1" dirty="0">
                <a:solidFill>
                  <a:srgbClr val="FFC000"/>
                </a:solidFill>
                <a:cs typeface="Arial" panose="020B0604020202020204" pitchFamily="34" charset="0"/>
              </a:rPr>
              <a:t>A seal shows ownership </a:t>
            </a:r>
            <a:r>
              <a:rPr lang="en-US" sz="4200" b="1" dirty="0">
                <a:solidFill>
                  <a:schemeClr val="bg1"/>
                </a:solidFill>
                <a:cs typeface="Arial" panose="020B0604020202020204" pitchFamily="34" charset="0"/>
              </a:rPr>
              <a:t>(</a:t>
            </a:r>
            <a:r>
              <a:rPr lang="en-US" sz="4200" b="1" dirty="0">
                <a:solidFill>
                  <a:srgbClr val="FFFF00"/>
                </a:solidFill>
                <a:cs typeface="Arial" panose="020B0604020202020204" pitchFamily="34" charset="0"/>
              </a:rPr>
              <a:t>2 Cor 1:22</a:t>
            </a:r>
            <a:r>
              <a:rPr lang="en-US" sz="4200" b="1" dirty="0">
                <a:solidFill>
                  <a:schemeClr val="bg1"/>
                </a:solidFill>
                <a:cs typeface="Arial" panose="020B0604020202020204" pitchFamily="34" charset="0"/>
              </a:rPr>
              <a:t>)</a:t>
            </a:r>
            <a:r>
              <a:rPr lang="en-US" sz="4200" dirty="0">
                <a:solidFill>
                  <a:srgbClr val="FFC000"/>
                </a:solidFill>
                <a:cs typeface="Arial" panose="020B0604020202020204" pitchFamily="34" charset="0"/>
              </a:rPr>
              <a:t>:</a:t>
            </a:r>
            <a:r>
              <a:rPr lang="en-US" sz="4200" dirty="0">
                <a:solidFill>
                  <a:schemeClr val="bg1"/>
                </a:solidFill>
                <a:cs typeface="Arial" panose="020B0604020202020204" pitchFamily="34" charset="0"/>
              </a:rPr>
              <a:t> A seal was used to brand cattle and slaves to show ownership, that they belonged to a certain individual. This is what God has done in sealing us with the Holy spirit, He has put His Mark of ownership on us. He is our God; we are his people and the Holy Spirit is the seal of the covenant. God has put a seal of ownership on us declaring us as His property and possession.</a:t>
            </a:r>
          </a:p>
        </p:txBody>
      </p:sp>
    </p:spTree>
    <p:extLst>
      <p:ext uri="{BB962C8B-B14F-4D97-AF65-F5344CB8AC3E}">
        <p14:creationId xmlns:p14="http://schemas.microsoft.com/office/powerpoint/2010/main" val="10788755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AC6A5E74-EDB6-30EF-6230-5565DFB94EDB}"/>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A20AB327-B6F6-8408-F957-F4EE5AC3B20D}"/>
              </a:ext>
            </a:extLst>
          </p:cNvPr>
          <p:cNvSpPr txBox="1"/>
          <p:nvPr/>
        </p:nvSpPr>
        <p:spPr>
          <a:xfrm>
            <a:off x="62279" y="116498"/>
            <a:ext cx="11906249" cy="6894195"/>
          </a:xfrm>
          <a:prstGeom prst="rect">
            <a:avLst/>
          </a:prstGeom>
          <a:noFill/>
        </p:spPr>
        <p:txBody>
          <a:bodyPr wrap="square" rtlCol="0">
            <a:spAutoFit/>
          </a:bodyPr>
          <a:lstStyle/>
          <a:p>
            <a:r>
              <a:rPr lang="en-US" sz="4200" dirty="0">
                <a:solidFill>
                  <a:schemeClr val="bg1"/>
                </a:solidFill>
                <a:cs typeface="Arial" panose="020B0604020202020204" pitchFamily="34" charset="0"/>
              </a:rPr>
              <a:t>ii.) </a:t>
            </a:r>
            <a:r>
              <a:rPr lang="en-US" sz="4200" b="1" dirty="0">
                <a:solidFill>
                  <a:srgbClr val="FFC000"/>
                </a:solidFill>
                <a:cs typeface="Arial" panose="020B0604020202020204" pitchFamily="34" charset="0"/>
              </a:rPr>
              <a:t>A seal is for security </a:t>
            </a:r>
            <a:r>
              <a:rPr lang="en-US" sz="4200" b="1" dirty="0">
                <a:solidFill>
                  <a:schemeClr val="bg1"/>
                </a:solidFill>
                <a:cs typeface="Arial" panose="020B0604020202020204" pitchFamily="34" charset="0"/>
              </a:rPr>
              <a:t>(</a:t>
            </a:r>
            <a:r>
              <a:rPr lang="en-US" sz="4200" b="1" dirty="0">
                <a:solidFill>
                  <a:srgbClr val="FFFF00"/>
                </a:solidFill>
                <a:cs typeface="Arial" panose="020B0604020202020204" pitchFamily="34" charset="0"/>
              </a:rPr>
              <a:t>Eph 4:30</a:t>
            </a:r>
            <a:r>
              <a:rPr lang="en-US" sz="4200" b="1" dirty="0">
                <a:solidFill>
                  <a:schemeClr val="bg1"/>
                </a:solidFill>
                <a:cs typeface="Arial" panose="020B0604020202020204" pitchFamily="34" charset="0"/>
              </a:rPr>
              <a:t>)</a:t>
            </a:r>
            <a:r>
              <a:rPr lang="en-US" sz="4200" dirty="0">
                <a:solidFill>
                  <a:srgbClr val="FFC000"/>
                </a:solidFill>
                <a:cs typeface="Arial" panose="020B0604020202020204" pitchFamily="34" charset="0"/>
              </a:rPr>
              <a:t>:</a:t>
            </a:r>
            <a:r>
              <a:rPr lang="en-US" sz="4200" dirty="0">
                <a:solidFill>
                  <a:schemeClr val="bg1"/>
                </a:solidFill>
                <a:cs typeface="Arial" panose="020B0604020202020204" pitchFamily="34" charset="0"/>
              </a:rPr>
              <a:t> </a:t>
            </a:r>
            <a:r>
              <a:rPr lang="en-US" sz="4000" dirty="0">
                <a:solidFill>
                  <a:schemeClr val="bg1"/>
                </a:solidFill>
                <a:cs typeface="Arial" panose="020B0604020202020204" pitchFamily="34" charset="0"/>
              </a:rPr>
              <a:t>A seal was also used for security as it is in our day and age, we seal letters, packages, canned goods etc. These seals show that they are not to be opened by anyone unless that letter or that package has their name on it or we have purchased the thing sealed. </a:t>
            </a:r>
          </a:p>
          <a:p>
            <a:r>
              <a:rPr lang="en-US" sz="4000" dirty="0">
                <a:solidFill>
                  <a:schemeClr val="bg1"/>
                </a:solidFill>
                <a:cs typeface="Arial" panose="020B0604020202020204" pitchFamily="34" charset="0"/>
              </a:rPr>
              <a:t>The sealing of the Spirit is the means which God undertakes to bring His people safely to their final destination. This is what support the teaching of eternal security. If the Holy Spirit has indeed sealed us, there is nothing that can unseal us or </a:t>
            </a:r>
            <a:r>
              <a:rPr lang="en-US" sz="4000" dirty="0" err="1">
                <a:solidFill>
                  <a:schemeClr val="bg1"/>
                </a:solidFill>
                <a:cs typeface="Arial" panose="020B0604020202020204" pitchFamily="34" charset="0"/>
              </a:rPr>
              <a:t>unsave</a:t>
            </a:r>
            <a:r>
              <a:rPr lang="en-US" sz="4000" dirty="0">
                <a:solidFill>
                  <a:schemeClr val="bg1"/>
                </a:solidFill>
                <a:cs typeface="Arial" panose="020B0604020202020204" pitchFamily="34" charset="0"/>
              </a:rPr>
              <a:t> us.</a:t>
            </a:r>
          </a:p>
        </p:txBody>
      </p:sp>
    </p:spTree>
    <p:extLst>
      <p:ext uri="{BB962C8B-B14F-4D97-AF65-F5344CB8AC3E}">
        <p14:creationId xmlns:p14="http://schemas.microsoft.com/office/powerpoint/2010/main" val="36520199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TotalTime>
  <Words>782</Words>
  <Application>Microsoft Office PowerPoint</Application>
  <PresentationFormat>Widescreen</PresentationFormat>
  <Paragraphs>34</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Copperplate Gothic Bold</vt:lpstr>
      <vt:lpstr>Garamond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Eze Samuel</dc:creator>
  <cp:lastModifiedBy>Eze Samuel</cp:lastModifiedBy>
  <cp:revision>10</cp:revision>
  <dcterms:created xsi:type="dcterms:W3CDTF">2024-12-28T16:53:19Z</dcterms:created>
  <dcterms:modified xsi:type="dcterms:W3CDTF">2025-02-16T01:33:30Z</dcterms:modified>
</cp:coreProperties>
</file>