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310" r:id="rId3"/>
    <p:sldId id="336" r:id="rId4"/>
    <p:sldId id="337" r:id="rId5"/>
    <p:sldId id="338" r:id="rId6"/>
    <p:sldId id="339" r:id="rId7"/>
    <p:sldId id="344" r:id="rId8"/>
    <p:sldId id="340" r:id="rId9"/>
    <p:sldId id="341" r:id="rId10"/>
    <p:sldId id="345" r:id="rId11"/>
    <p:sldId id="346" r:id="rId12"/>
    <p:sldId id="342" r:id="rId13"/>
    <p:sldId id="347" r:id="rId14"/>
    <p:sldId id="329" r:id="rId15"/>
    <p:sldId id="33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50" d="100"/>
          <a:sy n="50" d="100"/>
        </p:scale>
        <p:origin x="822"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58179-DD61-481D-90D4-6D661AB7FD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E66F18-038D-4AD1-8ACD-3AF2E7D3A1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D9F122-8636-4F8F-8CAF-A973A656D2F0}"/>
              </a:ext>
            </a:extLst>
          </p:cNvPr>
          <p:cNvSpPr>
            <a:spLocks noGrp="1"/>
          </p:cNvSpPr>
          <p:nvPr>
            <p:ph type="dt" sz="half" idx="10"/>
          </p:nvPr>
        </p:nvSpPr>
        <p:spPr/>
        <p:txBody>
          <a:bodyPr/>
          <a:lstStyle/>
          <a:p>
            <a:fld id="{C84C6B4A-D187-4854-B527-3699A44AAD63}" type="datetimeFigureOut">
              <a:rPr lang="en-US" smtClean="0"/>
              <a:t>10/25/2026</a:t>
            </a:fld>
            <a:endParaRPr lang="en-US" dirty="0"/>
          </a:p>
        </p:txBody>
      </p:sp>
      <p:sp>
        <p:nvSpPr>
          <p:cNvPr id="5" name="Footer Placeholder 4">
            <a:extLst>
              <a:ext uri="{FF2B5EF4-FFF2-40B4-BE49-F238E27FC236}">
                <a16:creationId xmlns:a16="http://schemas.microsoft.com/office/drawing/2014/main" id="{92CB5F68-7071-4360-8E49-CC0D95EDBA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8185FDB-4789-48A0-BF85-6006D17A4372}"/>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62132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D378C-3683-4066-9926-B46472A488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E25B4D-4AC6-4536-BC8C-F8BFF36BD4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3C7585-F902-446A-B090-7D8A04C19C04}"/>
              </a:ext>
            </a:extLst>
          </p:cNvPr>
          <p:cNvSpPr>
            <a:spLocks noGrp="1"/>
          </p:cNvSpPr>
          <p:nvPr>
            <p:ph type="dt" sz="half" idx="10"/>
          </p:nvPr>
        </p:nvSpPr>
        <p:spPr/>
        <p:txBody>
          <a:bodyPr/>
          <a:lstStyle/>
          <a:p>
            <a:fld id="{C84C6B4A-D187-4854-B527-3699A44AAD63}" type="datetimeFigureOut">
              <a:rPr lang="en-US" smtClean="0"/>
              <a:t>10/25/2026</a:t>
            </a:fld>
            <a:endParaRPr lang="en-US" dirty="0"/>
          </a:p>
        </p:txBody>
      </p:sp>
      <p:sp>
        <p:nvSpPr>
          <p:cNvPr id="5" name="Footer Placeholder 4">
            <a:extLst>
              <a:ext uri="{FF2B5EF4-FFF2-40B4-BE49-F238E27FC236}">
                <a16:creationId xmlns:a16="http://schemas.microsoft.com/office/drawing/2014/main" id="{388BACCC-6972-47DB-A651-D7D16F64B20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A1BEE4E-9288-47FF-8949-D23C9DD4C50B}"/>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638915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8527D-4C7C-48C7-88AE-9104EFCF58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76D6AC-437A-4020-88C0-7D80A243ED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79A39D-98CF-47A8-8B5E-D9A0E7591326}"/>
              </a:ext>
            </a:extLst>
          </p:cNvPr>
          <p:cNvSpPr>
            <a:spLocks noGrp="1"/>
          </p:cNvSpPr>
          <p:nvPr>
            <p:ph type="dt" sz="half" idx="10"/>
          </p:nvPr>
        </p:nvSpPr>
        <p:spPr/>
        <p:txBody>
          <a:bodyPr/>
          <a:lstStyle/>
          <a:p>
            <a:fld id="{C84C6B4A-D187-4854-B527-3699A44AAD63}" type="datetimeFigureOut">
              <a:rPr lang="en-US" smtClean="0"/>
              <a:t>10/25/2026</a:t>
            </a:fld>
            <a:endParaRPr lang="en-US" dirty="0"/>
          </a:p>
        </p:txBody>
      </p:sp>
      <p:sp>
        <p:nvSpPr>
          <p:cNvPr id="5" name="Footer Placeholder 4">
            <a:extLst>
              <a:ext uri="{FF2B5EF4-FFF2-40B4-BE49-F238E27FC236}">
                <a16:creationId xmlns:a16="http://schemas.microsoft.com/office/drawing/2014/main" id="{B7DC4FCB-BC0F-4914-84A1-C6E264E1BC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FB935B3-AA68-4C4D-8769-F2F7F3190A78}"/>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3135729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1C326-829D-49CD-8AD5-AB20FCA5B2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BF0493-8DAF-4F94-8863-F3FAE90246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CB2296-E6EF-43D4-B788-E9485D7E20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A02A75-B154-4DBF-92F0-AF31281BF7EF}"/>
              </a:ext>
            </a:extLst>
          </p:cNvPr>
          <p:cNvSpPr>
            <a:spLocks noGrp="1"/>
          </p:cNvSpPr>
          <p:nvPr>
            <p:ph type="dt" sz="half" idx="10"/>
          </p:nvPr>
        </p:nvSpPr>
        <p:spPr/>
        <p:txBody>
          <a:bodyPr/>
          <a:lstStyle/>
          <a:p>
            <a:fld id="{C84C6B4A-D187-4854-B527-3699A44AAD63}" type="datetimeFigureOut">
              <a:rPr lang="en-US" smtClean="0"/>
              <a:t>10/25/2026</a:t>
            </a:fld>
            <a:endParaRPr lang="en-US" dirty="0"/>
          </a:p>
        </p:txBody>
      </p:sp>
      <p:sp>
        <p:nvSpPr>
          <p:cNvPr id="6" name="Footer Placeholder 5">
            <a:extLst>
              <a:ext uri="{FF2B5EF4-FFF2-40B4-BE49-F238E27FC236}">
                <a16:creationId xmlns:a16="http://schemas.microsoft.com/office/drawing/2014/main" id="{DB370D3C-BB0C-43AF-B607-8B9E44FD29E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839EF99-A8D8-477C-9D2D-0FB10EF2034E}"/>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913773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C66EF-AD77-4BF6-92CE-75090B8DF6B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AC0CF22-26E7-4C98-B644-5E4A84FE58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323306-C03D-4D12-8F5C-AB555833B2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BEC283-AFC5-4646-98F0-51D55DB494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61A0F3-C4B1-4C7E-B421-629481A762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258DDB-DA7A-4022-8AED-AAE6F948873C}"/>
              </a:ext>
            </a:extLst>
          </p:cNvPr>
          <p:cNvSpPr>
            <a:spLocks noGrp="1"/>
          </p:cNvSpPr>
          <p:nvPr>
            <p:ph type="dt" sz="half" idx="10"/>
          </p:nvPr>
        </p:nvSpPr>
        <p:spPr/>
        <p:txBody>
          <a:bodyPr/>
          <a:lstStyle/>
          <a:p>
            <a:fld id="{C84C6B4A-D187-4854-B527-3699A44AAD63}" type="datetimeFigureOut">
              <a:rPr lang="en-US" smtClean="0"/>
              <a:t>10/25/2026</a:t>
            </a:fld>
            <a:endParaRPr lang="en-US" dirty="0"/>
          </a:p>
        </p:txBody>
      </p:sp>
      <p:sp>
        <p:nvSpPr>
          <p:cNvPr id="8" name="Footer Placeholder 7">
            <a:extLst>
              <a:ext uri="{FF2B5EF4-FFF2-40B4-BE49-F238E27FC236}">
                <a16:creationId xmlns:a16="http://schemas.microsoft.com/office/drawing/2014/main" id="{8723FB20-9327-4107-99B6-D13CF234452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4EE5875-F4CF-4064-A9D6-A0E31B163DD3}"/>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224442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FCFB2-87FE-4469-B6B3-1C36198B5D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BEC6F7B-2A5B-40CF-ABE4-709AA5C7E0C7}"/>
              </a:ext>
            </a:extLst>
          </p:cNvPr>
          <p:cNvSpPr>
            <a:spLocks noGrp="1"/>
          </p:cNvSpPr>
          <p:nvPr>
            <p:ph type="dt" sz="half" idx="10"/>
          </p:nvPr>
        </p:nvSpPr>
        <p:spPr/>
        <p:txBody>
          <a:bodyPr/>
          <a:lstStyle/>
          <a:p>
            <a:fld id="{C84C6B4A-D187-4854-B527-3699A44AAD63}" type="datetimeFigureOut">
              <a:rPr lang="en-US" smtClean="0"/>
              <a:t>10/25/2026</a:t>
            </a:fld>
            <a:endParaRPr lang="en-US" dirty="0"/>
          </a:p>
        </p:txBody>
      </p:sp>
      <p:sp>
        <p:nvSpPr>
          <p:cNvPr id="4" name="Footer Placeholder 3">
            <a:extLst>
              <a:ext uri="{FF2B5EF4-FFF2-40B4-BE49-F238E27FC236}">
                <a16:creationId xmlns:a16="http://schemas.microsoft.com/office/drawing/2014/main" id="{4D05A73C-5C36-4446-93B8-B90D21FE5CB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4461366-5480-447B-B9E8-DFC1EF295989}"/>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602735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0673DB-0CC2-4D72-822A-BA730622D4B2}"/>
              </a:ext>
            </a:extLst>
          </p:cNvPr>
          <p:cNvSpPr>
            <a:spLocks noGrp="1"/>
          </p:cNvSpPr>
          <p:nvPr>
            <p:ph type="dt" sz="half" idx="10"/>
          </p:nvPr>
        </p:nvSpPr>
        <p:spPr/>
        <p:txBody>
          <a:bodyPr/>
          <a:lstStyle/>
          <a:p>
            <a:fld id="{C84C6B4A-D187-4854-B527-3699A44AAD63}" type="datetimeFigureOut">
              <a:rPr lang="en-US" smtClean="0"/>
              <a:t>10/25/2026</a:t>
            </a:fld>
            <a:endParaRPr lang="en-US" dirty="0"/>
          </a:p>
        </p:txBody>
      </p:sp>
      <p:sp>
        <p:nvSpPr>
          <p:cNvPr id="3" name="Footer Placeholder 2">
            <a:extLst>
              <a:ext uri="{FF2B5EF4-FFF2-40B4-BE49-F238E27FC236}">
                <a16:creationId xmlns:a16="http://schemas.microsoft.com/office/drawing/2014/main" id="{A6C039D3-6C4F-47BE-86E7-41FAE630671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EFCDBF8-DE4F-4E48-91ED-9B03D9FBE408}"/>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3575997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49D2C-3C39-4CD3-BF02-8C5104816F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03739D5-DD9C-46DA-B50C-C95F3392D4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11129A-1CA7-43F0-84EC-1E6DCE418A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1D2A0C-E2E0-419C-8FCF-CF1F30412D61}"/>
              </a:ext>
            </a:extLst>
          </p:cNvPr>
          <p:cNvSpPr>
            <a:spLocks noGrp="1"/>
          </p:cNvSpPr>
          <p:nvPr>
            <p:ph type="dt" sz="half" idx="10"/>
          </p:nvPr>
        </p:nvSpPr>
        <p:spPr/>
        <p:txBody>
          <a:bodyPr/>
          <a:lstStyle/>
          <a:p>
            <a:fld id="{C84C6B4A-D187-4854-B527-3699A44AAD63}" type="datetimeFigureOut">
              <a:rPr lang="en-US" smtClean="0"/>
              <a:t>10/25/2026</a:t>
            </a:fld>
            <a:endParaRPr lang="en-US" dirty="0"/>
          </a:p>
        </p:txBody>
      </p:sp>
      <p:sp>
        <p:nvSpPr>
          <p:cNvPr id="6" name="Footer Placeholder 5">
            <a:extLst>
              <a:ext uri="{FF2B5EF4-FFF2-40B4-BE49-F238E27FC236}">
                <a16:creationId xmlns:a16="http://schemas.microsoft.com/office/drawing/2014/main" id="{BBEE2232-09B9-4286-B413-AF95A57D216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643013E-836F-43A4-B62E-3AE693AA6351}"/>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90716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74085-4434-43F9-BEB5-1E983B622F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638F88-A5D1-42EE-95B4-FFD6E9E21D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789F9F0-382B-4C27-9CD5-A6D715C509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275BE0-1ED2-4F4C-A464-46092356F44B}"/>
              </a:ext>
            </a:extLst>
          </p:cNvPr>
          <p:cNvSpPr>
            <a:spLocks noGrp="1"/>
          </p:cNvSpPr>
          <p:nvPr>
            <p:ph type="dt" sz="half" idx="10"/>
          </p:nvPr>
        </p:nvSpPr>
        <p:spPr/>
        <p:txBody>
          <a:bodyPr/>
          <a:lstStyle/>
          <a:p>
            <a:fld id="{C84C6B4A-D187-4854-B527-3699A44AAD63}" type="datetimeFigureOut">
              <a:rPr lang="en-US" smtClean="0"/>
              <a:t>10/25/2026</a:t>
            </a:fld>
            <a:endParaRPr lang="en-US" dirty="0"/>
          </a:p>
        </p:txBody>
      </p:sp>
      <p:sp>
        <p:nvSpPr>
          <p:cNvPr id="6" name="Footer Placeholder 5">
            <a:extLst>
              <a:ext uri="{FF2B5EF4-FFF2-40B4-BE49-F238E27FC236}">
                <a16:creationId xmlns:a16="http://schemas.microsoft.com/office/drawing/2014/main" id="{E13C9281-29D9-4474-834A-3874B2D2DBC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FC96BC-D537-4DC2-9454-88C0FBED5DFC}"/>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4188300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888A3-1E03-426A-86A7-E35EDC22D8A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6F7D99-7B5D-4349-9F10-8CBE28D1C6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0883E2-B8D4-437B-9538-BB31E64F87C3}"/>
              </a:ext>
            </a:extLst>
          </p:cNvPr>
          <p:cNvSpPr>
            <a:spLocks noGrp="1"/>
          </p:cNvSpPr>
          <p:nvPr>
            <p:ph type="dt" sz="half" idx="10"/>
          </p:nvPr>
        </p:nvSpPr>
        <p:spPr/>
        <p:txBody>
          <a:bodyPr/>
          <a:lstStyle/>
          <a:p>
            <a:fld id="{C84C6B4A-D187-4854-B527-3699A44AAD63}" type="datetimeFigureOut">
              <a:rPr lang="en-US" smtClean="0"/>
              <a:t>10/25/2026</a:t>
            </a:fld>
            <a:endParaRPr lang="en-US" dirty="0"/>
          </a:p>
        </p:txBody>
      </p:sp>
      <p:sp>
        <p:nvSpPr>
          <p:cNvPr id="5" name="Footer Placeholder 4">
            <a:extLst>
              <a:ext uri="{FF2B5EF4-FFF2-40B4-BE49-F238E27FC236}">
                <a16:creationId xmlns:a16="http://schemas.microsoft.com/office/drawing/2014/main" id="{87F883DE-796B-44A4-B9D5-1D2F008DBAF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BF7306-A9A1-4C00-8054-44A08F7DB66A}"/>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287769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13173B-3542-43AC-ABBF-6021D1132C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B72FEE7-9493-4E45-817E-AB547AF2EA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A5B271-822A-4848-938C-26EFC69B61AA}"/>
              </a:ext>
            </a:extLst>
          </p:cNvPr>
          <p:cNvSpPr>
            <a:spLocks noGrp="1"/>
          </p:cNvSpPr>
          <p:nvPr>
            <p:ph type="dt" sz="half" idx="10"/>
          </p:nvPr>
        </p:nvSpPr>
        <p:spPr/>
        <p:txBody>
          <a:bodyPr/>
          <a:lstStyle/>
          <a:p>
            <a:fld id="{C84C6B4A-D187-4854-B527-3699A44AAD63}" type="datetimeFigureOut">
              <a:rPr lang="en-US" smtClean="0"/>
              <a:t>10/25/2026</a:t>
            </a:fld>
            <a:endParaRPr lang="en-US" dirty="0"/>
          </a:p>
        </p:txBody>
      </p:sp>
      <p:sp>
        <p:nvSpPr>
          <p:cNvPr id="5" name="Footer Placeholder 4">
            <a:extLst>
              <a:ext uri="{FF2B5EF4-FFF2-40B4-BE49-F238E27FC236}">
                <a16:creationId xmlns:a16="http://schemas.microsoft.com/office/drawing/2014/main" id="{19FCCD2A-920B-4D16-87A6-DB296571CA0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6904E89-EAA2-4857-8A1D-6C3D53F6B6AD}"/>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513044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747D01-1024-4FED-970A-0ED224BC77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6FDF3C5-D88C-40E3-8B8A-486F8FEDCC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903764-4FED-4FFB-89A3-62D75C50A5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4C6B4A-D187-4854-B527-3699A44AAD63}" type="datetimeFigureOut">
              <a:rPr lang="en-US" smtClean="0"/>
              <a:t>10/25/2026</a:t>
            </a:fld>
            <a:endParaRPr lang="en-US" dirty="0"/>
          </a:p>
        </p:txBody>
      </p:sp>
      <p:sp>
        <p:nvSpPr>
          <p:cNvPr id="5" name="Footer Placeholder 4">
            <a:extLst>
              <a:ext uri="{FF2B5EF4-FFF2-40B4-BE49-F238E27FC236}">
                <a16:creationId xmlns:a16="http://schemas.microsoft.com/office/drawing/2014/main" id="{5706637A-46D9-406B-91A6-65D4FF0181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97A67AD-86A0-428F-8549-1AA6B9C928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23E42D-6C84-449A-A6A8-8EF720B3B803}" type="slidenum">
              <a:rPr lang="en-US" smtClean="0"/>
              <a:t>‹#›</a:t>
            </a:fld>
            <a:endParaRPr lang="en-US" dirty="0"/>
          </a:p>
        </p:txBody>
      </p:sp>
    </p:spTree>
    <p:extLst>
      <p:ext uri="{BB962C8B-B14F-4D97-AF65-F5344CB8AC3E}">
        <p14:creationId xmlns:p14="http://schemas.microsoft.com/office/powerpoint/2010/main" val="32292330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894A55D3-48E4-D489-62C0-F3D767ABCDD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1DED093-E46E-A9CD-8FCF-58EC373F53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1" y="15656"/>
            <a:ext cx="12084306" cy="6793808"/>
          </a:xfrm>
          <a:prstGeom prst="rect">
            <a:avLst/>
          </a:prstGeom>
          <a:ln>
            <a:noFill/>
          </a:ln>
          <a:effectLst>
            <a:softEdge rad="112500"/>
          </a:effectLst>
        </p:spPr>
      </p:pic>
    </p:spTree>
    <p:extLst>
      <p:ext uri="{BB962C8B-B14F-4D97-AF65-F5344CB8AC3E}">
        <p14:creationId xmlns:p14="http://schemas.microsoft.com/office/powerpoint/2010/main" val="569339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0D60B2E8-1649-1825-8CDC-DDCB9626053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7E513B7-36E3-EA6B-ABD0-137637052E4D}"/>
              </a:ext>
            </a:extLst>
          </p:cNvPr>
          <p:cNvSpPr txBox="1"/>
          <p:nvPr/>
        </p:nvSpPr>
        <p:spPr>
          <a:xfrm>
            <a:off x="344805" y="251207"/>
            <a:ext cx="11502390" cy="6355586"/>
          </a:xfrm>
          <a:prstGeom prst="rect">
            <a:avLst/>
          </a:prstGeom>
          <a:noFill/>
        </p:spPr>
        <p:txBody>
          <a:bodyPr wrap="square" rtlCol="0">
            <a:spAutoFit/>
          </a:bodyPr>
          <a:lstStyle/>
          <a:p>
            <a:pPr algn="ctr">
              <a:spcAft>
                <a:spcPts val="600"/>
              </a:spcAft>
            </a:pPr>
            <a:r>
              <a:rPr lang="en-US" sz="4800" b="1" dirty="0">
                <a:solidFill>
                  <a:srgbClr val="FFC000"/>
                </a:solidFill>
                <a:latin typeface="Rockwell" panose="02060603020205020403" pitchFamily="18" charset="0"/>
              </a:rPr>
              <a:t>1. INTRODUCTION</a:t>
            </a:r>
            <a:endParaRPr lang="en-US" sz="4000" b="1" dirty="0">
              <a:solidFill>
                <a:schemeClr val="bg1"/>
              </a:solidFill>
            </a:endParaRPr>
          </a:p>
          <a:p>
            <a:pPr algn="just">
              <a:spcAft>
                <a:spcPts val="600"/>
              </a:spcAft>
            </a:pPr>
            <a:endParaRPr lang="en-US" sz="200" b="1" u="sng" dirty="0">
              <a:solidFill>
                <a:srgbClr val="FFFF00"/>
              </a:solidFill>
            </a:endParaRPr>
          </a:p>
          <a:p>
            <a:pPr algn="just">
              <a:spcAft>
                <a:spcPts val="600"/>
              </a:spcAft>
            </a:pPr>
            <a:r>
              <a:rPr lang="en-US" sz="3800" b="1" dirty="0">
                <a:solidFill>
                  <a:schemeClr val="bg1"/>
                </a:solidFill>
              </a:rPr>
              <a:t>The Holy Spirit is not merely a feeling, an experience, a church atmosphere, or a religious expression. The Holy Spirit is God’s Spirit dwelling and working in the believer. The Holy Spirit comes to abide, to teach, to guide, to convict, to transform, and to reveal Christ in the life of the believer.</a:t>
            </a:r>
          </a:p>
          <a:p>
            <a:pPr algn="just">
              <a:spcAft>
                <a:spcPts val="600"/>
              </a:spcAft>
            </a:pPr>
            <a:r>
              <a:rPr lang="en-US" sz="3800" b="1" i="1" dirty="0">
                <a:solidFill>
                  <a:schemeClr val="bg1"/>
                </a:solidFill>
              </a:rPr>
              <a:t>The evidence of the Holy Spirit should therefore be seen not only in what happens during a church service, but also in how we live when nobody is watching.</a:t>
            </a:r>
          </a:p>
        </p:txBody>
      </p:sp>
    </p:spTree>
    <p:extLst>
      <p:ext uri="{BB962C8B-B14F-4D97-AF65-F5344CB8AC3E}">
        <p14:creationId xmlns:p14="http://schemas.microsoft.com/office/powerpoint/2010/main" val="2840210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73A05AD2-CF58-1DE1-D707-CC65EC507D1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052E87F-DDEB-E0E6-DFFC-9C1C5A6FBF44}"/>
              </a:ext>
            </a:extLst>
          </p:cNvPr>
          <p:cNvSpPr txBox="1"/>
          <p:nvPr/>
        </p:nvSpPr>
        <p:spPr>
          <a:xfrm>
            <a:off x="409509" y="1313036"/>
            <a:ext cx="11372981" cy="4231928"/>
          </a:xfrm>
          <a:prstGeom prst="rect">
            <a:avLst/>
          </a:prstGeom>
          <a:noFill/>
        </p:spPr>
        <p:txBody>
          <a:bodyPr wrap="square" rtlCol="0">
            <a:spAutoFit/>
          </a:bodyPr>
          <a:lstStyle/>
          <a:p>
            <a:pPr algn="just">
              <a:spcAft>
                <a:spcPts val="600"/>
              </a:spcAft>
            </a:pPr>
            <a:r>
              <a:rPr lang="en-US" sz="4400" b="1" u="sng" dirty="0">
                <a:solidFill>
                  <a:srgbClr val="FFFF00"/>
                </a:solidFill>
              </a:rPr>
              <a:t>Key Lesson:</a:t>
            </a:r>
          </a:p>
          <a:p>
            <a:pPr algn="just">
              <a:spcAft>
                <a:spcPts val="600"/>
              </a:spcAft>
            </a:pPr>
            <a:r>
              <a:rPr lang="en-US" sz="4400" b="1" dirty="0">
                <a:solidFill>
                  <a:schemeClr val="bg1"/>
                </a:solidFill>
              </a:rPr>
              <a:t>The evidence of the Holy Spirit is not merely what a believer can demonstrate outwardly, but what the Spirit produces inwardly and outwardly: truth, spiritual gifts, and a transformed character.</a:t>
            </a:r>
          </a:p>
        </p:txBody>
      </p:sp>
    </p:spTree>
    <p:extLst>
      <p:ext uri="{BB962C8B-B14F-4D97-AF65-F5344CB8AC3E}">
        <p14:creationId xmlns:p14="http://schemas.microsoft.com/office/powerpoint/2010/main" val="1985378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38AB420C-4CE6-DBEB-96F4-314C8E9B050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6065DD0-D751-9A61-8126-28FB6959C3DF}"/>
              </a:ext>
            </a:extLst>
          </p:cNvPr>
          <p:cNvSpPr txBox="1"/>
          <p:nvPr/>
        </p:nvSpPr>
        <p:spPr>
          <a:xfrm>
            <a:off x="517615" y="1222835"/>
            <a:ext cx="11156769" cy="3924151"/>
          </a:xfrm>
          <a:prstGeom prst="rect">
            <a:avLst/>
          </a:prstGeom>
          <a:noFill/>
        </p:spPr>
        <p:txBody>
          <a:bodyPr wrap="square" rtlCol="0">
            <a:spAutoFit/>
          </a:bodyPr>
          <a:lstStyle/>
          <a:p>
            <a:pPr algn="ctr">
              <a:spcAft>
                <a:spcPts val="600"/>
              </a:spcAft>
            </a:pPr>
            <a:r>
              <a:rPr lang="en-US" sz="5400" b="1" dirty="0">
                <a:solidFill>
                  <a:srgbClr val="FFC000"/>
                </a:solidFill>
                <a:latin typeface="Rockwell" panose="02060603020205020403" pitchFamily="18" charset="0"/>
              </a:rPr>
              <a:t>2. WHO IS THE HOLY SPIRIT? </a:t>
            </a:r>
            <a:endParaRPr lang="en-US" sz="800" b="1" dirty="0">
              <a:solidFill>
                <a:schemeClr val="bg1"/>
              </a:solidFill>
            </a:endParaRPr>
          </a:p>
          <a:p>
            <a:pPr algn="just">
              <a:spcAft>
                <a:spcPts val="600"/>
              </a:spcAft>
            </a:pPr>
            <a:endParaRPr lang="en-US" sz="500" b="1" dirty="0">
              <a:solidFill>
                <a:schemeClr val="bg1"/>
              </a:solidFill>
            </a:endParaRPr>
          </a:p>
          <a:p>
            <a:pPr algn="just">
              <a:spcAft>
                <a:spcPts val="600"/>
              </a:spcAft>
            </a:pPr>
            <a:r>
              <a:rPr lang="en-US" sz="4400" b="1" dirty="0">
                <a:solidFill>
                  <a:schemeClr val="bg1"/>
                </a:solidFill>
              </a:rPr>
              <a:t>The Holy Spirit is not an impersonal force. He is the Spirit of God, and Scripture presents Him as divine, personal, and active in the life of believers.</a:t>
            </a:r>
            <a:endParaRPr lang="en-US" sz="4400" b="1" i="1" dirty="0">
              <a:solidFill>
                <a:schemeClr val="bg1"/>
              </a:solidFill>
            </a:endParaRPr>
          </a:p>
        </p:txBody>
      </p:sp>
    </p:spTree>
    <p:extLst>
      <p:ext uri="{BB962C8B-B14F-4D97-AF65-F5344CB8AC3E}">
        <p14:creationId xmlns:p14="http://schemas.microsoft.com/office/powerpoint/2010/main" val="4294415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6E344CDD-710A-1105-1601-F6E0D4AC65E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0E86A6A-B6F6-E720-447B-E0D85A4BD364}"/>
              </a:ext>
            </a:extLst>
          </p:cNvPr>
          <p:cNvSpPr txBox="1"/>
          <p:nvPr/>
        </p:nvSpPr>
        <p:spPr>
          <a:xfrm>
            <a:off x="335280" y="751344"/>
            <a:ext cx="11521440" cy="5355312"/>
          </a:xfrm>
          <a:prstGeom prst="rect">
            <a:avLst/>
          </a:prstGeom>
          <a:noFill/>
        </p:spPr>
        <p:txBody>
          <a:bodyPr wrap="square" rtlCol="0">
            <a:spAutoFit/>
          </a:bodyPr>
          <a:lstStyle/>
          <a:p>
            <a:pPr algn="just">
              <a:spcAft>
                <a:spcPts val="600"/>
              </a:spcAft>
            </a:pPr>
            <a:r>
              <a:rPr lang="en-US" sz="3900" b="1" dirty="0">
                <a:solidFill>
                  <a:srgbClr val="FFC000"/>
                </a:solidFill>
              </a:rPr>
              <a:t>a.  </a:t>
            </a:r>
            <a:r>
              <a:rPr lang="en-US" sz="3900" b="1" u="sng" dirty="0">
                <a:solidFill>
                  <a:srgbClr val="FFC000"/>
                </a:solidFill>
              </a:rPr>
              <a:t>The Holy Spirit is the fulfilment of the Father's Promise </a:t>
            </a:r>
          </a:p>
          <a:p>
            <a:pPr algn="just">
              <a:spcAft>
                <a:spcPts val="600"/>
              </a:spcAft>
            </a:pPr>
            <a:r>
              <a:rPr lang="en-US" sz="3900" b="1" dirty="0">
                <a:solidFill>
                  <a:schemeClr val="bg1"/>
                </a:solidFill>
              </a:rPr>
              <a:t>God promised in the Old Testament that He would pour out His Spirit. (Joel 2:28; Luke 24:49; Acts 2:1-4)</a:t>
            </a:r>
          </a:p>
          <a:p>
            <a:pPr algn="just">
              <a:spcAft>
                <a:spcPts val="600"/>
              </a:spcAft>
            </a:pPr>
            <a:endParaRPr lang="en-US" sz="300" b="1" u="sng" dirty="0">
              <a:solidFill>
                <a:srgbClr val="FFFF00"/>
              </a:solidFill>
            </a:endParaRPr>
          </a:p>
          <a:p>
            <a:pPr algn="just">
              <a:spcAft>
                <a:spcPts val="600"/>
              </a:spcAft>
            </a:pPr>
            <a:r>
              <a:rPr lang="en-US" sz="3900" b="1" u="sng" dirty="0">
                <a:solidFill>
                  <a:srgbClr val="FFFF00"/>
                </a:solidFill>
              </a:rPr>
              <a:t>Key Lesson:</a:t>
            </a:r>
          </a:p>
          <a:p>
            <a:pPr algn="just">
              <a:spcAft>
                <a:spcPts val="600"/>
              </a:spcAft>
            </a:pPr>
            <a:r>
              <a:rPr lang="en-US" sz="3900" b="1" dirty="0">
                <a:solidFill>
                  <a:schemeClr val="bg1"/>
                </a:solidFill>
              </a:rPr>
              <a:t>The Holy Spirit is therefore not a new idea invented by the church. He is the promised Spirit of God revealed throughout Scripture.</a:t>
            </a:r>
            <a:endParaRPr lang="en-US" sz="3900" b="1" i="1" dirty="0">
              <a:solidFill>
                <a:schemeClr val="bg1"/>
              </a:solidFill>
            </a:endParaRPr>
          </a:p>
        </p:txBody>
      </p:sp>
    </p:spTree>
    <p:extLst>
      <p:ext uri="{BB962C8B-B14F-4D97-AF65-F5344CB8AC3E}">
        <p14:creationId xmlns:p14="http://schemas.microsoft.com/office/powerpoint/2010/main" val="2525635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25A8895F-BE3D-DBD9-E6EA-D34500CCD01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D1EA50D-7A8F-5D2A-9015-2F1E0E3F4E2A}"/>
              </a:ext>
            </a:extLst>
          </p:cNvPr>
          <p:cNvSpPr txBox="1"/>
          <p:nvPr/>
        </p:nvSpPr>
        <p:spPr>
          <a:xfrm>
            <a:off x="333375" y="1616095"/>
            <a:ext cx="11525250" cy="3016210"/>
          </a:xfrm>
          <a:prstGeom prst="rect">
            <a:avLst/>
          </a:prstGeom>
          <a:noFill/>
        </p:spPr>
        <p:txBody>
          <a:bodyPr wrap="square" rtlCol="0">
            <a:spAutoFit/>
          </a:bodyPr>
          <a:lstStyle/>
          <a:p>
            <a:pPr algn="just">
              <a:spcAft>
                <a:spcPts val="600"/>
              </a:spcAft>
            </a:pPr>
            <a:r>
              <a:rPr lang="en-US" sz="4400" b="1" dirty="0">
                <a:solidFill>
                  <a:srgbClr val="FFC000"/>
                </a:solidFill>
              </a:rPr>
              <a:t>b. </a:t>
            </a:r>
            <a:r>
              <a:rPr lang="en-US" sz="4400" b="1" u="sng" dirty="0">
                <a:solidFill>
                  <a:srgbClr val="FFC000"/>
                </a:solidFill>
              </a:rPr>
              <a:t>The Holy Spirit is the Comforter </a:t>
            </a:r>
            <a:endParaRPr lang="en-US" sz="500" b="1" u="sng" dirty="0">
              <a:solidFill>
                <a:srgbClr val="FFFF00"/>
              </a:solidFill>
            </a:endParaRPr>
          </a:p>
          <a:p>
            <a:pPr algn="just">
              <a:spcAft>
                <a:spcPts val="600"/>
              </a:spcAft>
            </a:pPr>
            <a:endParaRPr lang="en-US" sz="600" b="1" dirty="0">
              <a:solidFill>
                <a:schemeClr val="bg1"/>
              </a:solidFill>
            </a:endParaRPr>
          </a:p>
          <a:p>
            <a:pPr algn="just">
              <a:spcAft>
                <a:spcPts val="600"/>
              </a:spcAft>
            </a:pPr>
            <a:r>
              <a:rPr lang="en-US" sz="4000" b="1" dirty="0">
                <a:solidFill>
                  <a:schemeClr val="bg1"/>
                </a:solidFill>
              </a:rPr>
              <a:t>Jesus called the Holy Spirit the Comforter.                          (John 14:26; John 16:13-14)</a:t>
            </a:r>
          </a:p>
          <a:p>
            <a:pPr algn="just">
              <a:spcAft>
                <a:spcPts val="600"/>
              </a:spcAft>
            </a:pPr>
            <a:endParaRPr lang="en-US" sz="4000" b="1" dirty="0">
              <a:solidFill>
                <a:schemeClr val="bg1"/>
              </a:solidFill>
            </a:endParaRPr>
          </a:p>
        </p:txBody>
      </p:sp>
    </p:spTree>
    <p:extLst>
      <p:ext uri="{BB962C8B-B14F-4D97-AF65-F5344CB8AC3E}">
        <p14:creationId xmlns:p14="http://schemas.microsoft.com/office/powerpoint/2010/main" val="608434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B7D1DDD1-0454-2923-F95A-4AE157096F7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AB475FA-9141-D335-EF3A-B4E0EC00C3E5}"/>
              </a:ext>
            </a:extLst>
          </p:cNvPr>
          <p:cNvSpPr txBox="1"/>
          <p:nvPr/>
        </p:nvSpPr>
        <p:spPr>
          <a:xfrm>
            <a:off x="438150" y="982176"/>
            <a:ext cx="11315700" cy="4493538"/>
          </a:xfrm>
          <a:prstGeom prst="rect">
            <a:avLst/>
          </a:prstGeom>
          <a:noFill/>
        </p:spPr>
        <p:txBody>
          <a:bodyPr wrap="square">
            <a:spAutoFit/>
          </a:bodyPr>
          <a:lstStyle/>
          <a:p>
            <a:pPr algn="just">
              <a:spcAft>
                <a:spcPts val="600"/>
              </a:spcAft>
            </a:pPr>
            <a:r>
              <a:rPr lang="en-US" sz="4800" b="1" dirty="0">
                <a:solidFill>
                  <a:srgbClr val="FFC000"/>
                </a:solidFill>
              </a:rPr>
              <a:t>c.  </a:t>
            </a:r>
            <a:r>
              <a:rPr lang="en-US" sz="4800" b="1" u="sng" dirty="0">
                <a:solidFill>
                  <a:srgbClr val="FFC000"/>
                </a:solidFill>
              </a:rPr>
              <a:t>The Holy Spirit is the Spirit of Christ </a:t>
            </a:r>
            <a:endParaRPr lang="en-US" sz="4000" b="1" u="sng" dirty="0">
              <a:solidFill>
                <a:schemeClr val="bg1"/>
              </a:solidFill>
            </a:endParaRPr>
          </a:p>
          <a:p>
            <a:pPr algn="just">
              <a:spcAft>
                <a:spcPts val="600"/>
              </a:spcAft>
            </a:pPr>
            <a:endParaRPr lang="en-US" sz="400" b="1" dirty="0">
              <a:solidFill>
                <a:schemeClr val="bg1"/>
              </a:solidFill>
            </a:endParaRPr>
          </a:p>
          <a:p>
            <a:pPr algn="just">
              <a:spcAft>
                <a:spcPts val="600"/>
              </a:spcAft>
            </a:pPr>
            <a:r>
              <a:rPr lang="en-US" sz="4000" b="1" dirty="0">
                <a:solidFill>
                  <a:schemeClr val="bg1"/>
                </a:solidFill>
              </a:rPr>
              <a:t>Scripture speaks of the Spirit as the Spirit of Christ. (Matt. 1:18; Rom. 8:9; 1 Pet. 1:10-11; Jn. 15:26)</a:t>
            </a:r>
          </a:p>
          <a:p>
            <a:pPr algn="just">
              <a:spcAft>
                <a:spcPts val="600"/>
              </a:spcAft>
            </a:pPr>
            <a:endParaRPr lang="en-US" sz="900" b="1" u="sng" dirty="0">
              <a:solidFill>
                <a:srgbClr val="FFFF00"/>
              </a:solidFill>
            </a:endParaRPr>
          </a:p>
          <a:p>
            <a:pPr algn="just">
              <a:spcAft>
                <a:spcPts val="600"/>
              </a:spcAft>
            </a:pPr>
            <a:r>
              <a:rPr lang="en-US" sz="4000" b="1" u="sng" dirty="0">
                <a:solidFill>
                  <a:srgbClr val="FFFF00"/>
                </a:solidFill>
              </a:rPr>
              <a:t>Key Lesson: </a:t>
            </a:r>
          </a:p>
          <a:p>
            <a:pPr algn="just">
              <a:spcAft>
                <a:spcPts val="600"/>
              </a:spcAft>
            </a:pPr>
            <a:r>
              <a:rPr lang="en-US" sz="4000" b="1" dirty="0">
                <a:solidFill>
                  <a:schemeClr val="bg1"/>
                </a:solidFill>
              </a:rPr>
              <a:t>The Holy Spirit does not compete with Jesus Christ. He reveals Christ.</a:t>
            </a:r>
            <a:endParaRPr lang="en-US" sz="4000" b="1" i="1" dirty="0">
              <a:solidFill>
                <a:schemeClr val="bg1"/>
              </a:solidFill>
            </a:endParaRPr>
          </a:p>
        </p:txBody>
      </p:sp>
    </p:spTree>
    <p:extLst>
      <p:ext uri="{BB962C8B-B14F-4D97-AF65-F5344CB8AC3E}">
        <p14:creationId xmlns:p14="http://schemas.microsoft.com/office/powerpoint/2010/main" val="1268017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68050A5A-B799-5081-889D-4562CF442C4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49CC078-1893-B897-ED1D-A1FC04991570}"/>
              </a:ext>
            </a:extLst>
          </p:cNvPr>
          <p:cNvSpPr txBox="1"/>
          <p:nvPr/>
        </p:nvSpPr>
        <p:spPr>
          <a:xfrm>
            <a:off x="440055" y="666705"/>
            <a:ext cx="11311890" cy="5524589"/>
          </a:xfrm>
          <a:prstGeom prst="rect">
            <a:avLst/>
          </a:prstGeom>
          <a:noFill/>
        </p:spPr>
        <p:txBody>
          <a:bodyPr wrap="square" rtlCol="0">
            <a:spAutoFit/>
          </a:bodyPr>
          <a:lstStyle/>
          <a:p>
            <a:pPr algn="just">
              <a:spcAft>
                <a:spcPts val="600"/>
              </a:spcAft>
            </a:pPr>
            <a:r>
              <a:rPr lang="en-US" sz="4400" b="1" dirty="0">
                <a:solidFill>
                  <a:srgbClr val="FFC000"/>
                </a:solidFill>
              </a:rPr>
              <a:t>d.  </a:t>
            </a:r>
            <a:r>
              <a:rPr lang="en-US" sz="4400" b="1" u="sng" dirty="0">
                <a:solidFill>
                  <a:srgbClr val="FFC000"/>
                </a:solidFill>
              </a:rPr>
              <a:t>The Holy Spirit is the Spirit of Truth </a:t>
            </a:r>
            <a:endParaRPr lang="en-US" sz="500" b="1" u="sng" dirty="0">
              <a:solidFill>
                <a:schemeClr val="bg1"/>
              </a:solidFill>
            </a:endParaRPr>
          </a:p>
          <a:p>
            <a:pPr algn="just">
              <a:spcAft>
                <a:spcPts val="600"/>
              </a:spcAft>
            </a:pPr>
            <a:r>
              <a:rPr lang="en-US" sz="4000" b="1" dirty="0">
                <a:solidFill>
                  <a:schemeClr val="bg1"/>
                </a:solidFill>
              </a:rPr>
              <a:t>Jesus specifically called Him: “the Spirit of truth.” This means that the Holy Spirit will never lead a believer into deliberate rebellion against God's revealed truth.  (John 14:17; 1 John 4:6)</a:t>
            </a:r>
          </a:p>
          <a:p>
            <a:pPr algn="just">
              <a:spcAft>
                <a:spcPts val="600"/>
              </a:spcAft>
            </a:pPr>
            <a:endParaRPr lang="en-US" sz="700" b="1" u="sng" dirty="0">
              <a:solidFill>
                <a:srgbClr val="FFFF00"/>
              </a:solidFill>
            </a:endParaRPr>
          </a:p>
          <a:p>
            <a:pPr algn="just">
              <a:spcAft>
                <a:spcPts val="600"/>
              </a:spcAft>
            </a:pPr>
            <a:r>
              <a:rPr lang="en-US" sz="4000" b="1" u="sng" dirty="0">
                <a:solidFill>
                  <a:srgbClr val="FFFF00"/>
                </a:solidFill>
              </a:rPr>
              <a:t>Key Lesson:</a:t>
            </a:r>
          </a:p>
          <a:p>
            <a:pPr algn="just">
              <a:spcAft>
                <a:spcPts val="600"/>
              </a:spcAft>
            </a:pPr>
            <a:r>
              <a:rPr lang="en-US" sz="4000" b="1" dirty="0">
                <a:solidFill>
                  <a:schemeClr val="bg1"/>
                </a:solidFill>
              </a:rPr>
              <a:t>The Holy Spirit does not need lies to defend Himself. He is the Spirit of Truth.</a:t>
            </a:r>
          </a:p>
        </p:txBody>
      </p:sp>
    </p:spTree>
    <p:extLst>
      <p:ext uri="{BB962C8B-B14F-4D97-AF65-F5344CB8AC3E}">
        <p14:creationId xmlns:p14="http://schemas.microsoft.com/office/powerpoint/2010/main" val="2072275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148A0311-559B-4BC2-5F78-69A11DCB35B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25A338A-8E11-B84F-62A3-1D010A0E3E49}"/>
              </a:ext>
            </a:extLst>
          </p:cNvPr>
          <p:cNvSpPr txBox="1"/>
          <p:nvPr/>
        </p:nvSpPr>
        <p:spPr>
          <a:xfrm>
            <a:off x="209550" y="182701"/>
            <a:ext cx="11791950" cy="6478697"/>
          </a:xfrm>
          <a:prstGeom prst="rect">
            <a:avLst/>
          </a:prstGeom>
          <a:noFill/>
        </p:spPr>
        <p:txBody>
          <a:bodyPr wrap="square" rtlCol="0">
            <a:spAutoFit/>
          </a:bodyPr>
          <a:lstStyle/>
          <a:p>
            <a:pPr algn="ctr">
              <a:spcAft>
                <a:spcPts val="600"/>
              </a:spcAft>
            </a:pPr>
            <a:r>
              <a:rPr lang="en-US" sz="4400" b="1" dirty="0">
                <a:solidFill>
                  <a:srgbClr val="FFC000"/>
                </a:solidFill>
                <a:latin typeface="Rockwell" panose="02060603020205020403" pitchFamily="18" charset="0"/>
              </a:rPr>
              <a:t>3. THE. EVIDENCE OF THE HOLY SPIRIT IN THE LIFE OF A BELIEVER.</a:t>
            </a:r>
          </a:p>
          <a:p>
            <a:pPr algn="just">
              <a:spcAft>
                <a:spcPts val="600"/>
              </a:spcAft>
            </a:pPr>
            <a:endParaRPr lang="en-US" sz="300" b="1" dirty="0">
              <a:solidFill>
                <a:srgbClr val="FFFF00"/>
              </a:solidFill>
            </a:endParaRPr>
          </a:p>
          <a:p>
            <a:pPr algn="just">
              <a:spcAft>
                <a:spcPts val="600"/>
              </a:spcAft>
            </a:pPr>
            <a:endParaRPr lang="en-US" sz="300" b="1" dirty="0">
              <a:solidFill>
                <a:srgbClr val="FFFF00"/>
              </a:solidFill>
            </a:endParaRPr>
          </a:p>
          <a:p>
            <a:pPr algn="just">
              <a:spcAft>
                <a:spcPts val="600"/>
              </a:spcAft>
            </a:pPr>
            <a:r>
              <a:rPr lang="en-US" sz="3500" b="1" dirty="0">
                <a:solidFill>
                  <a:srgbClr val="FFFF00"/>
                </a:solidFill>
              </a:rPr>
              <a:t>a.  </a:t>
            </a:r>
            <a:r>
              <a:rPr lang="en-US" sz="3500" b="1" u="sng" dirty="0">
                <a:solidFill>
                  <a:srgbClr val="FFFF00"/>
                </a:solidFill>
              </a:rPr>
              <a:t>Manifestation of Spiritual Gifts </a:t>
            </a:r>
          </a:p>
          <a:p>
            <a:pPr algn="just">
              <a:spcAft>
                <a:spcPts val="600"/>
              </a:spcAft>
            </a:pPr>
            <a:r>
              <a:rPr lang="en-US" sz="3500" b="1" dirty="0">
                <a:solidFill>
                  <a:schemeClr val="bg1"/>
                </a:solidFill>
              </a:rPr>
              <a:t>The Holy Spirit gives spiritual gifts for the benefit and edification of the body of Christ. (1 Cor. 12:4–7; Matt. 7:22–23) </a:t>
            </a:r>
          </a:p>
          <a:p>
            <a:pPr algn="just">
              <a:spcAft>
                <a:spcPts val="600"/>
              </a:spcAft>
            </a:pPr>
            <a:endParaRPr lang="en-US" sz="600" b="1" u="sng" dirty="0">
              <a:solidFill>
                <a:schemeClr val="bg1"/>
              </a:solidFill>
            </a:endParaRPr>
          </a:p>
          <a:p>
            <a:pPr algn="just">
              <a:spcAft>
                <a:spcPts val="600"/>
              </a:spcAft>
            </a:pPr>
            <a:r>
              <a:rPr lang="en-US" sz="3500" b="1" u="sng" dirty="0">
                <a:solidFill>
                  <a:srgbClr val="FFFF00"/>
                </a:solidFill>
              </a:rPr>
              <a:t>Key Lesson: </a:t>
            </a:r>
          </a:p>
          <a:p>
            <a:pPr algn="just">
              <a:spcAft>
                <a:spcPts val="600"/>
              </a:spcAft>
            </a:pPr>
            <a:r>
              <a:rPr lang="en-US" sz="3500" b="1" dirty="0">
                <a:solidFill>
                  <a:schemeClr val="bg1"/>
                </a:solidFill>
              </a:rPr>
              <a:t>A gift is not the same thing as character. Power is not the same thing as maturity. Manifestation is not the same thing as transformation. The Holy Spirit can give gifts, but the same Holy Spirit also produces character.</a:t>
            </a:r>
          </a:p>
        </p:txBody>
      </p:sp>
    </p:spTree>
    <p:extLst>
      <p:ext uri="{BB962C8B-B14F-4D97-AF65-F5344CB8AC3E}">
        <p14:creationId xmlns:p14="http://schemas.microsoft.com/office/powerpoint/2010/main" val="2034553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4FC8C7BF-B5AB-6912-3A03-7513F1D2A6D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A7B1DE1-F333-E313-46A4-C3619FA97B7C}"/>
              </a:ext>
            </a:extLst>
          </p:cNvPr>
          <p:cNvSpPr txBox="1"/>
          <p:nvPr/>
        </p:nvSpPr>
        <p:spPr>
          <a:xfrm>
            <a:off x="371475" y="1116151"/>
            <a:ext cx="11449050" cy="3708708"/>
          </a:xfrm>
          <a:prstGeom prst="rect">
            <a:avLst/>
          </a:prstGeom>
          <a:noFill/>
        </p:spPr>
        <p:txBody>
          <a:bodyPr wrap="square" rtlCol="0">
            <a:spAutoFit/>
          </a:bodyPr>
          <a:lstStyle/>
          <a:p>
            <a:pPr algn="ctr">
              <a:spcAft>
                <a:spcPts val="600"/>
              </a:spcAft>
            </a:pPr>
            <a:r>
              <a:rPr lang="en-US" sz="4400" b="1" dirty="0">
                <a:solidFill>
                  <a:srgbClr val="FFC000"/>
                </a:solidFill>
                <a:latin typeface="Rockwell" panose="02060603020205020403" pitchFamily="18" charset="0"/>
              </a:rPr>
              <a:t>3. THE. EVIDENCE OF THE HOLY SPIRIT IN THE LIFE OF A BELIEVER.</a:t>
            </a:r>
          </a:p>
          <a:p>
            <a:pPr algn="just">
              <a:spcAft>
                <a:spcPts val="600"/>
              </a:spcAft>
            </a:pPr>
            <a:endParaRPr lang="en-US" sz="1200" b="1" dirty="0">
              <a:solidFill>
                <a:srgbClr val="FFFF00"/>
              </a:solidFill>
            </a:endParaRPr>
          </a:p>
          <a:p>
            <a:pPr algn="just">
              <a:spcAft>
                <a:spcPts val="600"/>
              </a:spcAft>
            </a:pPr>
            <a:r>
              <a:rPr lang="en-US" sz="4000" b="1" dirty="0">
                <a:solidFill>
                  <a:srgbClr val="FFFF00"/>
                </a:solidFill>
              </a:rPr>
              <a:t>b.  </a:t>
            </a:r>
            <a:r>
              <a:rPr lang="en-US" sz="4000" b="1" u="sng" dirty="0">
                <a:solidFill>
                  <a:srgbClr val="FFFF00"/>
                </a:solidFill>
              </a:rPr>
              <a:t>Manifestation of the Fruit of the Spirit</a:t>
            </a:r>
          </a:p>
          <a:p>
            <a:pPr algn="just">
              <a:spcAft>
                <a:spcPts val="600"/>
              </a:spcAft>
            </a:pPr>
            <a:r>
              <a:rPr lang="en-US" sz="4000" b="1" dirty="0">
                <a:solidFill>
                  <a:schemeClr val="bg1"/>
                </a:solidFill>
              </a:rPr>
              <a:t>This is one of the clearest evidences of the Holy Spirit's transforming work. (Gal. 5:22–23)</a:t>
            </a:r>
          </a:p>
        </p:txBody>
      </p:sp>
    </p:spTree>
    <p:extLst>
      <p:ext uri="{BB962C8B-B14F-4D97-AF65-F5344CB8AC3E}">
        <p14:creationId xmlns:p14="http://schemas.microsoft.com/office/powerpoint/2010/main" val="2240913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53E79FDC-3CC4-8EA3-EB5E-C4704E8D81D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B735DE4-6BAA-18C7-397B-8712251251F9}"/>
              </a:ext>
            </a:extLst>
          </p:cNvPr>
          <p:cNvSpPr txBox="1"/>
          <p:nvPr/>
        </p:nvSpPr>
        <p:spPr>
          <a:xfrm>
            <a:off x="266700" y="201751"/>
            <a:ext cx="11696700" cy="6494085"/>
          </a:xfrm>
          <a:prstGeom prst="rect">
            <a:avLst/>
          </a:prstGeom>
          <a:noFill/>
        </p:spPr>
        <p:txBody>
          <a:bodyPr wrap="square" rtlCol="0">
            <a:spAutoFit/>
          </a:bodyPr>
          <a:lstStyle/>
          <a:p>
            <a:pPr algn="ctr">
              <a:spcAft>
                <a:spcPts val="600"/>
              </a:spcAft>
            </a:pPr>
            <a:r>
              <a:rPr lang="en-US" sz="4400" b="1" dirty="0">
                <a:solidFill>
                  <a:srgbClr val="FFC000"/>
                </a:solidFill>
                <a:latin typeface="Rockwell" panose="02060603020205020403" pitchFamily="18" charset="0"/>
              </a:rPr>
              <a:t>3. THE. EVIDENCE OF THE HOLY SPIRIT IN THE LIFE OF A BELIEVER.</a:t>
            </a:r>
          </a:p>
          <a:p>
            <a:pPr algn="just">
              <a:spcAft>
                <a:spcPts val="600"/>
              </a:spcAft>
            </a:pPr>
            <a:endParaRPr lang="en-US" sz="900" b="1" dirty="0">
              <a:solidFill>
                <a:srgbClr val="FFFF00"/>
              </a:solidFill>
            </a:endParaRPr>
          </a:p>
          <a:p>
            <a:pPr algn="just">
              <a:spcAft>
                <a:spcPts val="600"/>
              </a:spcAft>
            </a:pPr>
            <a:r>
              <a:rPr lang="en-US" sz="4000" b="1" dirty="0">
                <a:solidFill>
                  <a:srgbClr val="FFFF00"/>
                </a:solidFill>
              </a:rPr>
              <a:t>c.  </a:t>
            </a:r>
            <a:r>
              <a:rPr lang="en-US" sz="4000" b="1" u="sng" dirty="0">
                <a:solidFill>
                  <a:srgbClr val="FFFF00"/>
                </a:solidFill>
              </a:rPr>
              <a:t>Acceptance and Love for the Truth </a:t>
            </a:r>
          </a:p>
          <a:p>
            <a:pPr algn="just">
              <a:spcAft>
                <a:spcPts val="600"/>
              </a:spcAft>
            </a:pPr>
            <a:r>
              <a:rPr lang="en-US" sz="4000" b="1" dirty="0">
                <a:solidFill>
                  <a:schemeClr val="bg1"/>
                </a:solidFill>
              </a:rPr>
              <a:t>One major evidence of the Holy Spirit is that the believer develops a heart that receives, loves, and submits to God's truth. (John 16:13; John 16:8)</a:t>
            </a:r>
          </a:p>
          <a:p>
            <a:pPr algn="just">
              <a:spcAft>
                <a:spcPts val="600"/>
              </a:spcAft>
            </a:pPr>
            <a:endParaRPr lang="en-US" sz="900" b="1" u="sng" dirty="0">
              <a:solidFill>
                <a:srgbClr val="FFFF00"/>
              </a:solidFill>
            </a:endParaRPr>
          </a:p>
          <a:p>
            <a:pPr algn="just">
              <a:spcAft>
                <a:spcPts val="600"/>
              </a:spcAft>
            </a:pPr>
            <a:r>
              <a:rPr lang="en-US" sz="4000" b="1" u="sng" dirty="0">
                <a:solidFill>
                  <a:srgbClr val="FFFF00"/>
                </a:solidFill>
              </a:rPr>
              <a:t>Key Lesson: </a:t>
            </a:r>
          </a:p>
          <a:p>
            <a:pPr algn="just">
              <a:spcAft>
                <a:spcPts val="600"/>
              </a:spcAft>
            </a:pPr>
            <a:r>
              <a:rPr lang="en-US" sz="4000" b="1" dirty="0">
                <a:solidFill>
                  <a:schemeClr val="bg1"/>
                </a:solidFill>
              </a:rPr>
              <a:t>Jesus Christ cannot fight Jesus Christ. Truth cannot fight truth</a:t>
            </a:r>
          </a:p>
        </p:txBody>
      </p:sp>
    </p:spTree>
    <p:extLst>
      <p:ext uri="{BB962C8B-B14F-4D97-AF65-F5344CB8AC3E}">
        <p14:creationId xmlns:p14="http://schemas.microsoft.com/office/powerpoint/2010/main" val="2831244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7F1D5A65-A11D-F631-EC94-D0E2540C97F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071EEFD-1B8F-392D-5629-ECA6FB901F5A}"/>
              </a:ext>
            </a:extLst>
          </p:cNvPr>
          <p:cNvSpPr txBox="1"/>
          <p:nvPr/>
        </p:nvSpPr>
        <p:spPr>
          <a:xfrm>
            <a:off x="342900" y="240000"/>
            <a:ext cx="11430000" cy="6432530"/>
          </a:xfrm>
          <a:prstGeom prst="rect">
            <a:avLst/>
          </a:prstGeom>
          <a:noFill/>
        </p:spPr>
        <p:txBody>
          <a:bodyPr wrap="square" rtlCol="0">
            <a:spAutoFit/>
          </a:bodyPr>
          <a:lstStyle/>
          <a:p>
            <a:pPr marL="742950" indent="-742950" algn="ctr">
              <a:spcAft>
                <a:spcPts val="600"/>
              </a:spcAft>
              <a:buAutoNum type="arabicPeriod" startAt="4"/>
            </a:pPr>
            <a:r>
              <a:rPr lang="en-US" sz="4000" b="1" dirty="0">
                <a:solidFill>
                  <a:srgbClr val="FFC000"/>
                </a:solidFill>
                <a:latin typeface="Rockwell" panose="02060603020205020403" pitchFamily="18" charset="0"/>
              </a:rPr>
              <a:t>THE DIFFERENCE BETWEEN THE HOLY SPIRIT AND THE SPIRIT OF A CHURCH OR PASTOR</a:t>
            </a:r>
          </a:p>
          <a:p>
            <a:pPr algn="just">
              <a:spcAft>
                <a:spcPts val="600"/>
              </a:spcAft>
            </a:pPr>
            <a:r>
              <a:rPr lang="en-US" sz="3600" b="1" dirty="0">
                <a:solidFill>
                  <a:schemeClr val="bg1"/>
                </a:solidFill>
              </a:rPr>
              <a:t>The Holy Spirit must be tested by the Word of God. </a:t>
            </a:r>
          </a:p>
          <a:p>
            <a:pPr algn="just">
              <a:spcAft>
                <a:spcPts val="600"/>
              </a:spcAft>
            </a:pPr>
            <a:r>
              <a:rPr lang="en-US" sz="3600" b="1" dirty="0">
                <a:solidFill>
                  <a:schemeClr val="bg1"/>
                </a:solidFill>
              </a:rPr>
              <a:t>(Acts 17:11; 1 John 4:1)</a:t>
            </a:r>
          </a:p>
          <a:p>
            <a:pPr algn="just">
              <a:spcAft>
                <a:spcPts val="600"/>
              </a:spcAft>
            </a:pPr>
            <a:r>
              <a:rPr lang="en-US" sz="3600" b="1" dirty="0">
                <a:solidFill>
                  <a:schemeClr val="bg1"/>
                </a:solidFill>
              </a:rPr>
              <a:t>The Bible does not tell believers to accept every spiritual claim simply because somebody says: Therefore:</a:t>
            </a:r>
          </a:p>
          <a:p>
            <a:pPr algn="just">
              <a:spcAft>
                <a:spcPts val="600"/>
              </a:spcAft>
            </a:pPr>
            <a:r>
              <a:rPr lang="en-US" sz="3600" b="1" dirty="0">
                <a:solidFill>
                  <a:srgbClr val="FFFF00"/>
                </a:solidFill>
              </a:rPr>
              <a:t>a.  </a:t>
            </a:r>
            <a:r>
              <a:rPr lang="en-US" sz="3600" b="1" dirty="0">
                <a:solidFill>
                  <a:schemeClr val="bg1"/>
                </a:solidFill>
              </a:rPr>
              <a:t>The spirit of a pastor must not replace the Holy Spirit.</a:t>
            </a:r>
          </a:p>
          <a:p>
            <a:pPr algn="just">
              <a:spcAft>
                <a:spcPts val="600"/>
              </a:spcAft>
            </a:pPr>
            <a:endParaRPr lang="en-US" sz="1000" b="1" dirty="0">
              <a:solidFill>
                <a:srgbClr val="FFFF00"/>
              </a:solidFill>
            </a:endParaRPr>
          </a:p>
          <a:p>
            <a:pPr algn="just">
              <a:spcAft>
                <a:spcPts val="600"/>
              </a:spcAft>
            </a:pPr>
            <a:r>
              <a:rPr lang="en-US" sz="3600" b="1" dirty="0">
                <a:solidFill>
                  <a:srgbClr val="FFFF00"/>
                </a:solidFill>
              </a:rPr>
              <a:t>b.  </a:t>
            </a:r>
            <a:r>
              <a:rPr lang="en-US" sz="3600" b="1" dirty="0">
                <a:solidFill>
                  <a:schemeClr val="bg1"/>
                </a:solidFill>
              </a:rPr>
              <a:t>The tradition of a church must not replace the Word of God.</a:t>
            </a:r>
          </a:p>
        </p:txBody>
      </p:sp>
    </p:spTree>
    <p:extLst>
      <p:ext uri="{BB962C8B-B14F-4D97-AF65-F5344CB8AC3E}">
        <p14:creationId xmlns:p14="http://schemas.microsoft.com/office/powerpoint/2010/main" val="323099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ABA6C3E7-10E8-2145-8595-142573442B2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78C2D50-1631-4152-BCDF-3B7AFA5659D0}"/>
              </a:ext>
            </a:extLst>
          </p:cNvPr>
          <p:cNvSpPr txBox="1"/>
          <p:nvPr/>
        </p:nvSpPr>
        <p:spPr>
          <a:xfrm>
            <a:off x="342900" y="144750"/>
            <a:ext cx="11430000" cy="6848029"/>
          </a:xfrm>
          <a:prstGeom prst="rect">
            <a:avLst/>
          </a:prstGeom>
          <a:noFill/>
        </p:spPr>
        <p:txBody>
          <a:bodyPr wrap="square" rtlCol="0">
            <a:spAutoFit/>
          </a:bodyPr>
          <a:lstStyle/>
          <a:p>
            <a:pPr marL="742950" indent="-742950" algn="ctr">
              <a:spcAft>
                <a:spcPts val="600"/>
              </a:spcAft>
              <a:buAutoNum type="arabicPeriod" startAt="4"/>
            </a:pPr>
            <a:r>
              <a:rPr lang="en-US" sz="3600" b="1" dirty="0">
                <a:solidFill>
                  <a:srgbClr val="FFC000"/>
                </a:solidFill>
                <a:latin typeface="Rockwell" panose="02060603020205020403" pitchFamily="18" charset="0"/>
              </a:rPr>
              <a:t>THE DIFFERENCE BETWEEN THE HOLY SPIRIT AND THE SPIRIT OF A CHURCH OR PASTOR</a:t>
            </a:r>
          </a:p>
          <a:p>
            <a:pPr algn="just">
              <a:spcAft>
                <a:spcPts val="600"/>
              </a:spcAft>
            </a:pPr>
            <a:r>
              <a:rPr lang="en-US" sz="3500" b="1" dirty="0">
                <a:solidFill>
                  <a:srgbClr val="FFFF00"/>
                </a:solidFill>
              </a:rPr>
              <a:t>c. </a:t>
            </a:r>
            <a:r>
              <a:rPr lang="en-US" sz="3500" b="1" dirty="0">
                <a:solidFill>
                  <a:schemeClr val="bg1"/>
                </a:solidFill>
              </a:rPr>
              <a:t>The personality of a leader must not replace the lordship of Jesus Christ.</a:t>
            </a:r>
          </a:p>
          <a:p>
            <a:pPr algn="just">
              <a:spcAft>
                <a:spcPts val="600"/>
              </a:spcAft>
            </a:pPr>
            <a:endParaRPr lang="en-US" sz="700" b="1" dirty="0">
              <a:solidFill>
                <a:srgbClr val="FFFF00"/>
              </a:solidFill>
            </a:endParaRPr>
          </a:p>
          <a:p>
            <a:pPr algn="just">
              <a:spcAft>
                <a:spcPts val="600"/>
              </a:spcAft>
            </a:pPr>
            <a:r>
              <a:rPr lang="en-US" sz="3500" b="1" dirty="0">
                <a:solidFill>
                  <a:srgbClr val="FFFF00"/>
                </a:solidFill>
              </a:rPr>
              <a:t>d. </a:t>
            </a:r>
            <a:r>
              <a:rPr lang="en-US" sz="3500" b="1" dirty="0">
                <a:solidFill>
                  <a:schemeClr val="bg1"/>
                </a:solidFill>
              </a:rPr>
              <a:t>Church loyalty must never become greater than loyalty to Christ and His Word.</a:t>
            </a:r>
          </a:p>
          <a:p>
            <a:pPr algn="just">
              <a:spcAft>
                <a:spcPts val="600"/>
              </a:spcAft>
            </a:pPr>
            <a:endParaRPr lang="en-US" sz="700" b="1" dirty="0">
              <a:solidFill>
                <a:srgbClr val="FFFF00"/>
              </a:solidFill>
            </a:endParaRPr>
          </a:p>
          <a:p>
            <a:pPr algn="just">
              <a:spcAft>
                <a:spcPts val="600"/>
              </a:spcAft>
            </a:pPr>
            <a:r>
              <a:rPr lang="en-US" sz="3500" b="1" dirty="0">
                <a:solidFill>
                  <a:srgbClr val="FFFF00"/>
                </a:solidFill>
              </a:rPr>
              <a:t>e. </a:t>
            </a:r>
            <a:r>
              <a:rPr lang="en-US" sz="3500" b="1" dirty="0">
                <a:solidFill>
                  <a:schemeClr val="bg1"/>
                </a:solidFill>
              </a:rPr>
              <a:t>A believer should be able to say: </a:t>
            </a:r>
            <a:r>
              <a:rPr lang="en-US" sz="3500" b="1" i="1" dirty="0">
                <a:solidFill>
                  <a:schemeClr val="bg1"/>
                </a:solidFill>
              </a:rPr>
              <a:t>“I respect my pastor, but Christ is my Lord. I love my church, but the Word of God is my final standard. I value spiritual experiences, but I test everything by Scripture.” </a:t>
            </a:r>
          </a:p>
        </p:txBody>
      </p:sp>
    </p:spTree>
    <p:extLst>
      <p:ext uri="{BB962C8B-B14F-4D97-AF65-F5344CB8AC3E}">
        <p14:creationId xmlns:p14="http://schemas.microsoft.com/office/powerpoint/2010/main" val="4211234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8550BD3C-E321-5A55-8772-819D7CF22AD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0CB7EFE-C80F-854D-AAF0-4A755E0F602B}"/>
              </a:ext>
            </a:extLst>
          </p:cNvPr>
          <p:cNvSpPr txBox="1"/>
          <p:nvPr/>
        </p:nvSpPr>
        <p:spPr>
          <a:xfrm>
            <a:off x="401612" y="1443916"/>
            <a:ext cx="11426876" cy="3548664"/>
          </a:xfrm>
          <a:prstGeom prst="rect">
            <a:avLst/>
          </a:prstGeom>
          <a:noFill/>
        </p:spPr>
        <p:txBody>
          <a:bodyPr wrap="square" rtlCol="0">
            <a:spAutoFit/>
          </a:bodyPr>
          <a:lstStyle/>
          <a:p>
            <a:pPr algn="ctr">
              <a:spcAft>
                <a:spcPts val="600"/>
              </a:spcAft>
            </a:pPr>
            <a:r>
              <a:rPr lang="en-US" sz="4800" b="1" dirty="0">
                <a:solidFill>
                  <a:srgbClr val="FFC000"/>
                </a:solidFill>
                <a:latin typeface="Rockwell" panose="02060603020205020403" pitchFamily="18" charset="0"/>
              </a:rPr>
              <a:t>CONCLUSION</a:t>
            </a:r>
            <a:endParaRPr lang="en-US" sz="200" b="1" u="sng" dirty="0">
              <a:solidFill>
                <a:schemeClr val="bg1"/>
              </a:solidFill>
            </a:endParaRPr>
          </a:p>
          <a:p>
            <a:pPr algn="just">
              <a:lnSpc>
                <a:spcPct val="80000"/>
              </a:lnSpc>
              <a:spcAft>
                <a:spcPts val="600"/>
              </a:spcAft>
            </a:pPr>
            <a:endParaRPr lang="en-US" sz="200" b="1" u="sng" dirty="0">
              <a:solidFill>
                <a:schemeClr val="bg1"/>
              </a:solidFill>
            </a:endParaRPr>
          </a:p>
          <a:p>
            <a:pPr algn="just">
              <a:spcAft>
                <a:spcPts val="600"/>
              </a:spcAft>
            </a:pPr>
            <a:r>
              <a:rPr lang="en-US" sz="4000" b="1" i="1" dirty="0">
                <a:solidFill>
                  <a:schemeClr val="bg1"/>
                </a:solidFill>
              </a:rPr>
              <a:t>The Holy Spirit is not given to make us merely religious people.</a:t>
            </a:r>
          </a:p>
          <a:p>
            <a:pPr algn="just">
              <a:spcAft>
                <a:spcPts val="600"/>
              </a:spcAft>
            </a:pPr>
            <a:r>
              <a:rPr lang="en-US" sz="4000" b="1" i="1" dirty="0">
                <a:solidFill>
                  <a:schemeClr val="bg1"/>
                </a:solidFill>
              </a:rPr>
              <a:t>He is given to make us Christlike people.                    </a:t>
            </a:r>
            <a:r>
              <a:rPr lang="en-US" sz="4000" b="1" i="1" dirty="0">
                <a:solidFill>
                  <a:srgbClr val="FFFF00"/>
                </a:solidFill>
              </a:rPr>
              <a:t>(Romans 8:9)</a:t>
            </a:r>
          </a:p>
        </p:txBody>
      </p:sp>
    </p:spTree>
    <p:extLst>
      <p:ext uri="{BB962C8B-B14F-4D97-AF65-F5344CB8AC3E}">
        <p14:creationId xmlns:p14="http://schemas.microsoft.com/office/powerpoint/2010/main" val="3532692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26A55858-7779-C488-0D14-AEBADE545A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B8D41F8-09DE-96D1-4568-EE3EE79294F9}"/>
              </a:ext>
            </a:extLst>
          </p:cNvPr>
          <p:cNvSpPr txBox="1"/>
          <p:nvPr/>
        </p:nvSpPr>
        <p:spPr>
          <a:xfrm>
            <a:off x="219724" y="2773136"/>
            <a:ext cx="11426876" cy="861774"/>
          </a:xfrm>
          <a:prstGeom prst="rect">
            <a:avLst/>
          </a:prstGeom>
          <a:noFill/>
        </p:spPr>
        <p:txBody>
          <a:bodyPr wrap="square" rtlCol="0">
            <a:spAutoFit/>
          </a:bodyPr>
          <a:lstStyle/>
          <a:p>
            <a:pPr algn="ctr">
              <a:spcAft>
                <a:spcPts val="600"/>
              </a:spcAft>
            </a:pPr>
            <a:r>
              <a:rPr lang="en-US" sz="5000" b="1" dirty="0">
                <a:solidFill>
                  <a:srgbClr val="FFC000"/>
                </a:solidFill>
                <a:latin typeface="Rockwell" panose="02060603020205020403" pitchFamily="18" charset="0"/>
              </a:rPr>
              <a:t>SHALOM!!!</a:t>
            </a:r>
            <a:endParaRPr lang="en-US" sz="4600" b="1" dirty="0">
              <a:solidFill>
                <a:schemeClr val="bg1"/>
              </a:solidFill>
            </a:endParaRPr>
          </a:p>
        </p:txBody>
      </p:sp>
    </p:spTree>
    <p:extLst>
      <p:ext uri="{BB962C8B-B14F-4D97-AF65-F5344CB8AC3E}">
        <p14:creationId xmlns:p14="http://schemas.microsoft.com/office/powerpoint/2010/main" val="11995997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2760</TotalTime>
  <Words>804</Words>
  <Application>Microsoft Office PowerPoint</Application>
  <PresentationFormat>Widescreen</PresentationFormat>
  <Paragraphs>65</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Rockwell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SUBMACHINE</dc:creator>
  <cp:lastModifiedBy>Emmanuel Phillip</cp:lastModifiedBy>
  <cp:revision>514</cp:revision>
  <dcterms:created xsi:type="dcterms:W3CDTF">2025-04-26T22:44:26Z</dcterms:created>
  <dcterms:modified xsi:type="dcterms:W3CDTF">2026-10-25T07:48:55Z</dcterms:modified>
</cp:coreProperties>
</file>