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11" r:id="rId3"/>
    <p:sldId id="374" r:id="rId4"/>
    <p:sldId id="375" r:id="rId5"/>
    <p:sldId id="376" r:id="rId6"/>
    <p:sldId id="377" r:id="rId7"/>
    <p:sldId id="378" r:id="rId8"/>
    <p:sldId id="379" r:id="rId9"/>
    <p:sldId id="380" r:id="rId10"/>
    <p:sldId id="382" r:id="rId11"/>
    <p:sldId id="383" r:id="rId12"/>
    <p:sldId id="384" r:id="rId13"/>
    <p:sldId id="385" r:id="rId14"/>
    <p:sldId id="386" r:id="rId15"/>
    <p:sldId id="387" r:id="rId16"/>
    <p:sldId id="388" r:id="rId17"/>
    <p:sldId id="373" r:id="rId18"/>
    <p:sldId id="33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48"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9/6/2026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94A55D3-48E4-D489-62C0-F3D767ABCDD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247F028-A63A-45F6-27BD-5C77B09FF885}"/>
              </a:ext>
            </a:extLst>
          </p:cNvPr>
          <p:cNvSpPr txBox="1"/>
          <p:nvPr/>
        </p:nvSpPr>
        <p:spPr>
          <a:xfrm>
            <a:off x="6389605" y="775552"/>
            <a:ext cx="6403472" cy="4555093"/>
          </a:xfrm>
          <a:prstGeom prst="rect">
            <a:avLst/>
          </a:prstGeom>
          <a:noFill/>
        </p:spPr>
        <p:txBody>
          <a:bodyPr wrap="square" rtlCol="0">
            <a:spAutoFit/>
          </a:bodyPr>
          <a:lstStyle/>
          <a:p>
            <a:pPr algn="ctr">
              <a:spcAft>
                <a:spcPts val="600"/>
              </a:spcAft>
            </a:pPr>
            <a:r>
              <a:rPr lang="en-US" sz="5400" b="1" dirty="0">
                <a:solidFill>
                  <a:srgbClr val="FFFF00"/>
                </a:solidFill>
                <a:latin typeface="Comic Sans MS" panose="030F0702030302020204" pitchFamily="66" charset="0"/>
              </a:rPr>
              <a:t>(Looking </a:t>
            </a:r>
          </a:p>
          <a:p>
            <a:pPr algn="ctr">
              <a:spcAft>
                <a:spcPts val="600"/>
              </a:spcAft>
            </a:pPr>
            <a:r>
              <a:rPr lang="en-US" sz="5400" b="1" dirty="0">
                <a:solidFill>
                  <a:srgbClr val="FFFF00"/>
                </a:solidFill>
                <a:latin typeface="Comic Sans MS" panose="030F0702030302020204" pitchFamily="66" charset="0"/>
              </a:rPr>
              <a:t>Fruitful </a:t>
            </a:r>
          </a:p>
          <a:p>
            <a:pPr algn="ctr">
              <a:spcAft>
                <a:spcPts val="600"/>
              </a:spcAft>
            </a:pPr>
            <a:r>
              <a:rPr lang="en-US" sz="5400" b="1" dirty="0">
                <a:solidFill>
                  <a:srgbClr val="FFFF00"/>
                </a:solidFill>
                <a:latin typeface="Comic Sans MS" panose="030F0702030302020204" pitchFamily="66" charset="0"/>
              </a:rPr>
              <a:t>but </a:t>
            </a:r>
          </a:p>
          <a:p>
            <a:pPr algn="ctr">
              <a:spcAft>
                <a:spcPts val="600"/>
              </a:spcAft>
            </a:pPr>
            <a:r>
              <a:rPr lang="en-US" sz="5400" b="1" dirty="0">
                <a:solidFill>
                  <a:srgbClr val="FFFF00"/>
                </a:solidFill>
                <a:latin typeface="Comic Sans MS" panose="030F0702030302020204" pitchFamily="66" charset="0"/>
              </a:rPr>
              <a:t>Producing </a:t>
            </a:r>
          </a:p>
          <a:p>
            <a:pPr algn="ctr">
              <a:spcAft>
                <a:spcPts val="600"/>
              </a:spcAft>
            </a:pPr>
            <a:r>
              <a:rPr lang="en-US" sz="5400" b="1" dirty="0">
                <a:solidFill>
                  <a:srgbClr val="FFFF00"/>
                </a:solidFill>
                <a:latin typeface="Comic Sans MS" panose="030F0702030302020204" pitchFamily="66" charset="0"/>
              </a:rPr>
              <a:t>Nothing)</a:t>
            </a:r>
          </a:p>
        </p:txBody>
      </p:sp>
      <p:sp>
        <p:nvSpPr>
          <p:cNvPr id="6" name="TextBox 5">
            <a:extLst>
              <a:ext uri="{FF2B5EF4-FFF2-40B4-BE49-F238E27FC236}">
                <a16:creationId xmlns:a16="http://schemas.microsoft.com/office/drawing/2014/main" id="{C933AD6C-412B-4665-675B-A6BA69CE91D6}"/>
              </a:ext>
            </a:extLst>
          </p:cNvPr>
          <p:cNvSpPr txBox="1"/>
          <p:nvPr/>
        </p:nvSpPr>
        <p:spPr>
          <a:xfrm>
            <a:off x="586154" y="5965241"/>
            <a:ext cx="11019692" cy="738664"/>
          </a:xfrm>
          <a:prstGeom prst="rect">
            <a:avLst/>
          </a:prstGeom>
          <a:noFill/>
        </p:spPr>
        <p:txBody>
          <a:bodyPr wrap="square" rtlCol="0">
            <a:spAutoFit/>
          </a:bodyPr>
          <a:lstStyle/>
          <a:p>
            <a:pPr algn="ctr">
              <a:spcAft>
                <a:spcPts val="600"/>
              </a:spcAft>
            </a:pPr>
            <a:r>
              <a:rPr lang="en-US" sz="4200" b="1" dirty="0">
                <a:solidFill>
                  <a:srgbClr val="FFFF00"/>
                </a:solidFill>
                <a:latin typeface="Comic Sans MS" panose="030F0702030302020204" pitchFamily="66" charset="0"/>
              </a:rPr>
              <a:t> </a:t>
            </a:r>
            <a:r>
              <a:rPr lang="en-US" sz="4000" b="1" u="sng" dirty="0">
                <a:solidFill>
                  <a:srgbClr val="FFC000"/>
                </a:solidFill>
                <a:latin typeface="Rockwell" panose="02060603020205020403" pitchFamily="18" charset="0"/>
              </a:rPr>
              <a:t>Text:</a:t>
            </a:r>
            <a:r>
              <a:rPr lang="en-US" sz="4000" b="1" dirty="0">
                <a:solidFill>
                  <a:srgbClr val="FFC000"/>
                </a:solidFill>
                <a:latin typeface="Comic Sans MS" panose="030F0702030302020204" pitchFamily="66" charset="0"/>
              </a:rPr>
              <a:t> </a:t>
            </a:r>
            <a:r>
              <a:rPr lang="en-US" sz="4000" b="1" dirty="0">
                <a:solidFill>
                  <a:schemeClr val="bg1"/>
                </a:solidFill>
                <a:latin typeface="Comic Sans MS" panose="030F0702030302020204" pitchFamily="66" charset="0"/>
              </a:rPr>
              <a:t>Mark 11:12-14, Mark 11:20-21)</a:t>
            </a:r>
            <a:endParaRPr lang="en-US" sz="4200" b="1" dirty="0">
              <a:solidFill>
                <a:schemeClr val="bg1"/>
              </a:solidFill>
              <a:latin typeface="Comic Sans MS" panose="030F0702030302020204" pitchFamily="66" charset="0"/>
            </a:endParaRPr>
          </a:p>
        </p:txBody>
      </p:sp>
      <p:pic>
        <p:nvPicPr>
          <p:cNvPr id="4" name="Picture 3">
            <a:extLst>
              <a:ext uri="{FF2B5EF4-FFF2-40B4-BE49-F238E27FC236}">
                <a16:creationId xmlns:a16="http://schemas.microsoft.com/office/drawing/2014/main" id="{F92E2102-BE33-6118-6D28-88D895A87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48" y="78626"/>
            <a:ext cx="6403472" cy="6403472"/>
          </a:xfrm>
          <a:prstGeom prst="rect">
            <a:avLst/>
          </a:prstGeom>
        </p:spPr>
      </p:pic>
    </p:spTree>
    <p:extLst>
      <p:ext uri="{BB962C8B-B14F-4D97-AF65-F5344CB8AC3E}">
        <p14:creationId xmlns:p14="http://schemas.microsoft.com/office/powerpoint/2010/main" val="56933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57FD495-47C2-74F7-E33D-F7C4198161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F633A8-64A3-B0C0-F163-252CDE2531F9}"/>
              </a:ext>
            </a:extLst>
          </p:cNvPr>
          <p:cNvSpPr txBox="1"/>
          <p:nvPr/>
        </p:nvSpPr>
        <p:spPr>
          <a:xfrm>
            <a:off x="484358" y="496404"/>
            <a:ext cx="11223284" cy="5924699"/>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A. INTRODUCTION</a:t>
            </a:r>
            <a:endParaRPr lang="en-US" sz="4000" b="1" dirty="0">
              <a:solidFill>
                <a:schemeClr val="bg1"/>
              </a:solidFill>
            </a:endParaRPr>
          </a:p>
          <a:p>
            <a:pPr algn="just">
              <a:spcAft>
                <a:spcPts val="600"/>
              </a:spcAft>
            </a:pPr>
            <a:r>
              <a:rPr lang="en-US" sz="5400" b="1" dirty="0">
                <a:solidFill>
                  <a:schemeClr val="bg1"/>
                </a:solidFill>
              </a:rPr>
              <a:t>The fig tree was expected to produce fruit whenever it displayed leaves. Therefore, when Jesus found a leafy fig tree without fruit, He saw a picture of people who appear spiritual but lack genuine godliness.</a:t>
            </a:r>
          </a:p>
        </p:txBody>
      </p:sp>
    </p:spTree>
    <p:extLst>
      <p:ext uri="{BB962C8B-B14F-4D97-AF65-F5344CB8AC3E}">
        <p14:creationId xmlns:p14="http://schemas.microsoft.com/office/powerpoint/2010/main" val="364452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4F6E807-AADE-D765-DA1E-0AAD26FDA03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7A7E25-D18B-79A5-D6F0-0DCE86FCE8A0}"/>
              </a:ext>
            </a:extLst>
          </p:cNvPr>
          <p:cNvSpPr txBox="1"/>
          <p:nvPr/>
        </p:nvSpPr>
        <p:spPr>
          <a:xfrm>
            <a:off x="249896" y="215049"/>
            <a:ext cx="11684195" cy="6632585"/>
          </a:xfrm>
          <a:prstGeom prst="rect">
            <a:avLst/>
          </a:prstGeom>
          <a:noFill/>
        </p:spPr>
        <p:txBody>
          <a:bodyPr wrap="square" rtlCol="0">
            <a:spAutoFit/>
          </a:bodyPr>
          <a:lstStyle/>
          <a:p>
            <a:pPr algn="just">
              <a:spcAft>
                <a:spcPts val="600"/>
              </a:spcAft>
            </a:pPr>
            <a:r>
              <a:rPr lang="en-US" sz="4100" b="1" dirty="0">
                <a:solidFill>
                  <a:schemeClr val="bg1"/>
                </a:solidFill>
              </a:rPr>
              <a:t>Today, many profess faith and engage in religious activities, yet show little evidence of spiritual growth, holiness, love, and obedience. Just as Jesus inspected the fig tree, God is still looking beyond outward appearances to find the fruits of righteousness, faithfulness, and godly character.</a:t>
            </a:r>
          </a:p>
          <a:p>
            <a:pPr algn="just">
              <a:spcAft>
                <a:spcPts val="600"/>
              </a:spcAft>
            </a:pPr>
            <a:r>
              <a:rPr lang="en-US" sz="4100" b="1" dirty="0">
                <a:solidFill>
                  <a:schemeClr val="bg1"/>
                </a:solidFill>
              </a:rPr>
              <a:t>The message of the fig tree is a warning against empty religion and a call to genuine fruitfulness. God is not impressed by our leaves; He is looking for our fruit.</a:t>
            </a:r>
          </a:p>
        </p:txBody>
      </p:sp>
    </p:spTree>
    <p:extLst>
      <p:ext uri="{BB962C8B-B14F-4D97-AF65-F5344CB8AC3E}">
        <p14:creationId xmlns:p14="http://schemas.microsoft.com/office/powerpoint/2010/main" val="423841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EB52A0E-FB0F-C005-69D4-B762DB7801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FE1E9A-547D-3CC4-0A70-7FB8105AEFB3}"/>
              </a:ext>
            </a:extLst>
          </p:cNvPr>
          <p:cNvSpPr txBox="1"/>
          <p:nvPr/>
        </p:nvSpPr>
        <p:spPr>
          <a:xfrm>
            <a:off x="484358" y="215052"/>
            <a:ext cx="11223284" cy="6432530"/>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B. THE LITERAL AND SPIRITUAL DEFINITION OF THE FIG TREE</a:t>
            </a:r>
          </a:p>
          <a:p>
            <a:pPr algn="ctr">
              <a:spcAft>
                <a:spcPts val="600"/>
              </a:spcAft>
            </a:pPr>
            <a:endParaRPr lang="en-US" sz="1200" b="1" dirty="0">
              <a:solidFill>
                <a:srgbClr val="FFC000"/>
              </a:solidFill>
              <a:latin typeface="Rockwell" panose="02060603020205020403" pitchFamily="18" charset="0"/>
            </a:endParaRPr>
          </a:p>
          <a:p>
            <a:pPr marL="914400" indent="-914400" algn="just">
              <a:spcAft>
                <a:spcPts val="600"/>
              </a:spcAft>
              <a:buAutoNum type="arabicPeriod"/>
            </a:pPr>
            <a:r>
              <a:rPr lang="en-US" sz="4400" b="1" u="sng" dirty="0">
                <a:solidFill>
                  <a:srgbClr val="FFFF00"/>
                </a:solidFill>
                <a:latin typeface="Comic Sans MS" panose="030F0702030302020204" pitchFamily="66" charset="0"/>
              </a:rPr>
              <a:t>Literal Definition of the Fig Tree</a:t>
            </a:r>
          </a:p>
          <a:p>
            <a:pPr algn="just">
              <a:spcAft>
                <a:spcPts val="600"/>
              </a:spcAft>
            </a:pPr>
            <a:r>
              <a:rPr lang="en-US" sz="4800" b="1" dirty="0">
                <a:solidFill>
                  <a:schemeClr val="bg1"/>
                </a:solidFill>
              </a:rPr>
              <a:t>The fig tree is one of the most common fruit-bearing trees in Israel. It was valued for its sweet fruit, shade, and economic importance. </a:t>
            </a:r>
          </a:p>
          <a:p>
            <a:pPr algn="just">
              <a:spcAft>
                <a:spcPts val="600"/>
              </a:spcAft>
            </a:pPr>
            <a:r>
              <a:rPr lang="en-US" sz="4800" b="1" i="1" dirty="0">
                <a:solidFill>
                  <a:schemeClr val="bg1"/>
                </a:solidFill>
              </a:rPr>
              <a:t>Micah 4:4;  </a:t>
            </a:r>
          </a:p>
        </p:txBody>
      </p:sp>
    </p:spTree>
    <p:extLst>
      <p:ext uri="{BB962C8B-B14F-4D97-AF65-F5344CB8AC3E}">
        <p14:creationId xmlns:p14="http://schemas.microsoft.com/office/powerpoint/2010/main" val="4286174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C5E90EA-D748-B626-3631-306B7D5A88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213439-20E4-DB51-0C4A-77C8336D9707}"/>
              </a:ext>
            </a:extLst>
          </p:cNvPr>
          <p:cNvSpPr txBox="1"/>
          <p:nvPr/>
        </p:nvSpPr>
        <p:spPr>
          <a:xfrm>
            <a:off x="398586" y="121268"/>
            <a:ext cx="11324492" cy="6601807"/>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B.   THE LITERAL AND SPIRITUAL DEFINITION OF THE FIG TREE</a:t>
            </a:r>
          </a:p>
          <a:p>
            <a:pPr algn="ctr">
              <a:spcAft>
                <a:spcPts val="600"/>
              </a:spcAft>
            </a:pPr>
            <a:endParaRPr lang="en-US" sz="500" b="1" dirty="0">
              <a:solidFill>
                <a:srgbClr val="FFC000"/>
              </a:solidFill>
              <a:latin typeface="Rockwell" panose="02060603020205020403" pitchFamily="18" charset="0"/>
            </a:endParaRPr>
          </a:p>
          <a:p>
            <a:pPr algn="just">
              <a:spcAft>
                <a:spcPts val="600"/>
              </a:spcAft>
            </a:pPr>
            <a:r>
              <a:rPr lang="en-US" sz="4100" b="1" dirty="0">
                <a:solidFill>
                  <a:srgbClr val="FFFF00"/>
                </a:solidFill>
                <a:latin typeface="Comic Sans MS" panose="030F0702030302020204" pitchFamily="66" charset="0"/>
              </a:rPr>
              <a:t>2. 	 </a:t>
            </a:r>
            <a:r>
              <a:rPr lang="en-US" sz="4100" b="1" u="sng" dirty="0">
                <a:solidFill>
                  <a:srgbClr val="FFFF00"/>
                </a:solidFill>
                <a:latin typeface="Comic Sans MS" panose="030F0702030302020204" pitchFamily="66" charset="0"/>
              </a:rPr>
              <a:t>Spiritual Definition of the Fig Tree</a:t>
            </a:r>
          </a:p>
          <a:p>
            <a:pPr algn="just">
              <a:spcAft>
                <a:spcPts val="600"/>
              </a:spcAft>
            </a:pPr>
            <a:r>
              <a:rPr lang="en-US" sz="4100" b="1" dirty="0">
                <a:solidFill>
                  <a:schemeClr val="bg1"/>
                </a:solidFill>
              </a:rPr>
              <a:t>Spiritually, the fig tree symbolizes: </a:t>
            </a:r>
          </a:p>
          <a:p>
            <a:pPr marL="1031875" indent="-685800" algn="just">
              <a:spcAft>
                <a:spcPts val="600"/>
              </a:spcAft>
              <a:buClr>
                <a:srgbClr val="FFFF00"/>
              </a:buClr>
              <a:buFont typeface="Arial" panose="020B0604020202020204" pitchFamily="34" charset="0"/>
              <a:buChar char="•"/>
            </a:pPr>
            <a:r>
              <a:rPr lang="en-US" sz="4100" b="1" dirty="0">
                <a:solidFill>
                  <a:schemeClr val="bg1"/>
                </a:solidFill>
              </a:rPr>
              <a:t>Israel as God's covenant nation. </a:t>
            </a:r>
          </a:p>
          <a:p>
            <a:pPr marL="1031875" indent="-685800" algn="just">
              <a:spcAft>
                <a:spcPts val="600"/>
              </a:spcAft>
              <a:buClr>
                <a:srgbClr val="FFFF00"/>
              </a:buClr>
              <a:buFont typeface="Arial" panose="020B0604020202020204" pitchFamily="34" charset="0"/>
              <a:buChar char="•"/>
            </a:pPr>
            <a:r>
              <a:rPr lang="en-US" sz="4100" b="1" dirty="0">
                <a:solidFill>
                  <a:schemeClr val="bg1"/>
                </a:solidFill>
              </a:rPr>
              <a:t>A believer's spiritual life, </a:t>
            </a:r>
          </a:p>
          <a:p>
            <a:pPr marL="1031875" indent="-685800" algn="just">
              <a:spcAft>
                <a:spcPts val="600"/>
              </a:spcAft>
              <a:buClr>
                <a:srgbClr val="FFFF00"/>
              </a:buClr>
              <a:buFont typeface="Arial" panose="020B0604020202020204" pitchFamily="34" charset="0"/>
              <a:buChar char="•"/>
            </a:pPr>
            <a:r>
              <a:rPr lang="en-US" sz="4100" b="1" dirty="0">
                <a:solidFill>
                  <a:schemeClr val="bg1"/>
                </a:solidFill>
              </a:rPr>
              <a:t>Religious profession without genuine transformation. </a:t>
            </a:r>
          </a:p>
          <a:p>
            <a:pPr algn="just">
              <a:spcAft>
                <a:spcPts val="600"/>
              </a:spcAft>
            </a:pPr>
            <a:r>
              <a:rPr lang="en-US" sz="4100" b="1" i="1" dirty="0">
                <a:solidFill>
                  <a:schemeClr val="bg1"/>
                </a:solidFill>
              </a:rPr>
              <a:t>         Luke 13:6-9,   Matthew 21:18-19</a:t>
            </a:r>
          </a:p>
        </p:txBody>
      </p:sp>
    </p:spTree>
    <p:extLst>
      <p:ext uri="{BB962C8B-B14F-4D97-AF65-F5344CB8AC3E}">
        <p14:creationId xmlns:p14="http://schemas.microsoft.com/office/powerpoint/2010/main" val="300237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F0CB81B-DA27-E228-F00D-CC431441D7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54533B-195A-9385-D6B0-85E9FB29F3F9}"/>
              </a:ext>
            </a:extLst>
          </p:cNvPr>
          <p:cNvSpPr txBox="1"/>
          <p:nvPr/>
        </p:nvSpPr>
        <p:spPr>
          <a:xfrm>
            <a:off x="433754" y="232189"/>
            <a:ext cx="11324492" cy="6232475"/>
          </a:xfrm>
          <a:prstGeom prst="rect">
            <a:avLst/>
          </a:prstGeom>
          <a:noFill/>
        </p:spPr>
        <p:txBody>
          <a:bodyPr wrap="square" rtlCol="0">
            <a:spAutoFit/>
          </a:bodyPr>
          <a:lstStyle/>
          <a:p>
            <a:pPr marL="914400" indent="-914400" algn="ctr">
              <a:spcAft>
                <a:spcPts val="600"/>
              </a:spcAft>
              <a:buAutoNum type="alphaUcPeriod" startAt="3"/>
            </a:pPr>
            <a:r>
              <a:rPr lang="en-US" sz="4800" b="1" dirty="0">
                <a:solidFill>
                  <a:srgbClr val="FFC000"/>
                </a:solidFill>
                <a:latin typeface="Rockwell" panose="02060603020205020403" pitchFamily="18" charset="0"/>
              </a:rPr>
              <a:t>DEFINITION OF FRUIT AND LEAVES </a:t>
            </a:r>
            <a:endParaRPr lang="en-US" sz="1000" b="1" dirty="0">
              <a:solidFill>
                <a:srgbClr val="FFC000"/>
              </a:solidFill>
              <a:latin typeface="Rockwell" panose="02060603020205020403" pitchFamily="18" charset="0"/>
            </a:endParaRPr>
          </a:p>
          <a:p>
            <a:pPr algn="just">
              <a:spcAft>
                <a:spcPts val="600"/>
              </a:spcAft>
            </a:pPr>
            <a:r>
              <a:rPr lang="en-US" sz="4400" b="1" dirty="0">
                <a:solidFill>
                  <a:schemeClr val="bg1"/>
                </a:solidFill>
              </a:rPr>
              <a:t>God is not impressed by leaves; He seeks fruit.</a:t>
            </a:r>
          </a:p>
          <a:p>
            <a:pPr algn="just">
              <a:spcAft>
                <a:spcPts val="600"/>
              </a:spcAft>
            </a:pPr>
            <a:endParaRPr lang="en-US" sz="1200" b="1" dirty="0">
              <a:solidFill>
                <a:schemeClr val="bg1"/>
              </a:solidFill>
            </a:endParaRPr>
          </a:p>
          <a:p>
            <a:pPr algn="just">
              <a:spcAft>
                <a:spcPts val="600"/>
              </a:spcAft>
            </a:pPr>
            <a:r>
              <a:rPr lang="en-US" sz="4000" b="1" dirty="0">
                <a:solidFill>
                  <a:srgbClr val="FFFF00"/>
                </a:solidFill>
                <a:latin typeface="Comic Sans MS" panose="030F0702030302020204" pitchFamily="66" charset="0"/>
              </a:rPr>
              <a:t>1. 	 </a:t>
            </a:r>
            <a:r>
              <a:rPr lang="en-US" sz="4000" b="1" u="sng" dirty="0">
                <a:solidFill>
                  <a:srgbClr val="FFFF00"/>
                </a:solidFill>
                <a:latin typeface="Comic Sans MS" panose="030F0702030302020204" pitchFamily="66" charset="0"/>
              </a:rPr>
              <a:t>Leaves represent:</a:t>
            </a:r>
          </a:p>
          <a:p>
            <a:pPr algn="just">
              <a:spcAft>
                <a:spcPts val="600"/>
              </a:spcAft>
            </a:pPr>
            <a:endParaRPr lang="en-US" sz="700" b="1" u="sng" dirty="0">
              <a:solidFill>
                <a:srgbClr val="FFFF00"/>
              </a:solidFill>
              <a:latin typeface="Comic Sans MS" panose="030F0702030302020204" pitchFamily="66" charset="0"/>
            </a:endParaRPr>
          </a:p>
          <a:p>
            <a:pPr marL="2181225" indent="-857250" algn="just" defTabSz="11136313">
              <a:spcAft>
                <a:spcPts val="600"/>
              </a:spcAft>
              <a:buClr>
                <a:srgbClr val="FFFF00"/>
              </a:buClr>
              <a:buFont typeface="Arial" panose="020B0604020202020204" pitchFamily="34" charset="0"/>
              <a:buChar char="•"/>
            </a:pPr>
            <a:r>
              <a:rPr lang="en-US" sz="4000" b="1" dirty="0">
                <a:solidFill>
                  <a:schemeClr val="bg1"/>
                </a:solidFill>
              </a:rPr>
              <a:t>Church attendance</a:t>
            </a:r>
          </a:p>
          <a:p>
            <a:pPr marL="2181225" indent="-857250" algn="just" defTabSz="11136313">
              <a:spcAft>
                <a:spcPts val="600"/>
              </a:spcAft>
              <a:buClr>
                <a:srgbClr val="FFFF00"/>
              </a:buClr>
              <a:buFont typeface="Arial" panose="020B0604020202020204" pitchFamily="34" charset="0"/>
              <a:buChar char="•"/>
            </a:pPr>
            <a:r>
              <a:rPr lang="en-US" sz="4000" b="1" dirty="0">
                <a:solidFill>
                  <a:schemeClr val="bg1"/>
                </a:solidFill>
              </a:rPr>
              <a:t>Tithes and offerings </a:t>
            </a:r>
          </a:p>
          <a:p>
            <a:pPr marL="2181225" indent="-857250" algn="just" defTabSz="11136313">
              <a:spcAft>
                <a:spcPts val="600"/>
              </a:spcAft>
              <a:buClr>
                <a:srgbClr val="FFFF00"/>
              </a:buClr>
              <a:buFont typeface="Arial" panose="020B0604020202020204" pitchFamily="34" charset="0"/>
              <a:buChar char="•"/>
            </a:pPr>
            <a:r>
              <a:rPr lang="en-US" sz="4000" b="1" dirty="0">
                <a:solidFill>
                  <a:schemeClr val="bg1"/>
                </a:solidFill>
              </a:rPr>
              <a:t>Religious activities</a:t>
            </a:r>
          </a:p>
          <a:p>
            <a:pPr marL="2181225" indent="-857250" algn="just" defTabSz="11136313">
              <a:spcAft>
                <a:spcPts val="600"/>
              </a:spcAft>
              <a:buClr>
                <a:srgbClr val="FFFF00"/>
              </a:buClr>
              <a:buFont typeface="Arial" panose="020B0604020202020204" pitchFamily="34" charset="0"/>
              <a:buChar char="•"/>
            </a:pPr>
            <a:r>
              <a:rPr lang="en-US" sz="4000" b="1" dirty="0">
                <a:solidFill>
                  <a:schemeClr val="bg1"/>
                </a:solidFill>
              </a:rPr>
              <a:t>Outward appearance</a:t>
            </a:r>
          </a:p>
        </p:txBody>
      </p:sp>
    </p:spTree>
    <p:extLst>
      <p:ext uri="{BB962C8B-B14F-4D97-AF65-F5344CB8AC3E}">
        <p14:creationId xmlns:p14="http://schemas.microsoft.com/office/powerpoint/2010/main" val="363200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3E12DB7-D96A-ABCE-A4FC-54FB95838F4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6CA69A-371B-451E-4DA7-4C959813DCC1}"/>
              </a:ext>
            </a:extLst>
          </p:cNvPr>
          <p:cNvSpPr txBox="1"/>
          <p:nvPr/>
        </p:nvSpPr>
        <p:spPr>
          <a:xfrm>
            <a:off x="433754" y="232189"/>
            <a:ext cx="11324492" cy="6093976"/>
          </a:xfrm>
          <a:prstGeom prst="rect">
            <a:avLst/>
          </a:prstGeom>
          <a:noFill/>
        </p:spPr>
        <p:txBody>
          <a:bodyPr wrap="square" rtlCol="0">
            <a:spAutoFit/>
          </a:bodyPr>
          <a:lstStyle/>
          <a:p>
            <a:pPr marL="914400" indent="-914400" algn="ctr">
              <a:spcAft>
                <a:spcPts val="600"/>
              </a:spcAft>
              <a:buAutoNum type="alphaUcPeriod" startAt="3"/>
            </a:pPr>
            <a:r>
              <a:rPr lang="en-US" sz="5400" b="1" dirty="0">
                <a:solidFill>
                  <a:srgbClr val="FFC000"/>
                </a:solidFill>
                <a:latin typeface="Rockwell" panose="02060603020205020403" pitchFamily="18" charset="0"/>
              </a:rPr>
              <a:t> DEFINITION OF FRUIT AND LEAVES </a:t>
            </a:r>
            <a:endParaRPr lang="en-US" sz="4800" b="1" dirty="0">
              <a:solidFill>
                <a:schemeClr val="bg1"/>
              </a:solidFill>
            </a:endParaRPr>
          </a:p>
          <a:p>
            <a:pPr algn="just">
              <a:spcAft>
                <a:spcPts val="600"/>
              </a:spcAft>
            </a:pPr>
            <a:endParaRPr lang="en-US" sz="1200" b="1" dirty="0">
              <a:solidFill>
                <a:schemeClr val="bg1"/>
              </a:solidFill>
            </a:endParaRPr>
          </a:p>
          <a:p>
            <a:pPr algn="just">
              <a:spcAft>
                <a:spcPts val="600"/>
              </a:spcAft>
            </a:pPr>
            <a:r>
              <a:rPr lang="en-US" sz="4800" b="1" dirty="0">
                <a:solidFill>
                  <a:srgbClr val="FFFF00"/>
                </a:solidFill>
                <a:latin typeface="Comic Sans MS" panose="030F0702030302020204" pitchFamily="66" charset="0"/>
              </a:rPr>
              <a:t>2. 	 </a:t>
            </a:r>
            <a:r>
              <a:rPr lang="en-US" sz="4800" b="1" u="sng" dirty="0">
                <a:solidFill>
                  <a:srgbClr val="FFFF00"/>
                </a:solidFill>
                <a:latin typeface="Comic Sans MS" panose="030F0702030302020204" pitchFamily="66" charset="0"/>
              </a:rPr>
              <a:t>Fruit represents:</a:t>
            </a:r>
            <a:endParaRPr lang="en-US" sz="900" b="1" u="sng" dirty="0">
              <a:solidFill>
                <a:srgbClr val="FFFF00"/>
              </a:solidFill>
              <a:latin typeface="Comic Sans MS" panose="030F0702030302020204" pitchFamily="66" charset="0"/>
            </a:endParaRPr>
          </a:p>
          <a:p>
            <a:pPr marL="2181225" indent="-857250" algn="just" defTabSz="11136313">
              <a:spcAft>
                <a:spcPts val="600"/>
              </a:spcAft>
              <a:buClr>
                <a:srgbClr val="FFFF00"/>
              </a:buClr>
              <a:buFont typeface="Arial" panose="020B0604020202020204" pitchFamily="34" charset="0"/>
              <a:buChar char="•"/>
            </a:pPr>
            <a:r>
              <a:rPr lang="en-US" sz="4800" b="1" dirty="0">
                <a:solidFill>
                  <a:schemeClr val="bg1"/>
                </a:solidFill>
              </a:rPr>
              <a:t> Character</a:t>
            </a:r>
          </a:p>
          <a:p>
            <a:pPr marL="2181225" indent="-857250" algn="just" defTabSz="11136313">
              <a:spcAft>
                <a:spcPts val="600"/>
              </a:spcAft>
              <a:buClr>
                <a:srgbClr val="FFFF00"/>
              </a:buClr>
              <a:buFont typeface="Arial" panose="020B0604020202020204" pitchFamily="34" charset="0"/>
              <a:buChar char="•"/>
            </a:pPr>
            <a:r>
              <a:rPr lang="en-US" sz="4800" b="1" dirty="0">
                <a:solidFill>
                  <a:schemeClr val="bg1"/>
                </a:solidFill>
              </a:rPr>
              <a:t>Obedience</a:t>
            </a:r>
          </a:p>
          <a:p>
            <a:pPr marL="2181225" indent="-857250" algn="just" defTabSz="11136313">
              <a:spcAft>
                <a:spcPts val="600"/>
              </a:spcAft>
              <a:buClr>
                <a:srgbClr val="FFFF00"/>
              </a:buClr>
              <a:buFont typeface="Arial" panose="020B0604020202020204" pitchFamily="34" charset="0"/>
              <a:buChar char="•"/>
            </a:pPr>
            <a:r>
              <a:rPr lang="en-US" sz="4800" b="1" dirty="0">
                <a:solidFill>
                  <a:schemeClr val="bg1"/>
                </a:solidFill>
              </a:rPr>
              <a:t>Holiness and righteousness </a:t>
            </a:r>
          </a:p>
          <a:p>
            <a:pPr marL="2181225" indent="-857250" algn="just" defTabSz="11136313">
              <a:spcAft>
                <a:spcPts val="600"/>
              </a:spcAft>
              <a:buClr>
                <a:srgbClr val="FFFF00"/>
              </a:buClr>
              <a:buFont typeface="Arial" panose="020B0604020202020204" pitchFamily="34" charset="0"/>
              <a:buChar char="•"/>
            </a:pPr>
            <a:r>
              <a:rPr lang="en-US" sz="4800" b="1" dirty="0">
                <a:solidFill>
                  <a:schemeClr val="bg1"/>
                </a:solidFill>
              </a:rPr>
              <a:t>Revelation and Soul-winning</a:t>
            </a:r>
          </a:p>
        </p:txBody>
      </p:sp>
    </p:spTree>
    <p:extLst>
      <p:ext uri="{BB962C8B-B14F-4D97-AF65-F5344CB8AC3E}">
        <p14:creationId xmlns:p14="http://schemas.microsoft.com/office/powerpoint/2010/main" val="1731177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59D5748-4511-6FA5-9B52-40B44D64EF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A310E4-9A0E-51C1-9316-3DA89FC26DA2}"/>
              </a:ext>
            </a:extLst>
          </p:cNvPr>
          <p:cNvSpPr txBox="1"/>
          <p:nvPr/>
        </p:nvSpPr>
        <p:spPr>
          <a:xfrm>
            <a:off x="433754" y="747496"/>
            <a:ext cx="11324492" cy="5363007"/>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D.   NATURAL ISRAEL: A  TYPICAL EXAMPLE  OF  THE  FIG  TREE</a:t>
            </a:r>
          </a:p>
          <a:p>
            <a:pPr algn="just">
              <a:spcAft>
                <a:spcPts val="600"/>
              </a:spcAft>
            </a:pPr>
            <a:endParaRPr lang="en-US" sz="200" b="1" dirty="0">
              <a:solidFill>
                <a:schemeClr val="bg1"/>
              </a:solidFill>
            </a:endParaRPr>
          </a:p>
          <a:p>
            <a:pPr algn="just">
              <a:spcAft>
                <a:spcPts val="600"/>
              </a:spcAft>
            </a:pPr>
            <a:r>
              <a:rPr lang="en-US" sz="4800" b="1" dirty="0">
                <a:solidFill>
                  <a:schemeClr val="bg1"/>
                </a:solidFill>
              </a:rPr>
              <a:t>Throughout Scripture, God used the fig tree as a picture of Israel.</a:t>
            </a:r>
          </a:p>
          <a:p>
            <a:pPr marL="171450" indent="-171450" algn="just">
              <a:spcAft>
                <a:spcPts val="600"/>
              </a:spcAft>
              <a:buFont typeface="Arial" panose="020B0604020202020204" pitchFamily="34" charset="0"/>
              <a:buChar char="•"/>
            </a:pPr>
            <a:endParaRPr lang="en-US" sz="1050" b="1" dirty="0">
              <a:solidFill>
                <a:srgbClr val="FFFF00"/>
              </a:solidFill>
            </a:endParaRPr>
          </a:p>
          <a:p>
            <a:pPr marL="685800" indent="-685800" algn="just">
              <a:spcAft>
                <a:spcPts val="600"/>
              </a:spcAft>
              <a:buFont typeface="Wingdings" panose="05000000000000000000" pitchFamily="2" charset="2"/>
              <a:buChar char="Ø"/>
            </a:pPr>
            <a:r>
              <a:rPr lang="en-US" sz="4800" b="1" dirty="0">
                <a:solidFill>
                  <a:srgbClr val="FFFF00"/>
                </a:solidFill>
              </a:rPr>
              <a:t>Israel Was God's Fig Tree. </a:t>
            </a:r>
          </a:p>
          <a:p>
            <a:pPr algn="just">
              <a:spcAft>
                <a:spcPts val="600"/>
              </a:spcAft>
            </a:pPr>
            <a:r>
              <a:rPr lang="en-US" sz="4800" b="1" i="1" dirty="0">
                <a:solidFill>
                  <a:schemeClr val="bg1"/>
                </a:solidFill>
              </a:rPr>
              <a:t>     Hosea 9:10; </a:t>
            </a:r>
          </a:p>
          <a:p>
            <a:pPr algn="just">
              <a:spcAft>
                <a:spcPts val="600"/>
              </a:spcAft>
            </a:pPr>
            <a:endParaRPr lang="en-US" sz="1200" b="1" dirty="0">
              <a:solidFill>
                <a:schemeClr val="bg1"/>
              </a:solidFill>
            </a:endParaRPr>
          </a:p>
        </p:txBody>
      </p:sp>
    </p:spTree>
    <p:extLst>
      <p:ext uri="{BB962C8B-B14F-4D97-AF65-F5344CB8AC3E}">
        <p14:creationId xmlns:p14="http://schemas.microsoft.com/office/powerpoint/2010/main" val="113013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68F57F4-1232-C18E-0382-93B43DDE37E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8414276-7ADF-487F-DAA5-F36135AE8B9E}"/>
              </a:ext>
            </a:extLst>
          </p:cNvPr>
          <p:cNvSpPr txBox="1"/>
          <p:nvPr/>
        </p:nvSpPr>
        <p:spPr>
          <a:xfrm>
            <a:off x="668216" y="280364"/>
            <a:ext cx="11324492" cy="6278642"/>
          </a:xfrm>
          <a:prstGeom prst="rect">
            <a:avLst/>
          </a:prstGeom>
          <a:noFill/>
        </p:spPr>
        <p:txBody>
          <a:bodyPr wrap="square" rtlCol="0">
            <a:spAutoFit/>
          </a:bodyPr>
          <a:lstStyle/>
          <a:p>
            <a:pPr marL="742950" indent="-742950" algn="ctr">
              <a:spcAft>
                <a:spcPts val="600"/>
              </a:spcAft>
              <a:buAutoNum type="alphaUcPeriod" startAt="4"/>
            </a:pPr>
            <a:r>
              <a:rPr lang="en-US" sz="4400" b="1" dirty="0">
                <a:solidFill>
                  <a:srgbClr val="FFC000"/>
                </a:solidFill>
                <a:latin typeface="Rockwell" panose="02060603020205020403" pitchFamily="18" charset="0"/>
              </a:rPr>
              <a:t>NATURAL ISRAEL:  A  TYPICAL EXAMPLES  OF  THE  FIG  TREE</a:t>
            </a:r>
          </a:p>
          <a:p>
            <a:pPr marL="742950" indent="-742950" algn="ctr">
              <a:spcAft>
                <a:spcPts val="600"/>
              </a:spcAft>
              <a:buAutoNum type="alphaUcPeriod" startAt="4"/>
            </a:pPr>
            <a:endParaRPr lang="en-US" sz="100" b="1" dirty="0">
              <a:solidFill>
                <a:srgbClr val="FFC000"/>
              </a:solidFill>
              <a:latin typeface="Rockwell" panose="02060603020205020403" pitchFamily="18" charset="0"/>
            </a:endParaRPr>
          </a:p>
          <a:p>
            <a:pPr algn="just">
              <a:spcAft>
                <a:spcPts val="600"/>
              </a:spcAft>
            </a:pPr>
            <a:endParaRPr lang="en-US" sz="400" b="1" dirty="0">
              <a:solidFill>
                <a:schemeClr val="bg1"/>
              </a:solidFill>
            </a:endParaRPr>
          </a:p>
          <a:p>
            <a:pPr marL="685800" indent="-685800" algn="just">
              <a:spcAft>
                <a:spcPts val="600"/>
              </a:spcAft>
              <a:buFont typeface="Wingdings" panose="05000000000000000000" pitchFamily="2" charset="2"/>
              <a:buChar char="Ø"/>
            </a:pPr>
            <a:r>
              <a:rPr lang="en-US" sz="4400" b="1" dirty="0">
                <a:solidFill>
                  <a:srgbClr val="FFFF00"/>
                </a:solidFill>
              </a:rPr>
              <a:t>Israel Had Leaves But Little Fruit </a:t>
            </a:r>
          </a:p>
          <a:p>
            <a:pPr algn="just">
              <a:spcAft>
                <a:spcPts val="600"/>
              </a:spcAft>
            </a:pPr>
            <a:r>
              <a:rPr lang="en-US" sz="4400" b="1" i="1" dirty="0">
                <a:solidFill>
                  <a:schemeClr val="bg1"/>
                </a:solidFill>
              </a:rPr>
              <a:t>By the time Jesus came, they had:</a:t>
            </a:r>
          </a:p>
          <a:p>
            <a:pPr marL="1711325" indent="-685800" algn="just">
              <a:spcAft>
                <a:spcPts val="600"/>
              </a:spcAft>
              <a:buClr>
                <a:srgbClr val="FFFF00"/>
              </a:buClr>
              <a:buFont typeface="Arial" panose="020B0604020202020204" pitchFamily="34" charset="0"/>
              <a:buChar char="•"/>
            </a:pPr>
            <a:r>
              <a:rPr lang="en-US" sz="4400" b="1" dirty="0">
                <a:solidFill>
                  <a:schemeClr val="bg1"/>
                </a:solidFill>
              </a:rPr>
              <a:t>The Temple,</a:t>
            </a:r>
          </a:p>
          <a:p>
            <a:pPr marL="1711325" indent="-685800" algn="just">
              <a:spcAft>
                <a:spcPts val="600"/>
              </a:spcAft>
              <a:buClr>
                <a:srgbClr val="FFFF00"/>
              </a:buClr>
              <a:buFont typeface="Arial" panose="020B0604020202020204" pitchFamily="34" charset="0"/>
              <a:buChar char="•"/>
            </a:pPr>
            <a:r>
              <a:rPr lang="en-US" sz="4400" b="1" dirty="0">
                <a:solidFill>
                  <a:schemeClr val="bg1"/>
                </a:solidFill>
              </a:rPr>
              <a:t>The Law/traditions,</a:t>
            </a:r>
          </a:p>
          <a:p>
            <a:pPr marL="1711325" indent="-685800" algn="just">
              <a:spcAft>
                <a:spcPts val="600"/>
              </a:spcAft>
              <a:buClr>
                <a:srgbClr val="FFFF00"/>
              </a:buClr>
              <a:buFont typeface="Arial" panose="020B0604020202020204" pitchFamily="34" charset="0"/>
              <a:buChar char="•"/>
            </a:pPr>
            <a:r>
              <a:rPr lang="en-US" sz="4400" b="1" dirty="0">
                <a:solidFill>
                  <a:schemeClr val="bg1"/>
                </a:solidFill>
              </a:rPr>
              <a:t>Sacrifices, </a:t>
            </a:r>
          </a:p>
          <a:p>
            <a:pPr marL="1711325" indent="-685800" algn="just">
              <a:spcAft>
                <a:spcPts val="600"/>
              </a:spcAft>
              <a:buClr>
                <a:srgbClr val="FFFF00"/>
              </a:buClr>
              <a:buFont typeface="Arial" panose="020B0604020202020204" pitchFamily="34" charset="0"/>
              <a:buChar char="•"/>
            </a:pPr>
            <a:r>
              <a:rPr lang="en-US" sz="4400" b="1" dirty="0">
                <a:solidFill>
                  <a:schemeClr val="bg1"/>
                </a:solidFill>
              </a:rPr>
              <a:t>Religious leaders. </a:t>
            </a:r>
          </a:p>
        </p:txBody>
      </p:sp>
    </p:spTree>
    <p:extLst>
      <p:ext uri="{BB962C8B-B14F-4D97-AF65-F5344CB8AC3E}">
        <p14:creationId xmlns:p14="http://schemas.microsoft.com/office/powerpoint/2010/main" val="1192632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355F0A5-361F-DD10-D861-F029E7C5B1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454E16-A4B7-C900-84DD-32D2E359ECD6}"/>
              </a:ext>
            </a:extLst>
          </p:cNvPr>
          <p:cNvSpPr txBox="1"/>
          <p:nvPr/>
        </p:nvSpPr>
        <p:spPr>
          <a:xfrm>
            <a:off x="433754" y="117230"/>
            <a:ext cx="11324492" cy="6678751"/>
          </a:xfrm>
          <a:prstGeom prst="rect">
            <a:avLst/>
          </a:prstGeom>
          <a:noFill/>
        </p:spPr>
        <p:txBody>
          <a:bodyPr wrap="square" rtlCol="0">
            <a:spAutoFit/>
          </a:bodyPr>
          <a:lstStyle/>
          <a:p>
            <a:pPr marL="742950" indent="-742950" algn="ctr">
              <a:spcAft>
                <a:spcPts val="600"/>
              </a:spcAft>
              <a:buAutoNum type="alphaUcPeriod" startAt="4"/>
            </a:pPr>
            <a:r>
              <a:rPr lang="en-US" sz="4400" b="1" dirty="0">
                <a:solidFill>
                  <a:srgbClr val="FFC000"/>
                </a:solidFill>
                <a:latin typeface="Rockwell" panose="02060603020205020403" pitchFamily="18" charset="0"/>
              </a:rPr>
              <a:t>NATURAL ISRAEL:  A TYPICAL EXAMPLES OF THE FIG TREE</a:t>
            </a:r>
          </a:p>
          <a:p>
            <a:pPr marL="742950" indent="-742950" algn="ctr">
              <a:spcAft>
                <a:spcPts val="600"/>
              </a:spcAft>
              <a:buAutoNum type="alphaUcPeriod" startAt="4"/>
            </a:pPr>
            <a:endParaRPr lang="en-US" sz="100" b="1" dirty="0">
              <a:solidFill>
                <a:srgbClr val="FFC000"/>
              </a:solidFill>
              <a:latin typeface="Rockwell" panose="02060603020205020403" pitchFamily="18" charset="0"/>
            </a:endParaRPr>
          </a:p>
          <a:p>
            <a:pPr algn="just">
              <a:spcAft>
                <a:spcPts val="600"/>
              </a:spcAft>
            </a:pPr>
            <a:endParaRPr lang="en-US" sz="100" b="1" dirty="0">
              <a:solidFill>
                <a:schemeClr val="bg1"/>
              </a:solidFill>
            </a:endParaRPr>
          </a:p>
          <a:p>
            <a:pPr marL="685800" indent="-685800" algn="just">
              <a:spcAft>
                <a:spcPts val="600"/>
              </a:spcAft>
              <a:buFont typeface="Wingdings" panose="05000000000000000000" pitchFamily="2" charset="2"/>
              <a:buChar char="Ø"/>
            </a:pPr>
            <a:r>
              <a:rPr lang="en-US" sz="4200" b="1" dirty="0">
                <a:solidFill>
                  <a:srgbClr val="FFFF00"/>
                </a:solidFill>
              </a:rPr>
              <a:t>Israel Had Leaves But Little Fruit </a:t>
            </a:r>
          </a:p>
          <a:p>
            <a:pPr algn="just">
              <a:spcAft>
                <a:spcPts val="600"/>
              </a:spcAft>
            </a:pPr>
            <a:r>
              <a:rPr lang="en-US" sz="4200" b="1" i="1" dirty="0">
                <a:solidFill>
                  <a:schemeClr val="bg1"/>
                </a:solidFill>
              </a:rPr>
              <a:t>However, Israel lacked:</a:t>
            </a:r>
          </a:p>
          <a:p>
            <a:pPr marL="1382713" indent="-685800" algn="just">
              <a:spcAft>
                <a:spcPts val="600"/>
              </a:spcAft>
              <a:buClr>
                <a:srgbClr val="FFFF00"/>
              </a:buClr>
              <a:buFont typeface="Arial" panose="020B0604020202020204" pitchFamily="34" charset="0"/>
              <a:buChar char="•"/>
            </a:pPr>
            <a:r>
              <a:rPr lang="en-US" sz="4200" b="1" dirty="0">
                <a:solidFill>
                  <a:schemeClr val="bg1"/>
                </a:solidFill>
              </a:rPr>
              <a:t>Repentance and faith, </a:t>
            </a:r>
          </a:p>
          <a:p>
            <a:pPr marL="1382713" indent="-685800" algn="just">
              <a:spcAft>
                <a:spcPts val="600"/>
              </a:spcAft>
              <a:buClr>
                <a:srgbClr val="FFFF00"/>
              </a:buClr>
              <a:buFont typeface="Arial" panose="020B0604020202020204" pitchFamily="34" charset="0"/>
              <a:buChar char="•"/>
            </a:pPr>
            <a:r>
              <a:rPr lang="en-US" sz="4200" b="1" dirty="0">
                <a:solidFill>
                  <a:schemeClr val="bg1"/>
                </a:solidFill>
              </a:rPr>
              <a:t>True Righteousness, </a:t>
            </a:r>
          </a:p>
          <a:p>
            <a:pPr marL="1382713" indent="-685800" algn="just">
              <a:spcAft>
                <a:spcPts val="600"/>
              </a:spcAft>
              <a:buClr>
                <a:srgbClr val="FFFF00"/>
              </a:buClr>
              <a:buFont typeface="Arial" panose="020B0604020202020204" pitchFamily="34" charset="0"/>
              <a:buChar char="•"/>
            </a:pPr>
            <a:r>
              <a:rPr lang="en-US" sz="4200" b="1" dirty="0">
                <a:solidFill>
                  <a:schemeClr val="bg1"/>
                </a:solidFill>
              </a:rPr>
              <a:t>Recognition/Revelation of the Messiah</a:t>
            </a:r>
          </a:p>
          <a:p>
            <a:pPr algn="just">
              <a:spcAft>
                <a:spcPts val="600"/>
              </a:spcAft>
            </a:pPr>
            <a:r>
              <a:rPr lang="en-US" sz="4200" b="1" u="sng" dirty="0">
                <a:solidFill>
                  <a:srgbClr val="FFFF00"/>
                </a:solidFill>
              </a:rPr>
              <a:t>Note:</a:t>
            </a:r>
            <a:r>
              <a:rPr lang="en-US" sz="4200" b="1" dirty="0">
                <a:solidFill>
                  <a:schemeClr val="bg1"/>
                </a:solidFill>
              </a:rPr>
              <a:t> They looked holy outwardly but were spiritually empty.</a:t>
            </a:r>
          </a:p>
        </p:txBody>
      </p:sp>
    </p:spTree>
    <p:extLst>
      <p:ext uri="{BB962C8B-B14F-4D97-AF65-F5344CB8AC3E}">
        <p14:creationId xmlns:p14="http://schemas.microsoft.com/office/powerpoint/2010/main" val="2103200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D314AC2-5751-F091-0BEC-917CBD919B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927A9A-BB2A-DFEF-6D02-1BBC5BFF4D03}"/>
              </a:ext>
            </a:extLst>
          </p:cNvPr>
          <p:cNvSpPr txBox="1"/>
          <p:nvPr/>
        </p:nvSpPr>
        <p:spPr>
          <a:xfrm>
            <a:off x="484358" y="179249"/>
            <a:ext cx="11223284" cy="6170920"/>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E. GENTILE NATION: A TYPICAL EXAMPLE OF THE FIG TREE</a:t>
            </a:r>
          </a:p>
          <a:p>
            <a:pPr algn="ctr">
              <a:spcAft>
                <a:spcPts val="600"/>
              </a:spcAft>
            </a:pPr>
            <a:r>
              <a:rPr lang="en-US" sz="4400" b="1" i="1" dirty="0">
                <a:solidFill>
                  <a:schemeClr val="bg1"/>
                </a:solidFill>
              </a:rPr>
              <a:t>Galatians 3:29</a:t>
            </a:r>
          </a:p>
          <a:p>
            <a:pPr algn="just">
              <a:spcAft>
                <a:spcPts val="600"/>
              </a:spcAft>
            </a:pPr>
            <a:endParaRPr lang="en-US" sz="1050" b="1" dirty="0">
              <a:solidFill>
                <a:schemeClr val="bg1"/>
              </a:solidFill>
            </a:endParaRPr>
          </a:p>
          <a:p>
            <a:pPr algn="just">
              <a:spcAft>
                <a:spcPts val="600"/>
              </a:spcAft>
            </a:pPr>
            <a:r>
              <a:rPr lang="en-US" sz="5400" b="1" dirty="0">
                <a:solidFill>
                  <a:schemeClr val="bg1"/>
                </a:solidFill>
              </a:rPr>
              <a:t>Believers today constitute Spiritual Israel. The fig tree therefore becomes a mirror for the Church and individual Christians.</a:t>
            </a:r>
          </a:p>
        </p:txBody>
      </p:sp>
    </p:spTree>
    <p:extLst>
      <p:ext uri="{BB962C8B-B14F-4D97-AF65-F5344CB8AC3E}">
        <p14:creationId xmlns:p14="http://schemas.microsoft.com/office/powerpoint/2010/main" val="2623112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660CAD9-C30A-2FC6-513F-4372CD1155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A39070-0731-EB7C-EAD1-BAE82B6172A7}"/>
              </a:ext>
            </a:extLst>
          </p:cNvPr>
          <p:cNvSpPr txBox="1"/>
          <p:nvPr/>
        </p:nvSpPr>
        <p:spPr>
          <a:xfrm>
            <a:off x="385011" y="58934"/>
            <a:ext cx="11454063" cy="6786473"/>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F.  CHARACTERISTICS OF THE FIG TREE GENERATION (MISSING FRUIT)</a:t>
            </a:r>
          </a:p>
          <a:p>
            <a:pPr algn="ctr">
              <a:spcAft>
                <a:spcPts val="600"/>
              </a:spcAft>
            </a:pPr>
            <a:r>
              <a:rPr lang="en-US" sz="4000" b="1" i="1" dirty="0">
                <a:solidFill>
                  <a:schemeClr val="bg1"/>
                </a:solidFill>
              </a:rPr>
              <a:t>Luke 13:6</a:t>
            </a:r>
          </a:p>
          <a:p>
            <a:pPr algn="ctr">
              <a:spcAft>
                <a:spcPts val="600"/>
              </a:spcAft>
            </a:pPr>
            <a:endParaRPr lang="en-US" sz="300" b="1" i="1" dirty="0">
              <a:solidFill>
                <a:schemeClr val="bg1"/>
              </a:solidFill>
            </a:endParaRPr>
          </a:p>
          <a:p>
            <a:pPr marL="914400" indent="-914400" algn="just">
              <a:spcAft>
                <a:spcPts val="600"/>
              </a:spcAft>
              <a:buAutoNum type="arabicPeriod"/>
            </a:pPr>
            <a:r>
              <a:rPr lang="en-US" sz="4000" b="1" dirty="0">
                <a:solidFill>
                  <a:srgbClr val="FFFF00"/>
                </a:solidFill>
              </a:rPr>
              <a:t>Appearance Without Substance </a:t>
            </a:r>
            <a:r>
              <a:rPr lang="en-US" sz="4000" b="1" dirty="0">
                <a:solidFill>
                  <a:schemeClr val="bg1"/>
                </a:solidFill>
              </a:rPr>
              <a:t>(2 Tim. 3:5) </a:t>
            </a:r>
          </a:p>
          <a:p>
            <a:pPr algn="just">
              <a:spcAft>
                <a:spcPts val="600"/>
              </a:spcAft>
            </a:pPr>
            <a:r>
              <a:rPr lang="en-US" sz="4000" b="1" dirty="0">
                <a:solidFill>
                  <a:schemeClr val="bg1"/>
                </a:solidFill>
              </a:rPr>
              <a:t>Many today speak Christian language, carry Bibles, post Scriptures online, speak in tongues, sing, etc., but lack a genuine relationship with God and total acceptance of God's word.</a:t>
            </a:r>
          </a:p>
          <a:p>
            <a:pPr algn="just">
              <a:spcAft>
                <a:spcPts val="600"/>
              </a:spcAft>
            </a:pPr>
            <a:r>
              <a:rPr lang="en-US" sz="4000" b="1" u="sng" dirty="0">
                <a:solidFill>
                  <a:srgbClr val="FFFF00"/>
                </a:solidFill>
              </a:rPr>
              <a:t>Note:</a:t>
            </a:r>
            <a:r>
              <a:rPr lang="en-US" sz="4000" b="1" dirty="0">
                <a:solidFill>
                  <a:schemeClr val="bg1"/>
                </a:solidFill>
              </a:rPr>
              <a:t> We live in a generation that has leaves without fruit. </a:t>
            </a:r>
          </a:p>
        </p:txBody>
      </p:sp>
    </p:spTree>
    <p:extLst>
      <p:ext uri="{BB962C8B-B14F-4D97-AF65-F5344CB8AC3E}">
        <p14:creationId xmlns:p14="http://schemas.microsoft.com/office/powerpoint/2010/main" val="2609565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068E61-C58E-9E97-E304-E5463419C7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34D747-4550-A329-33D8-CFF737063FDA}"/>
              </a:ext>
            </a:extLst>
          </p:cNvPr>
          <p:cNvSpPr txBox="1"/>
          <p:nvPr/>
        </p:nvSpPr>
        <p:spPr>
          <a:xfrm>
            <a:off x="529389" y="227375"/>
            <a:ext cx="11213431" cy="6417141"/>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F.  CHARACTERISTICS OF THE FIG TREE GENERATION (MISSING FRUIT)</a:t>
            </a:r>
          </a:p>
          <a:p>
            <a:pPr algn="just">
              <a:spcAft>
                <a:spcPts val="600"/>
              </a:spcAft>
            </a:pPr>
            <a:endParaRPr lang="en-US" sz="900" b="1" dirty="0">
              <a:solidFill>
                <a:srgbClr val="FFFF00"/>
              </a:solidFill>
            </a:endParaRPr>
          </a:p>
          <a:p>
            <a:pPr algn="just">
              <a:spcAft>
                <a:spcPts val="600"/>
              </a:spcAft>
            </a:pPr>
            <a:r>
              <a:rPr lang="en-US" sz="4400" b="1" dirty="0">
                <a:solidFill>
                  <a:srgbClr val="FFFF00"/>
                </a:solidFill>
              </a:rPr>
              <a:t>2. 	Knowledge Without Transformation                     	</a:t>
            </a:r>
            <a:r>
              <a:rPr lang="en-US" sz="4400" b="1" dirty="0">
                <a:solidFill>
                  <a:schemeClr val="bg1"/>
                </a:solidFill>
              </a:rPr>
              <a:t>(Rom. 2:13) </a:t>
            </a:r>
          </a:p>
          <a:p>
            <a:pPr algn="just">
              <a:spcAft>
                <a:spcPts val="600"/>
              </a:spcAft>
            </a:pPr>
            <a:endParaRPr lang="en-US" sz="1000" b="1" dirty="0">
              <a:solidFill>
                <a:schemeClr val="bg1"/>
              </a:solidFill>
            </a:endParaRPr>
          </a:p>
          <a:p>
            <a:pPr algn="just">
              <a:spcAft>
                <a:spcPts val="600"/>
              </a:spcAft>
            </a:pPr>
            <a:r>
              <a:rPr lang="en-US" sz="4400" b="1" dirty="0">
                <a:solidFill>
                  <a:srgbClr val="FFFF00"/>
                </a:solidFill>
              </a:rPr>
              <a:t>3. 	Social Media Christianity </a:t>
            </a:r>
            <a:r>
              <a:rPr lang="en-US" sz="4400" b="1" dirty="0">
                <a:solidFill>
                  <a:schemeClr val="bg1"/>
                </a:solidFill>
              </a:rPr>
              <a:t>(Matthew 23:5) </a:t>
            </a:r>
          </a:p>
          <a:p>
            <a:pPr algn="just">
              <a:spcAft>
                <a:spcPts val="600"/>
              </a:spcAft>
            </a:pPr>
            <a:r>
              <a:rPr lang="en-US" sz="4400" b="1" dirty="0">
                <a:solidFill>
                  <a:schemeClr val="bg1"/>
                </a:solidFill>
              </a:rPr>
              <a:t>A generation seeking likes more than God's approval. More concerned about visibility than purity; popularity than spirituality.</a:t>
            </a:r>
          </a:p>
        </p:txBody>
      </p:sp>
    </p:spTree>
    <p:extLst>
      <p:ext uri="{BB962C8B-B14F-4D97-AF65-F5344CB8AC3E}">
        <p14:creationId xmlns:p14="http://schemas.microsoft.com/office/powerpoint/2010/main" val="213288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2553AD8-6E54-FB2C-046E-05258030A9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F2916B-E2FB-1AED-E8CB-1548ACE0E7D5}"/>
              </a:ext>
            </a:extLst>
          </p:cNvPr>
          <p:cNvSpPr txBox="1"/>
          <p:nvPr/>
        </p:nvSpPr>
        <p:spPr>
          <a:xfrm>
            <a:off x="457200" y="179249"/>
            <a:ext cx="11237494" cy="6340197"/>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F.  CHARACTERISTICS OF THE FIG TREE GENERATION (MISSING FRUIT)</a:t>
            </a:r>
          </a:p>
          <a:p>
            <a:pPr algn="just">
              <a:spcAft>
                <a:spcPts val="600"/>
              </a:spcAft>
            </a:pPr>
            <a:endParaRPr lang="en-US" sz="900" b="1" dirty="0">
              <a:solidFill>
                <a:srgbClr val="FFFF00"/>
              </a:solidFill>
            </a:endParaRPr>
          </a:p>
          <a:p>
            <a:pPr marL="742950" indent="-742950" algn="just">
              <a:spcAft>
                <a:spcPts val="600"/>
              </a:spcAft>
              <a:buAutoNum type="arabicPeriod" startAt="4"/>
            </a:pPr>
            <a:r>
              <a:rPr lang="en-US" sz="4400" b="1" dirty="0">
                <a:solidFill>
                  <a:srgbClr val="FFFF00"/>
                </a:solidFill>
              </a:rPr>
              <a:t>Church Activity Without Spiritual Growth                     	</a:t>
            </a:r>
            <a:r>
              <a:rPr lang="en-US" sz="4400" b="1" dirty="0">
                <a:solidFill>
                  <a:schemeClr val="bg1"/>
                </a:solidFill>
              </a:rPr>
              <a:t>(Rev. 3:1) </a:t>
            </a:r>
          </a:p>
          <a:p>
            <a:pPr marL="1492250" indent="-625475" algn="just">
              <a:spcAft>
                <a:spcPts val="600"/>
              </a:spcAft>
              <a:buClr>
                <a:srgbClr val="FFFF00"/>
              </a:buClr>
              <a:buFont typeface="Arial" panose="020B0604020202020204" pitchFamily="34" charset="0"/>
              <a:buChar char="•"/>
            </a:pPr>
            <a:r>
              <a:rPr lang="en-US" sz="4400" b="1" dirty="0">
                <a:solidFill>
                  <a:schemeClr val="bg1"/>
                </a:solidFill>
              </a:rPr>
              <a:t>Busy but barren. </a:t>
            </a:r>
          </a:p>
          <a:p>
            <a:pPr marL="1492250" indent="-625475" algn="just">
              <a:spcAft>
                <a:spcPts val="600"/>
              </a:spcAft>
              <a:buClr>
                <a:srgbClr val="FFFF00"/>
              </a:buClr>
              <a:buFont typeface="Arial" panose="020B0604020202020204" pitchFamily="34" charset="0"/>
              <a:buChar char="•"/>
            </a:pPr>
            <a:r>
              <a:rPr lang="en-US" sz="4400" b="1" dirty="0">
                <a:solidFill>
                  <a:schemeClr val="bg1"/>
                </a:solidFill>
              </a:rPr>
              <a:t>Active but unfruitful.</a:t>
            </a:r>
          </a:p>
          <a:p>
            <a:pPr marL="1492250" indent="-625475" algn="just">
              <a:spcAft>
                <a:spcPts val="600"/>
              </a:spcAft>
              <a:buClr>
                <a:srgbClr val="FFFF00"/>
              </a:buClr>
              <a:buFont typeface="Arial" panose="020B0604020202020204" pitchFamily="34" charset="0"/>
              <a:buChar char="•"/>
            </a:pPr>
            <a:r>
              <a:rPr lang="en-US" sz="4400" b="1" dirty="0">
                <a:solidFill>
                  <a:schemeClr val="bg1"/>
                </a:solidFill>
              </a:rPr>
              <a:t>Crowded churches yet empty hearts.</a:t>
            </a:r>
          </a:p>
          <a:p>
            <a:pPr algn="just">
              <a:spcAft>
                <a:spcPts val="600"/>
              </a:spcAft>
            </a:pPr>
            <a:endParaRPr lang="en-US" sz="1000" b="1" dirty="0">
              <a:solidFill>
                <a:schemeClr val="bg1"/>
              </a:solidFill>
            </a:endParaRPr>
          </a:p>
          <a:p>
            <a:pPr algn="just">
              <a:spcAft>
                <a:spcPts val="600"/>
              </a:spcAft>
            </a:pPr>
            <a:r>
              <a:rPr lang="en-US" sz="4400" b="1" dirty="0">
                <a:solidFill>
                  <a:srgbClr val="FFFF00"/>
                </a:solidFill>
              </a:rPr>
              <a:t>5. 	Gifted But Not Godly </a:t>
            </a:r>
            <a:r>
              <a:rPr lang="en-US" sz="4400" b="1" dirty="0">
                <a:solidFill>
                  <a:schemeClr val="bg1"/>
                </a:solidFill>
              </a:rPr>
              <a:t>(Matt. 7:22-23) </a:t>
            </a:r>
          </a:p>
        </p:txBody>
      </p:sp>
    </p:spTree>
    <p:extLst>
      <p:ext uri="{BB962C8B-B14F-4D97-AF65-F5344CB8AC3E}">
        <p14:creationId xmlns:p14="http://schemas.microsoft.com/office/powerpoint/2010/main" val="2737805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C3E6FF1-EFF2-82E5-C31C-31BAE8285C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CE2374-0390-F329-25BF-D5DE6FE31538}"/>
              </a:ext>
            </a:extLst>
          </p:cNvPr>
          <p:cNvSpPr txBox="1"/>
          <p:nvPr/>
        </p:nvSpPr>
        <p:spPr>
          <a:xfrm>
            <a:off x="481263" y="227375"/>
            <a:ext cx="11237494" cy="6401753"/>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G.  WHAT ARE YOU PRODUCING AS A BELIEVER?</a:t>
            </a:r>
            <a:endParaRPr lang="en-US" sz="900" b="1" dirty="0">
              <a:solidFill>
                <a:srgbClr val="FFFF00"/>
              </a:solidFill>
            </a:endParaRPr>
          </a:p>
          <a:p>
            <a:pPr algn="just">
              <a:spcAft>
                <a:spcPts val="600"/>
              </a:spcAft>
            </a:pPr>
            <a:r>
              <a:rPr lang="en-US" sz="4000" b="1" dirty="0">
                <a:solidFill>
                  <a:schemeClr val="bg1"/>
                </a:solidFill>
              </a:rPr>
              <a:t>God never asks how many leaves you have. </a:t>
            </a:r>
          </a:p>
          <a:p>
            <a:pPr algn="just">
              <a:spcAft>
                <a:spcPts val="600"/>
              </a:spcAft>
            </a:pPr>
            <a:r>
              <a:rPr lang="en-US" sz="4000" b="1" dirty="0">
                <a:solidFill>
                  <a:schemeClr val="bg1"/>
                </a:solidFill>
              </a:rPr>
              <a:t>He asks, "Where is your fruit?" </a:t>
            </a:r>
            <a:r>
              <a:rPr lang="en-US" sz="4000" b="1" i="1" dirty="0">
                <a:solidFill>
                  <a:schemeClr val="bg1"/>
                </a:solidFill>
              </a:rPr>
              <a:t>John 15:16</a:t>
            </a:r>
          </a:p>
          <a:p>
            <a:pPr algn="just">
              <a:spcAft>
                <a:spcPts val="600"/>
              </a:spcAft>
            </a:pPr>
            <a:endParaRPr lang="en-US" sz="200" b="1" i="1" dirty="0">
              <a:solidFill>
                <a:schemeClr val="bg1"/>
              </a:solidFill>
            </a:endParaRPr>
          </a:p>
          <a:p>
            <a:pPr marL="742950" indent="-742950" algn="just">
              <a:spcAft>
                <a:spcPts val="600"/>
              </a:spcAft>
              <a:buClr>
                <a:srgbClr val="FFFF00"/>
              </a:buClr>
              <a:buAutoNum type="arabicPeriod"/>
            </a:pPr>
            <a:r>
              <a:rPr lang="en-US" sz="4000" b="1" dirty="0">
                <a:solidFill>
                  <a:schemeClr val="bg1"/>
                </a:solidFill>
              </a:rPr>
              <a:t>The fruit of repentance 	        (Matt. 3:8) </a:t>
            </a:r>
          </a:p>
          <a:p>
            <a:pPr marL="742950" indent="-742950" algn="just">
              <a:spcAft>
                <a:spcPts val="600"/>
              </a:spcAft>
              <a:buClr>
                <a:srgbClr val="FFFF00"/>
              </a:buClr>
              <a:buAutoNum type="arabicPeriod"/>
            </a:pPr>
            <a:r>
              <a:rPr lang="en-US" sz="4000" b="1" dirty="0">
                <a:solidFill>
                  <a:schemeClr val="bg1"/>
                </a:solidFill>
              </a:rPr>
              <a:t>The Fruit of the Spirit 			(Gal. 5:22-23)</a:t>
            </a:r>
          </a:p>
          <a:p>
            <a:pPr marL="742950" indent="-742950" algn="just">
              <a:spcAft>
                <a:spcPts val="600"/>
              </a:spcAft>
              <a:buClr>
                <a:srgbClr val="FFFF00"/>
              </a:buClr>
              <a:buAutoNum type="arabicPeriod"/>
            </a:pPr>
            <a:r>
              <a:rPr lang="en-US" sz="4000" b="1" dirty="0">
                <a:solidFill>
                  <a:schemeClr val="bg1"/>
                </a:solidFill>
              </a:rPr>
              <a:t> The Fruit of Righteousness 	(Philippians 1:11)</a:t>
            </a:r>
          </a:p>
          <a:p>
            <a:pPr marL="742950" indent="-742950" algn="just">
              <a:spcAft>
                <a:spcPts val="600"/>
              </a:spcAft>
              <a:buClr>
                <a:srgbClr val="FFFF00"/>
              </a:buClr>
              <a:buAutoNum type="arabicPeriod"/>
            </a:pPr>
            <a:r>
              <a:rPr lang="en-US" sz="4000" b="1" dirty="0">
                <a:solidFill>
                  <a:schemeClr val="bg1"/>
                </a:solidFill>
              </a:rPr>
              <a:t>The Fruit of Souls 				(Proverbs 11:30)</a:t>
            </a:r>
          </a:p>
          <a:p>
            <a:pPr marL="742950" indent="-742950" algn="just">
              <a:spcAft>
                <a:spcPts val="600"/>
              </a:spcAft>
              <a:buClr>
                <a:srgbClr val="FFFF00"/>
              </a:buClr>
              <a:buAutoNum type="arabicPeriod"/>
            </a:pPr>
            <a:r>
              <a:rPr lang="en-US" sz="4000" b="1" dirty="0">
                <a:solidFill>
                  <a:schemeClr val="bg1"/>
                </a:solidFill>
              </a:rPr>
              <a:t>The Fruit of Good Works 		(Colossians 1:10)</a:t>
            </a:r>
            <a:endParaRPr lang="en-US" sz="1000" b="1" dirty="0">
              <a:solidFill>
                <a:schemeClr val="bg1"/>
              </a:solidFill>
            </a:endParaRPr>
          </a:p>
        </p:txBody>
      </p:sp>
    </p:spTree>
    <p:extLst>
      <p:ext uri="{BB962C8B-B14F-4D97-AF65-F5344CB8AC3E}">
        <p14:creationId xmlns:p14="http://schemas.microsoft.com/office/powerpoint/2010/main" val="883839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34A0698-85A4-CD09-3E57-9BC8B3E563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C5BC55-4869-29FF-BB5A-415B8DC4400C}"/>
              </a:ext>
            </a:extLst>
          </p:cNvPr>
          <p:cNvSpPr txBox="1"/>
          <p:nvPr/>
        </p:nvSpPr>
        <p:spPr>
          <a:xfrm>
            <a:off x="481263" y="227375"/>
            <a:ext cx="11237494" cy="5016758"/>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G.  WHAT ARE YOU PRODUCING AS A BELIEVER?</a:t>
            </a:r>
            <a:endParaRPr lang="en-US" sz="900" b="1" dirty="0">
              <a:solidFill>
                <a:srgbClr val="FFFF00"/>
              </a:solidFill>
            </a:endParaRPr>
          </a:p>
          <a:p>
            <a:pPr algn="just">
              <a:spcAft>
                <a:spcPts val="600"/>
              </a:spcAft>
            </a:pPr>
            <a:r>
              <a:rPr lang="en-US" sz="4000" b="1" dirty="0">
                <a:solidFill>
                  <a:schemeClr val="bg1"/>
                </a:solidFill>
              </a:rPr>
              <a:t>God never asks how many leaves you have. </a:t>
            </a:r>
          </a:p>
          <a:p>
            <a:pPr algn="just">
              <a:spcAft>
                <a:spcPts val="600"/>
              </a:spcAft>
            </a:pPr>
            <a:r>
              <a:rPr lang="en-US" sz="4000" b="1" dirty="0">
                <a:solidFill>
                  <a:schemeClr val="bg1"/>
                </a:solidFill>
              </a:rPr>
              <a:t>He asks, "Where is your fruit?" </a:t>
            </a:r>
            <a:r>
              <a:rPr lang="en-US" sz="4000" b="1" i="1" dirty="0">
                <a:solidFill>
                  <a:schemeClr val="bg1"/>
                </a:solidFill>
              </a:rPr>
              <a:t>John 15:16</a:t>
            </a:r>
          </a:p>
          <a:p>
            <a:pPr algn="just">
              <a:spcAft>
                <a:spcPts val="600"/>
              </a:spcAft>
            </a:pPr>
            <a:endParaRPr lang="en-US" sz="200" b="1" i="1" dirty="0">
              <a:solidFill>
                <a:schemeClr val="bg1"/>
              </a:solidFill>
            </a:endParaRPr>
          </a:p>
          <a:p>
            <a:pPr marL="742950" indent="-742950" algn="just">
              <a:spcAft>
                <a:spcPts val="600"/>
              </a:spcAft>
              <a:buClr>
                <a:srgbClr val="FFFF00"/>
              </a:buClr>
              <a:buFont typeface="+mj-lt"/>
              <a:buAutoNum type="arabicPeriod" startAt="6"/>
            </a:pPr>
            <a:r>
              <a:rPr lang="en-US" sz="4000" b="1" dirty="0">
                <a:solidFill>
                  <a:schemeClr val="bg1"/>
                </a:solidFill>
              </a:rPr>
              <a:t>The fruit of your ministry/gifts</a:t>
            </a:r>
          </a:p>
          <a:p>
            <a:pPr marL="742950" indent="-742950" algn="just">
              <a:spcAft>
                <a:spcPts val="600"/>
              </a:spcAft>
              <a:buClr>
                <a:srgbClr val="FFFF00"/>
              </a:buClr>
              <a:buFont typeface="+mj-lt"/>
              <a:buAutoNum type="arabicPeriod" startAt="6"/>
            </a:pPr>
            <a:r>
              <a:rPr lang="en-US" sz="4000" b="1" dirty="0">
                <a:solidFill>
                  <a:schemeClr val="bg1"/>
                </a:solidFill>
              </a:rPr>
              <a:t>The fruit of your harvest/doings</a:t>
            </a:r>
          </a:p>
          <a:p>
            <a:pPr marL="742950" indent="-742950" algn="just">
              <a:spcAft>
                <a:spcPts val="600"/>
              </a:spcAft>
              <a:buClr>
                <a:srgbClr val="FFFF00"/>
              </a:buClr>
              <a:buFont typeface="+mj-lt"/>
              <a:buAutoNum type="arabicPeriod" startAt="6"/>
            </a:pPr>
            <a:r>
              <a:rPr lang="en-US" sz="4000" b="1" dirty="0">
                <a:solidFill>
                  <a:schemeClr val="bg1"/>
                </a:solidFill>
              </a:rPr>
              <a:t>The fruit of your ideas. 	</a:t>
            </a:r>
            <a:endParaRPr lang="en-US" sz="1000" b="1" dirty="0">
              <a:solidFill>
                <a:schemeClr val="bg1"/>
              </a:solidFill>
            </a:endParaRPr>
          </a:p>
        </p:txBody>
      </p:sp>
    </p:spTree>
    <p:extLst>
      <p:ext uri="{BB962C8B-B14F-4D97-AF65-F5344CB8AC3E}">
        <p14:creationId xmlns:p14="http://schemas.microsoft.com/office/powerpoint/2010/main" val="91619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01E6595-9CF6-FF78-32A2-49E43CEAFC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4975CF-A704-30A5-B34A-90E97A36C48F}"/>
              </a:ext>
            </a:extLst>
          </p:cNvPr>
          <p:cNvSpPr txBox="1"/>
          <p:nvPr/>
        </p:nvSpPr>
        <p:spPr>
          <a:xfrm>
            <a:off x="585537" y="150128"/>
            <a:ext cx="11157284" cy="6663363"/>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CONCLUSION</a:t>
            </a:r>
            <a:endParaRPr lang="en-US" sz="1050" b="1" dirty="0">
              <a:solidFill>
                <a:schemeClr val="bg1"/>
              </a:solidFill>
            </a:endParaRPr>
          </a:p>
          <a:p>
            <a:pPr algn="just">
              <a:spcAft>
                <a:spcPts val="600"/>
              </a:spcAft>
            </a:pPr>
            <a:r>
              <a:rPr lang="en-US" sz="4100" b="1" dirty="0">
                <a:solidFill>
                  <a:schemeClr val="bg1"/>
                </a:solidFill>
              </a:rPr>
              <a:t>The greatest tragedy is not being a sinner. The greatest tragedy is looking spiritual while being spiritually barren. </a:t>
            </a:r>
          </a:p>
          <a:p>
            <a:pPr algn="just">
              <a:spcAft>
                <a:spcPts val="600"/>
              </a:spcAft>
            </a:pPr>
            <a:r>
              <a:rPr lang="en-US" sz="4100" b="1" i="1" dirty="0">
                <a:solidFill>
                  <a:schemeClr val="bg1"/>
                </a:solidFill>
              </a:rPr>
              <a:t>The fig tree had:</a:t>
            </a:r>
          </a:p>
          <a:p>
            <a:pPr marL="742950" indent="-742950" algn="just">
              <a:spcAft>
                <a:spcPts val="600"/>
              </a:spcAft>
              <a:buClr>
                <a:srgbClr val="FFFF00"/>
              </a:buClr>
              <a:buAutoNum type="arabicPeriod"/>
            </a:pPr>
            <a:r>
              <a:rPr lang="en-US" sz="4100" b="1" dirty="0">
                <a:solidFill>
                  <a:schemeClr val="bg1"/>
                </a:solidFill>
              </a:rPr>
              <a:t>Leaves but no fruit.</a:t>
            </a:r>
          </a:p>
          <a:p>
            <a:pPr marL="742950" indent="-742950" algn="just">
              <a:spcAft>
                <a:spcPts val="600"/>
              </a:spcAft>
              <a:buClr>
                <a:srgbClr val="FFFF00"/>
              </a:buClr>
              <a:buAutoNum type="arabicPeriod"/>
            </a:pPr>
            <a:r>
              <a:rPr lang="en-US" sz="4100" b="1" dirty="0">
                <a:solidFill>
                  <a:schemeClr val="bg1"/>
                </a:solidFill>
              </a:rPr>
              <a:t>Appearance but no substance.</a:t>
            </a:r>
          </a:p>
          <a:p>
            <a:pPr marL="742950" indent="-742950" algn="just">
              <a:spcAft>
                <a:spcPts val="600"/>
              </a:spcAft>
              <a:buClr>
                <a:srgbClr val="FFFF00"/>
              </a:buClr>
              <a:buAutoNum type="arabicPeriod"/>
            </a:pPr>
            <a:r>
              <a:rPr lang="en-US" sz="4100" b="1" dirty="0">
                <a:solidFill>
                  <a:schemeClr val="bg1"/>
                </a:solidFill>
              </a:rPr>
              <a:t>Reputation but no productivity. </a:t>
            </a:r>
          </a:p>
          <a:p>
            <a:pPr algn="just">
              <a:spcAft>
                <a:spcPts val="600"/>
              </a:spcAft>
            </a:pPr>
            <a:endParaRPr lang="en-US" sz="600" b="1" dirty="0">
              <a:solidFill>
                <a:schemeClr val="bg1"/>
              </a:solidFill>
            </a:endParaRPr>
          </a:p>
          <a:p>
            <a:pPr algn="ctr">
              <a:spcAft>
                <a:spcPts val="600"/>
              </a:spcAft>
            </a:pPr>
            <a:r>
              <a:rPr lang="en-US" sz="4100" b="1" dirty="0">
                <a:solidFill>
                  <a:schemeClr val="bg1"/>
                </a:solidFill>
              </a:rPr>
              <a:t>And Jesus judged it.   </a:t>
            </a:r>
            <a:r>
              <a:rPr lang="en-US" sz="4100" b="1" i="1" dirty="0">
                <a:solidFill>
                  <a:schemeClr val="bg1"/>
                </a:solidFill>
              </a:rPr>
              <a:t>John 15:5</a:t>
            </a:r>
          </a:p>
        </p:txBody>
      </p:sp>
    </p:spTree>
    <p:extLst>
      <p:ext uri="{BB962C8B-B14F-4D97-AF65-F5344CB8AC3E}">
        <p14:creationId xmlns:p14="http://schemas.microsoft.com/office/powerpoint/2010/main" val="3030188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3665</TotalTime>
  <Words>814</Words>
  <Application>Microsoft Office PowerPoint</Application>
  <PresentationFormat>Widescreen</PresentationFormat>
  <Paragraphs>112</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Comic Sans MS</vt:lpstr>
      <vt:lpstr>Rockwell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Bride Assembly</cp:lastModifiedBy>
  <cp:revision>504</cp:revision>
  <dcterms:created xsi:type="dcterms:W3CDTF">2025-04-26T22:44:26Z</dcterms:created>
  <dcterms:modified xsi:type="dcterms:W3CDTF">2026-09-06T08:04:25Z</dcterms:modified>
</cp:coreProperties>
</file>