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1" r:id="rId2"/>
    <p:sldId id="349" r:id="rId3"/>
    <p:sldId id="379" r:id="rId4"/>
    <p:sldId id="392" r:id="rId5"/>
    <p:sldId id="393" r:id="rId6"/>
    <p:sldId id="394" r:id="rId7"/>
    <p:sldId id="395" r:id="rId8"/>
    <p:sldId id="396" r:id="rId9"/>
    <p:sldId id="398" r:id="rId10"/>
    <p:sldId id="399" r:id="rId11"/>
    <p:sldId id="348" r:id="rId12"/>
    <p:sldId id="33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33" d="100"/>
          <a:sy n="33" d="100"/>
        </p:scale>
        <p:origin x="701" y="7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58179-DD61-481D-90D4-6D661AB7F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E66F18-038D-4AD1-8ACD-3AF2E7D3A1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9F122-8636-4F8F-8CAF-A973A656D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C6B4A-D187-4854-B527-3699A44AAD63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B5F68-7071-4360-8E49-CC0D95EDB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85FDB-4789-48A0-BF85-6006D17A4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E42D-6C84-449A-A6A8-8EF720B3B8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32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D378C-3683-4066-9926-B46472A48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25B4D-4AC6-4536-BC8C-F8BFF36BD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C7585-F902-446A-B090-7D8A04C19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C6B4A-D187-4854-B527-3699A44AAD63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8BACCC-6972-47DB-A651-D7D16F64B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1BEE4E-9288-47FF-8949-D23C9DD4C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E42D-6C84-449A-A6A8-8EF720B3B8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915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8527D-4C7C-48C7-88AE-9104EFCF5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76D6AC-437A-4020-88C0-7D80A243E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79A39D-98CF-47A8-8B5E-D9A0E7591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C6B4A-D187-4854-B527-3699A44AAD63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C4FCB-BC0F-4914-84A1-C6E264E1B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B935B3-AA68-4C4D-8769-F2F7F3190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E42D-6C84-449A-A6A8-8EF720B3B8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729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1C326-829D-49CD-8AD5-AB20FCA5B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F0493-8DAF-4F94-8863-F3FAE90246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CB2296-E6EF-43D4-B788-E9485D7E2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A02A75-B154-4DBF-92F0-AF31281BF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C6B4A-D187-4854-B527-3699A44AAD63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370D3C-BB0C-43AF-B607-8B9E44FD2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39EF99-A8D8-477C-9D2D-0FB10EF20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E42D-6C84-449A-A6A8-8EF720B3B8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773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C66EF-AD77-4BF6-92CE-75090B8DF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C0CF22-26E7-4C98-B644-5E4A84FE5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323306-C03D-4D12-8F5C-AB555833B2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BEC283-AFC5-4646-98F0-51D55DB494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61A0F3-C4B1-4C7E-B421-629481A762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258DDB-DA7A-4022-8AED-AAE6F9488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C6B4A-D187-4854-B527-3699A44AAD63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23FB20-9327-4107-99B6-D13CF2344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EE5875-F4CF-4064-A9D6-A0E31B163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E42D-6C84-449A-A6A8-8EF720B3B8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442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FCFB2-87FE-4469-B6B3-1C36198B5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EC6F7B-2A5B-40CF-ABE4-709AA5C7E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C6B4A-D187-4854-B527-3699A44AAD63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05A73C-5C36-4446-93B8-B90D21FE5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461366-5480-447B-B9E8-DFC1EF295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E42D-6C84-449A-A6A8-8EF720B3B8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735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0673DB-0CC2-4D72-822A-BA730622D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C6B4A-D187-4854-B527-3699A44AAD63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C039D3-6C4F-47BE-86E7-41FAE6306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FCDBF8-DE4F-4E48-91ED-9B03D9FBE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E42D-6C84-449A-A6A8-8EF720B3B8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997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49D2C-3C39-4CD3-BF02-8C5104816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739D5-DD9C-46DA-B50C-C95F3392D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1129A-1CA7-43F0-84EC-1E6DCE418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1D2A0C-E2E0-419C-8FCF-CF1F30412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C6B4A-D187-4854-B527-3699A44AAD63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EE2232-09B9-4286-B413-AF95A57D2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43013E-836F-43A4-B62E-3AE693AA6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E42D-6C84-449A-A6A8-8EF720B3B8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16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74085-4434-43F9-BEB5-1E983B622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638F88-A5D1-42EE-95B4-FFD6E9E21D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9F9F0-382B-4C27-9CD5-A6D715C509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275BE0-1ED2-4F4C-A464-46092356F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C6B4A-D187-4854-B527-3699A44AAD63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3C9281-29D9-4474-834A-3874B2D2D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FC96BC-D537-4DC2-9454-88C0FBED5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E42D-6C84-449A-A6A8-8EF720B3B8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300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888A3-1E03-426A-86A7-E35EDC22D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6F7D99-7B5D-4349-9F10-8CBE28D1C6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883E2-B8D4-437B-9538-BB31E64F8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C6B4A-D187-4854-B527-3699A44AAD63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883DE-796B-44A4-B9D5-1D2F008DB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F7306-A9A1-4C00-8054-44A08F7DB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E42D-6C84-449A-A6A8-8EF720B3B8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69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13173B-3542-43AC-ABBF-6021D1132C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72FEE7-9493-4E45-817E-AB547AF2E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A5B271-822A-4848-938C-26EFC69B6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C6B4A-D187-4854-B527-3699A44AAD63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CCD2A-920B-4D16-87A6-DB296571C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904E89-EAA2-4857-8A1D-6C3D53F6B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3E42D-6C84-449A-A6A8-8EF720B3B8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044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747D01-1024-4FED-970A-0ED224BC7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DF3C5-D88C-40E3-8B8A-486F8FEDC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903764-4FED-4FFB-89A3-62D75C50A5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C6B4A-D187-4854-B527-3699A44AAD63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6637A-46D9-406B-91A6-65D4FF0181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A67AD-86A0-428F-8549-1AA6B9C92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3E42D-6C84-449A-A6A8-8EF720B3B8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233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CFE370-8910-11C3-04EB-9CBA8BC4F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B5181D-EC8D-ECD9-E8A4-19EEB9238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6" y="89760"/>
            <a:ext cx="11997124" cy="6744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29357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E460CF-E260-C827-AB0A-B43790570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5682FB-810B-797F-75FD-2D2683A0465D}"/>
              </a:ext>
            </a:extLst>
          </p:cNvPr>
          <p:cNvSpPr txBox="1"/>
          <p:nvPr/>
        </p:nvSpPr>
        <p:spPr>
          <a:xfrm>
            <a:off x="448235" y="1433802"/>
            <a:ext cx="11295529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4800" b="1" dirty="0">
                <a:solidFill>
                  <a:srgbClr val="FFC000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INTRODUCTION</a:t>
            </a:r>
            <a:endParaRPr lang="en-US" sz="1100" b="1" dirty="0">
              <a:solidFill>
                <a:schemeClr val="bg1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sz="4800" b="1" u="sng" dirty="0">
                <a:solidFill>
                  <a:srgbClr val="FFFF00"/>
                </a:solidFill>
              </a:rPr>
              <a:t>Text:</a:t>
            </a:r>
            <a:r>
              <a:rPr lang="en-US" sz="4800" b="1" dirty="0">
                <a:solidFill>
                  <a:schemeClr val="bg1"/>
                </a:solidFill>
              </a:rPr>
              <a:t> 1 Timothy 4:16</a:t>
            </a:r>
          </a:p>
          <a:p>
            <a:pPr algn="just">
              <a:spcAft>
                <a:spcPts val="600"/>
              </a:spcAft>
            </a:pPr>
            <a:endParaRPr lang="en-US" sz="2000" b="1" u="sng" dirty="0">
              <a:solidFill>
                <a:srgbClr val="FFFF00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en-US" sz="4800" b="1" u="sng" dirty="0">
                <a:solidFill>
                  <a:srgbClr val="FFFF00"/>
                </a:solidFill>
              </a:rPr>
              <a:t>Aim:</a:t>
            </a:r>
            <a:r>
              <a:rPr lang="en-US" sz="4800" b="1" dirty="0">
                <a:solidFill>
                  <a:schemeClr val="bg1"/>
                </a:solidFill>
              </a:rPr>
              <a:t> To establish the importance and effects of doctrines.</a:t>
            </a:r>
          </a:p>
        </p:txBody>
      </p:sp>
    </p:spTree>
    <p:extLst>
      <p:ext uri="{BB962C8B-B14F-4D97-AF65-F5344CB8AC3E}">
        <p14:creationId xmlns:p14="http://schemas.microsoft.com/office/powerpoint/2010/main" val="1165369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177FCA-05A9-DCEA-4F02-952ADF6EF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EE428F-53F1-96A6-93BB-CB84F78F2E16}"/>
              </a:ext>
            </a:extLst>
          </p:cNvPr>
          <p:cNvSpPr txBox="1"/>
          <p:nvPr/>
        </p:nvSpPr>
        <p:spPr>
          <a:xfrm>
            <a:off x="506963" y="110360"/>
            <a:ext cx="11178073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4000" b="1" u="sng" dirty="0">
                <a:solidFill>
                  <a:srgbClr val="FFFF00"/>
                </a:solidFill>
                <a:latin typeface="Comic Sans MS" panose="030F0702030302020204" pitchFamily="66" charset="0"/>
              </a:rPr>
              <a:t>Point 1:</a:t>
            </a:r>
          </a:p>
          <a:p>
            <a:pPr algn="ctr">
              <a:spcAft>
                <a:spcPts val="600"/>
              </a:spcAft>
            </a:pPr>
            <a:r>
              <a:rPr lang="en-US" sz="4400" b="1" dirty="0">
                <a:solidFill>
                  <a:srgbClr val="FFC000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WHAT ARE DOCTRINES?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CE7756-96F9-8D32-FCB3-8C93605B1689}"/>
              </a:ext>
            </a:extLst>
          </p:cNvPr>
          <p:cNvSpPr txBox="1"/>
          <p:nvPr/>
        </p:nvSpPr>
        <p:spPr>
          <a:xfrm>
            <a:off x="220717" y="1589864"/>
            <a:ext cx="11464319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9488" lvl="0" indent="-742950" algn="just">
              <a:spcAft>
                <a:spcPts val="600"/>
              </a:spcAft>
              <a:buClr>
                <a:srgbClr val="FFFF00"/>
              </a:buClr>
              <a:buAutoNum type="arabicPeriod"/>
              <a:tabLst>
                <a:tab pos="9879013" algn="l"/>
                <a:tab pos="10460038" algn="l"/>
              </a:tabLst>
              <a:defRPr/>
            </a:pPr>
            <a:r>
              <a:rPr lang="en-US" sz="4200" b="1" dirty="0">
                <a:solidFill>
                  <a:prstClr val="white"/>
                </a:solidFill>
              </a:rPr>
              <a:t>The teachings and instructions that make up your faith. Everything you believe and accept concerning salvation is a doctrine.</a:t>
            </a:r>
          </a:p>
          <a:p>
            <a:pPr marL="979488" lvl="0" indent="-742950" algn="just">
              <a:spcAft>
                <a:spcPts val="600"/>
              </a:spcAft>
              <a:buClr>
                <a:srgbClr val="FFFF00"/>
              </a:buClr>
              <a:buAutoNum type="arabicPeriod"/>
              <a:tabLst>
                <a:tab pos="9879013" algn="l"/>
                <a:tab pos="10460038" algn="l"/>
              </a:tabLst>
              <a:defRPr/>
            </a:pPr>
            <a:endParaRPr lang="en-US" sz="800" b="1" dirty="0">
              <a:solidFill>
                <a:prstClr val="white"/>
              </a:solidFill>
            </a:endParaRPr>
          </a:p>
          <a:p>
            <a:pPr marL="979488" lvl="0" indent="-742950" algn="just">
              <a:spcAft>
                <a:spcPts val="600"/>
              </a:spcAft>
              <a:buClr>
                <a:srgbClr val="FFFF00"/>
              </a:buClr>
              <a:buAutoNum type="arabicPeriod"/>
              <a:tabLst>
                <a:tab pos="9879013" algn="l"/>
                <a:tab pos="10460038" algn="l"/>
              </a:tabLst>
              <a:defRPr/>
            </a:pPr>
            <a:r>
              <a:rPr lang="en-US" sz="4200" b="1" dirty="0">
                <a:solidFill>
                  <a:prstClr val="white"/>
                </a:solidFill>
              </a:rPr>
              <a:t>Beliefs, opinions, and principles accepted as absolute—the tenets that define your faith.</a:t>
            </a:r>
          </a:p>
          <a:p>
            <a:pPr marL="979488" lvl="0" indent="-742950" algn="just">
              <a:spcAft>
                <a:spcPts val="600"/>
              </a:spcAft>
              <a:buClr>
                <a:srgbClr val="FFFF00"/>
              </a:buClr>
              <a:buAutoNum type="arabicPeriod"/>
              <a:tabLst>
                <a:tab pos="9879013" algn="l"/>
                <a:tab pos="10460038" algn="l"/>
              </a:tabLst>
              <a:defRPr/>
            </a:pPr>
            <a:endParaRPr lang="en-US" sz="800" b="1" dirty="0">
              <a:solidFill>
                <a:prstClr val="white"/>
              </a:solidFill>
            </a:endParaRPr>
          </a:p>
          <a:p>
            <a:pPr marL="979488" indent="-742950" algn="just">
              <a:spcAft>
                <a:spcPts val="600"/>
              </a:spcAft>
              <a:buClr>
                <a:srgbClr val="FFFF00"/>
              </a:buClr>
              <a:buFontTx/>
              <a:buAutoNum type="arabicPeriod"/>
              <a:tabLst>
                <a:tab pos="9879013" algn="l"/>
                <a:tab pos="10460038" algn="l"/>
              </a:tabLst>
              <a:defRPr/>
            </a:pPr>
            <a:r>
              <a:rPr lang="en-US" sz="4200" b="1" dirty="0">
                <a:solidFill>
                  <a:prstClr val="white"/>
                </a:solidFill>
              </a:rPr>
              <a:t>Doctrines are truths supposedly received from God. (John 7:17)</a:t>
            </a:r>
          </a:p>
        </p:txBody>
      </p:sp>
    </p:spTree>
    <p:extLst>
      <p:ext uri="{BB962C8B-B14F-4D97-AF65-F5344CB8AC3E}">
        <p14:creationId xmlns:p14="http://schemas.microsoft.com/office/powerpoint/2010/main" val="1000143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A93E9B-A167-4056-6524-D5E2CA0A8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9B8C64-5ABF-C8BA-2A35-F62A2D1DC251}"/>
              </a:ext>
            </a:extLst>
          </p:cNvPr>
          <p:cNvSpPr txBox="1"/>
          <p:nvPr/>
        </p:nvSpPr>
        <p:spPr>
          <a:xfrm>
            <a:off x="304798" y="1658412"/>
            <a:ext cx="1146431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9488" indent="-742950" algn="just">
              <a:spcAft>
                <a:spcPts val="600"/>
              </a:spcAft>
              <a:buClr>
                <a:srgbClr val="FFFF00"/>
              </a:buClr>
              <a:buFont typeface="+mj-lt"/>
              <a:buAutoNum type="arabicPeriod" startAt="4"/>
              <a:tabLst>
                <a:tab pos="9879013" algn="l"/>
                <a:tab pos="10460038" algn="l"/>
              </a:tabLst>
              <a:defRPr/>
            </a:pPr>
            <a:r>
              <a:rPr lang="en-US" sz="4400" b="1" dirty="0">
                <a:solidFill>
                  <a:prstClr val="white"/>
                </a:solidFill>
              </a:rPr>
              <a:t>Doctrines define salvation and regulate worship. (Matthew 7:28–29; Mark 4:2)</a:t>
            </a:r>
          </a:p>
          <a:p>
            <a:pPr marL="236538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endParaRPr lang="en-US" sz="500" b="1" u="sng" dirty="0">
              <a:solidFill>
                <a:srgbClr val="FFFF00"/>
              </a:solidFill>
            </a:endParaRPr>
          </a:p>
          <a:p>
            <a:pPr marL="236538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r>
              <a:rPr lang="en-US" sz="4400" b="1" u="sng" dirty="0">
                <a:solidFill>
                  <a:srgbClr val="FFFF00"/>
                </a:solidFill>
              </a:rPr>
              <a:t>Important Note:</a:t>
            </a:r>
            <a:r>
              <a:rPr lang="en-US" sz="4400" b="1" dirty="0">
                <a:solidFill>
                  <a:srgbClr val="FFFF00"/>
                </a:solidFill>
              </a:rPr>
              <a:t>  </a:t>
            </a:r>
            <a:r>
              <a:rPr lang="en-US" sz="4400" b="1" i="1" dirty="0">
                <a:solidFill>
                  <a:prstClr val="white"/>
                </a:solidFill>
              </a:rPr>
              <a:t>Everyone has a doctrine.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313079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A8D4B4-D6A4-C3AF-281A-7128C4C22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9FB818-57B5-8792-1909-7260963A7851}"/>
              </a:ext>
            </a:extLst>
          </p:cNvPr>
          <p:cNvSpPr txBox="1"/>
          <p:nvPr/>
        </p:nvSpPr>
        <p:spPr>
          <a:xfrm>
            <a:off x="506963" y="180698"/>
            <a:ext cx="1117807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600" b="1" u="sng" dirty="0">
                <a:solidFill>
                  <a:srgbClr val="FFFF00"/>
                </a:solidFill>
                <a:latin typeface="Comic Sans MS" panose="030F0702030302020204" pitchFamily="66" charset="0"/>
              </a:rPr>
              <a:t>Point 2:</a:t>
            </a:r>
          </a:p>
          <a:p>
            <a:pPr algn="ctr">
              <a:spcAft>
                <a:spcPts val="600"/>
              </a:spcAft>
            </a:pPr>
            <a:r>
              <a:rPr lang="en-US" sz="4000" b="1" dirty="0">
                <a:solidFill>
                  <a:srgbClr val="FFC000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THE DOCTRINE OF CHRIST</a:t>
            </a:r>
          </a:p>
          <a:p>
            <a:pPr algn="ctr">
              <a:spcAft>
                <a:spcPts val="600"/>
              </a:spcAft>
            </a:pPr>
            <a:r>
              <a:rPr lang="en-US" sz="3600" b="1" i="1" dirty="0">
                <a:solidFill>
                  <a:schemeClr val="bg1"/>
                </a:solidFill>
              </a:rPr>
              <a:t>John 7:16;  Heb. 6:1;  1 Tim. 6:1;  2 John 9; Acts 2:42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78C379-44B1-90E3-BF41-4365C66E2453}"/>
              </a:ext>
            </a:extLst>
          </p:cNvPr>
          <p:cNvSpPr txBox="1"/>
          <p:nvPr/>
        </p:nvSpPr>
        <p:spPr>
          <a:xfrm>
            <a:off x="220717" y="2235469"/>
            <a:ext cx="11464319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3413" lvl="0" indent="-515938" algn="just">
              <a:spcAft>
                <a:spcPts val="600"/>
              </a:spcAft>
              <a:buClr>
                <a:srgbClr val="FFFF00"/>
              </a:buClr>
              <a:buFont typeface="Arial" panose="020B0604020202020204" pitchFamily="34" charset="0"/>
              <a:buChar char="•"/>
              <a:tabLst>
                <a:tab pos="9879013" algn="l"/>
                <a:tab pos="10460038" algn="l"/>
              </a:tabLst>
              <a:defRPr/>
            </a:pPr>
            <a:r>
              <a:rPr lang="en-US" sz="3700" b="1" dirty="0">
                <a:solidFill>
                  <a:prstClr val="white"/>
                </a:solidFill>
              </a:rPr>
              <a:t>The doctrine of Christ consists of the teachings and instructions from Christ and His apostles, given for genuine salvation.</a:t>
            </a:r>
          </a:p>
          <a:p>
            <a:pPr marL="633413" lvl="0" indent="-515938" algn="just">
              <a:spcAft>
                <a:spcPts val="600"/>
              </a:spcAft>
              <a:buClr>
                <a:srgbClr val="FFFF00"/>
              </a:buClr>
              <a:buFont typeface="Arial" panose="020B0604020202020204" pitchFamily="34" charset="0"/>
              <a:buChar char="•"/>
              <a:tabLst>
                <a:tab pos="9879013" algn="l"/>
                <a:tab pos="10460038" algn="l"/>
              </a:tabLst>
              <a:defRPr/>
            </a:pPr>
            <a:endParaRPr lang="en-US" sz="300" b="1" dirty="0">
              <a:solidFill>
                <a:prstClr val="white"/>
              </a:solidFill>
            </a:endParaRPr>
          </a:p>
          <a:p>
            <a:pPr marL="633413" lvl="0" indent="-515938" algn="just">
              <a:spcAft>
                <a:spcPts val="600"/>
              </a:spcAft>
              <a:buClr>
                <a:srgbClr val="FFFF00"/>
              </a:buClr>
              <a:buFont typeface="Arial" panose="020B0604020202020204" pitchFamily="34" charset="0"/>
              <a:buChar char="•"/>
              <a:tabLst>
                <a:tab pos="9879013" algn="l"/>
                <a:tab pos="10460038" algn="l"/>
              </a:tabLst>
              <a:defRPr/>
            </a:pPr>
            <a:r>
              <a:rPr lang="en-US" sz="3700" b="1" dirty="0">
                <a:solidFill>
                  <a:prstClr val="white"/>
                </a:solidFill>
              </a:rPr>
              <a:t>The doctrine of Christ will connect you to Christ and give you true salvation (John 17:20)</a:t>
            </a:r>
          </a:p>
          <a:p>
            <a:pPr marL="633413" lvl="0" indent="-515938" algn="just">
              <a:spcAft>
                <a:spcPts val="600"/>
              </a:spcAft>
              <a:buClr>
                <a:srgbClr val="FFFF00"/>
              </a:buClr>
              <a:buFont typeface="Arial" panose="020B0604020202020204" pitchFamily="34" charset="0"/>
              <a:buChar char="•"/>
              <a:tabLst>
                <a:tab pos="9879013" algn="l"/>
                <a:tab pos="10460038" algn="l"/>
              </a:tabLst>
              <a:defRPr/>
            </a:pPr>
            <a:endParaRPr lang="en-US" sz="300" b="1" dirty="0">
              <a:solidFill>
                <a:prstClr val="white"/>
              </a:solidFill>
            </a:endParaRPr>
          </a:p>
          <a:p>
            <a:pPr marL="633413" lvl="0" indent="-515938" algn="just">
              <a:spcAft>
                <a:spcPts val="600"/>
              </a:spcAft>
              <a:buClr>
                <a:srgbClr val="FFFF00"/>
              </a:buClr>
              <a:buFont typeface="Arial" panose="020B0604020202020204" pitchFamily="34" charset="0"/>
              <a:buChar char="•"/>
              <a:tabLst>
                <a:tab pos="9879013" algn="l"/>
                <a:tab pos="10460038" algn="l"/>
              </a:tabLst>
              <a:defRPr/>
            </a:pPr>
            <a:r>
              <a:rPr lang="en-US" sz="3700" b="1" dirty="0">
                <a:solidFill>
                  <a:prstClr val="white"/>
                </a:solidFill>
              </a:rPr>
              <a:t>It started with Christ and continued with the apostles. (Acts 2:42)</a:t>
            </a:r>
          </a:p>
        </p:txBody>
      </p:sp>
    </p:spTree>
    <p:extLst>
      <p:ext uri="{BB962C8B-B14F-4D97-AF65-F5344CB8AC3E}">
        <p14:creationId xmlns:p14="http://schemas.microsoft.com/office/powerpoint/2010/main" val="4024420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495BC1-F094-C34B-5C13-AD6DDEEE9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F733F3-191D-5B86-649C-00DB07B4F509}"/>
              </a:ext>
            </a:extLst>
          </p:cNvPr>
          <p:cNvSpPr txBox="1"/>
          <p:nvPr/>
        </p:nvSpPr>
        <p:spPr>
          <a:xfrm>
            <a:off x="506963" y="180698"/>
            <a:ext cx="11178073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4000" b="1" u="sng" dirty="0">
                <a:solidFill>
                  <a:srgbClr val="FFFF00"/>
                </a:solidFill>
                <a:latin typeface="Comic Sans MS" panose="030F0702030302020204" pitchFamily="66" charset="0"/>
              </a:rPr>
              <a:t>Point 3:</a:t>
            </a:r>
          </a:p>
          <a:p>
            <a:pPr algn="ctr">
              <a:spcAft>
                <a:spcPts val="600"/>
              </a:spcAft>
            </a:pPr>
            <a:r>
              <a:rPr lang="en-US" sz="4400" b="1" dirty="0">
                <a:solidFill>
                  <a:srgbClr val="FFC000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THE EFFECTS OF DOCTRINES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322724-CB70-4108-FF1E-1FF0EEDC3784}"/>
              </a:ext>
            </a:extLst>
          </p:cNvPr>
          <p:cNvSpPr txBox="1"/>
          <p:nvPr/>
        </p:nvSpPr>
        <p:spPr>
          <a:xfrm>
            <a:off x="314501" y="1719654"/>
            <a:ext cx="11464319" cy="5024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3413" lvl="0" indent="-515938" algn="just">
              <a:spcAft>
                <a:spcPts val="600"/>
              </a:spcAft>
              <a:buClr>
                <a:srgbClr val="FFFF00"/>
              </a:buClr>
              <a:buFont typeface="Arial" panose="020B0604020202020204" pitchFamily="34" charset="0"/>
              <a:buChar char="•"/>
              <a:tabLst>
                <a:tab pos="9879013" algn="l"/>
                <a:tab pos="10460038" algn="l"/>
              </a:tabLst>
              <a:defRPr/>
            </a:pPr>
            <a:r>
              <a:rPr lang="en-US" sz="4000" b="1" dirty="0">
                <a:solidFill>
                  <a:prstClr val="white"/>
                </a:solidFill>
              </a:rPr>
              <a:t>Your doctrines will save you. (1 Timothy 4:16) </a:t>
            </a:r>
          </a:p>
          <a:p>
            <a:pPr marL="633413" lvl="0" indent="-515938" algn="just">
              <a:spcAft>
                <a:spcPts val="600"/>
              </a:spcAft>
              <a:buClr>
                <a:srgbClr val="FFFF00"/>
              </a:buClr>
              <a:buFont typeface="Arial" panose="020B0604020202020204" pitchFamily="34" charset="0"/>
              <a:buChar char="•"/>
              <a:tabLst>
                <a:tab pos="9879013" algn="l"/>
                <a:tab pos="10460038" algn="l"/>
              </a:tabLst>
              <a:defRPr/>
            </a:pPr>
            <a:r>
              <a:rPr lang="en-US" sz="4000" b="1" dirty="0">
                <a:solidFill>
                  <a:prstClr val="white"/>
                </a:solidFill>
              </a:rPr>
              <a:t>Your salvation is determined by your doctrines.</a:t>
            </a:r>
          </a:p>
          <a:p>
            <a:pPr marL="633413" lvl="0" indent="-515938" algn="just">
              <a:spcAft>
                <a:spcPts val="600"/>
              </a:spcAft>
              <a:buClr>
                <a:srgbClr val="FFFF00"/>
              </a:buClr>
              <a:buFont typeface="Arial" panose="020B0604020202020204" pitchFamily="34" charset="0"/>
              <a:buChar char="•"/>
              <a:tabLst>
                <a:tab pos="9879013" algn="l"/>
                <a:tab pos="10460038" algn="l"/>
              </a:tabLst>
              <a:defRPr/>
            </a:pPr>
            <a:r>
              <a:rPr lang="en-US" sz="4000" b="1" dirty="0">
                <a:solidFill>
                  <a:prstClr val="white"/>
                </a:solidFill>
              </a:rPr>
              <a:t>Doctrines make you godly. (1 Timothy 6:3) </a:t>
            </a:r>
          </a:p>
          <a:p>
            <a:pPr marL="633413" lvl="0" indent="-515938" algn="just">
              <a:spcAft>
                <a:spcPts val="600"/>
              </a:spcAft>
              <a:buClr>
                <a:srgbClr val="FFFF00"/>
              </a:buClr>
              <a:buFont typeface="Arial" panose="020B0604020202020204" pitchFamily="34" charset="0"/>
              <a:buChar char="•"/>
              <a:tabLst>
                <a:tab pos="9879013" algn="l"/>
                <a:tab pos="10460038" algn="l"/>
              </a:tabLst>
              <a:defRPr/>
            </a:pPr>
            <a:r>
              <a:rPr lang="en-US" sz="4000" b="1" dirty="0">
                <a:solidFill>
                  <a:prstClr val="white"/>
                </a:solidFill>
              </a:rPr>
              <a:t>Godliness is obtained through doctrines.</a:t>
            </a:r>
          </a:p>
          <a:p>
            <a:pPr marL="633413" lvl="0" indent="-515938" algn="just">
              <a:spcAft>
                <a:spcPts val="600"/>
              </a:spcAft>
              <a:buClr>
                <a:srgbClr val="FFFF00"/>
              </a:buClr>
              <a:buFont typeface="Arial" panose="020B0604020202020204" pitchFamily="34" charset="0"/>
              <a:buChar char="•"/>
              <a:tabLst>
                <a:tab pos="9879013" algn="l"/>
                <a:tab pos="10460038" algn="l"/>
              </a:tabLst>
              <a:defRPr/>
            </a:pPr>
            <a:r>
              <a:rPr lang="en-US" sz="4000" b="1" dirty="0">
                <a:solidFill>
                  <a:prstClr val="white"/>
                </a:solidFill>
              </a:rPr>
              <a:t>Deliverance from sin comes through obedience to true doctrine. (Romans 6:17–18) </a:t>
            </a:r>
          </a:p>
          <a:p>
            <a:pPr marL="117475" lvl="0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endParaRPr lang="en-US" sz="700" b="1" u="sng" dirty="0">
              <a:solidFill>
                <a:srgbClr val="FFFF00"/>
              </a:solidFill>
            </a:endParaRPr>
          </a:p>
          <a:p>
            <a:pPr marL="117475" lvl="0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r>
              <a:rPr lang="en-US" sz="4000" b="1" u="sng" dirty="0">
                <a:solidFill>
                  <a:srgbClr val="FFFF00"/>
                </a:solidFill>
              </a:rPr>
              <a:t>Conclusion:</a:t>
            </a:r>
            <a:r>
              <a:rPr lang="en-US" sz="4000" b="1" dirty="0">
                <a:solidFill>
                  <a:prstClr val="white"/>
                </a:solidFill>
              </a:rPr>
              <a:t> </a:t>
            </a:r>
            <a:r>
              <a:rPr lang="en-US" sz="4000" b="1" i="1" dirty="0">
                <a:solidFill>
                  <a:prstClr val="white"/>
                </a:solidFill>
              </a:rPr>
              <a:t>Salvation is received through doctrines.</a:t>
            </a:r>
          </a:p>
        </p:txBody>
      </p:sp>
    </p:spTree>
    <p:extLst>
      <p:ext uri="{BB962C8B-B14F-4D97-AF65-F5344CB8AC3E}">
        <p14:creationId xmlns:p14="http://schemas.microsoft.com/office/powerpoint/2010/main" val="3132356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87BDBD-7B40-533D-B17F-41E5366EB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5FF248-F80D-2E8D-EBBF-D488F9E739B7}"/>
              </a:ext>
            </a:extLst>
          </p:cNvPr>
          <p:cNvSpPr txBox="1"/>
          <p:nvPr/>
        </p:nvSpPr>
        <p:spPr>
          <a:xfrm>
            <a:off x="506963" y="133806"/>
            <a:ext cx="1117807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600" b="1" u="sng" dirty="0">
                <a:solidFill>
                  <a:srgbClr val="FFFF00"/>
                </a:solidFill>
                <a:latin typeface="Comic Sans MS" panose="030F0702030302020204" pitchFamily="66" charset="0"/>
              </a:rPr>
              <a:t>Point 4:</a:t>
            </a:r>
          </a:p>
          <a:p>
            <a:pPr algn="ctr">
              <a:spcAft>
                <a:spcPts val="600"/>
              </a:spcAft>
            </a:pPr>
            <a:r>
              <a:rPr lang="en-US" sz="4000" b="1" dirty="0">
                <a:solidFill>
                  <a:srgbClr val="FFC000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OTHER DOCTRINES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09D0B2-A9FC-7F45-814B-555566BEE53C}"/>
              </a:ext>
            </a:extLst>
          </p:cNvPr>
          <p:cNvSpPr txBox="1"/>
          <p:nvPr/>
        </p:nvSpPr>
        <p:spPr>
          <a:xfrm>
            <a:off x="344819" y="1377632"/>
            <a:ext cx="11434002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lvl="0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endParaRPr lang="en-US" sz="100" b="1" u="sng" dirty="0">
              <a:solidFill>
                <a:srgbClr val="FFFF00"/>
              </a:solidFill>
            </a:endParaRPr>
          </a:p>
          <a:p>
            <a:pPr marL="974725" lvl="0" indent="-857250" algn="just">
              <a:spcAft>
                <a:spcPts val="600"/>
              </a:spcAft>
              <a:buClr>
                <a:srgbClr val="FFFF00"/>
              </a:buClr>
              <a:buFont typeface="+mj-lt"/>
              <a:buAutoNum type="romanLcPeriod"/>
              <a:tabLst>
                <a:tab pos="9879013" algn="l"/>
                <a:tab pos="10460038" algn="l"/>
              </a:tabLst>
              <a:defRPr/>
            </a:pPr>
            <a:r>
              <a:rPr lang="en-US" sz="3600" b="1" u="sng" dirty="0">
                <a:solidFill>
                  <a:srgbClr val="FFFF00"/>
                </a:solidFill>
              </a:rPr>
              <a:t>Doctrines of Men</a:t>
            </a:r>
            <a:r>
              <a:rPr lang="en-US" sz="3600" b="1" dirty="0">
                <a:solidFill>
                  <a:prstClr val="white"/>
                </a:solidFill>
              </a:rPr>
              <a:t> (Matthew 15:9) </a:t>
            </a:r>
          </a:p>
          <a:p>
            <a:pPr marL="117475" lvl="0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r>
              <a:rPr lang="en-US" sz="3600" b="1" dirty="0">
                <a:solidFill>
                  <a:prstClr val="white"/>
                </a:solidFill>
              </a:rPr>
              <a:t>Teachings and instructions that are not from God but are given by men.</a:t>
            </a:r>
          </a:p>
          <a:p>
            <a:pPr marL="117475" lvl="0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r>
              <a:rPr lang="en-US" sz="3600" b="1" i="1" u="sng" dirty="0">
                <a:solidFill>
                  <a:prstClr val="white"/>
                </a:solidFill>
              </a:rPr>
              <a:t>Examples:</a:t>
            </a:r>
            <a:r>
              <a:rPr lang="en-US" sz="3600" b="1" dirty="0">
                <a:solidFill>
                  <a:prstClr val="white"/>
                </a:solidFill>
              </a:rPr>
              <a:t> Wearing white garments to church; attending Bible school, </a:t>
            </a:r>
            <a:r>
              <a:rPr lang="en-US" sz="3600" b="1" dirty="0" err="1">
                <a:solidFill>
                  <a:prstClr val="white"/>
                </a:solidFill>
              </a:rPr>
              <a:t>etc</a:t>
            </a:r>
            <a:endParaRPr lang="en-US" sz="3600" b="1" dirty="0">
              <a:solidFill>
                <a:prstClr val="white"/>
              </a:solidFill>
            </a:endParaRPr>
          </a:p>
          <a:p>
            <a:pPr marL="117475" lvl="0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endParaRPr lang="en-US" sz="400" b="1" dirty="0">
              <a:solidFill>
                <a:prstClr val="white"/>
              </a:solidFill>
            </a:endParaRPr>
          </a:p>
          <a:p>
            <a:pPr marL="974725" lvl="0" indent="-857250" algn="just">
              <a:spcAft>
                <a:spcPts val="600"/>
              </a:spcAft>
              <a:buClr>
                <a:srgbClr val="FFFF00"/>
              </a:buClr>
              <a:buFont typeface="+mj-lt"/>
              <a:buAutoNum type="romanLcPeriod" startAt="2"/>
              <a:tabLst>
                <a:tab pos="9879013" algn="l"/>
                <a:tab pos="10460038" algn="l"/>
              </a:tabLst>
              <a:defRPr/>
            </a:pPr>
            <a:r>
              <a:rPr lang="en-US" sz="3600" b="1" u="sng" dirty="0">
                <a:solidFill>
                  <a:srgbClr val="FFFF00"/>
                </a:solidFill>
              </a:rPr>
              <a:t>Doctrines of Devils</a:t>
            </a:r>
            <a:r>
              <a:rPr lang="en-US" sz="3600" b="1" dirty="0">
                <a:solidFill>
                  <a:prstClr val="white"/>
                </a:solidFill>
              </a:rPr>
              <a:t> (1 Timothy 4:1) </a:t>
            </a:r>
          </a:p>
          <a:p>
            <a:pPr marL="117475" lvl="0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r>
              <a:rPr lang="en-US" sz="3600" b="1" dirty="0">
                <a:solidFill>
                  <a:prstClr val="white"/>
                </a:solidFill>
              </a:rPr>
              <a:t>Teachings that are contrary to Scripture or true doctrine. </a:t>
            </a:r>
          </a:p>
          <a:p>
            <a:pPr marL="117475" lvl="0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endParaRPr lang="en-US" sz="900" b="1" dirty="0">
              <a:solidFill>
                <a:prstClr val="white"/>
              </a:solidFill>
            </a:endParaRPr>
          </a:p>
          <a:p>
            <a:pPr marL="117475" lvl="0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r>
              <a:rPr lang="en-US" sz="3600" b="1" i="1" dirty="0">
                <a:solidFill>
                  <a:prstClr val="white"/>
                </a:solidFill>
              </a:rPr>
              <a:t>All these are referred to as strange doctrines. (Heb. 13:9.)</a:t>
            </a:r>
          </a:p>
          <a:p>
            <a:pPr marL="117475" lvl="0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endParaRPr lang="en-US" sz="600" b="1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901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80F48D-23A8-00B9-872F-7A7B3A20E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CAFEE9-27A2-9698-EC51-BDDC963BCDCC}"/>
              </a:ext>
            </a:extLst>
          </p:cNvPr>
          <p:cNvSpPr txBox="1"/>
          <p:nvPr/>
        </p:nvSpPr>
        <p:spPr>
          <a:xfrm>
            <a:off x="506963" y="299070"/>
            <a:ext cx="111780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4400" b="1" dirty="0">
                <a:solidFill>
                  <a:srgbClr val="FFC000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EXAMPLES OF STRANGE DOCTRINES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AD34CE-EAF7-814F-AB4D-7840C824855C}"/>
              </a:ext>
            </a:extLst>
          </p:cNvPr>
          <p:cNvSpPr txBox="1"/>
          <p:nvPr/>
        </p:nvSpPr>
        <p:spPr>
          <a:xfrm>
            <a:off x="506963" y="1240276"/>
            <a:ext cx="11434002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4725" lvl="0" indent="-857250" algn="just">
              <a:spcAft>
                <a:spcPts val="600"/>
              </a:spcAft>
              <a:buClr>
                <a:srgbClr val="FFFF00"/>
              </a:buClr>
              <a:buFont typeface="+mj-lt"/>
              <a:buAutoNum type="romanLcPeriod"/>
              <a:tabLst>
                <a:tab pos="9879013" algn="l"/>
                <a:tab pos="10460038" algn="l"/>
              </a:tabLst>
              <a:defRPr/>
            </a:pPr>
            <a:r>
              <a:rPr lang="en-US" sz="3700" b="1" u="sng" dirty="0">
                <a:solidFill>
                  <a:srgbClr val="FFFF00"/>
                </a:solidFill>
              </a:rPr>
              <a:t>The Doctrines of the Pharisees</a:t>
            </a:r>
            <a:r>
              <a:rPr lang="en-US" sz="3700" b="1" dirty="0">
                <a:solidFill>
                  <a:prstClr val="white"/>
                </a:solidFill>
              </a:rPr>
              <a:t> </a:t>
            </a:r>
          </a:p>
          <a:p>
            <a:pPr marL="117475" lvl="0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r>
              <a:rPr lang="en-US" sz="3700" b="1" dirty="0">
                <a:solidFill>
                  <a:prstClr val="white"/>
                </a:solidFill>
              </a:rPr>
              <a:t>Mixing human traditions with God’s commandments and emphasizing outward religion instead of inward righteousness.</a:t>
            </a:r>
          </a:p>
          <a:p>
            <a:pPr marL="117475" lvl="0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r>
              <a:rPr lang="en-US" sz="3700" b="1" dirty="0">
                <a:solidFill>
                  <a:prstClr val="white"/>
                </a:solidFill>
              </a:rPr>
              <a:t>“</a:t>
            </a:r>
            <a:r>
              <a:rPr lang="en-US" sz="3700" b="1" i="1" dirty="0">
                <a:solidFill>
                  <a:srgbClr val="FFC000"/>
                </a:solidFill>
              </a:rPr>
              <a:t>Pharisee</a:t>
            </a:r>
            <a:r>
              <a:rPr lang="en-US" sz="3700" b="1" dirty="0">
                <a:solidFill>
                  <a:prstClr val="white"/>
                </a:solidFill>
              </a:rPr>
              <a:t>” means “</a:t>
            </a:r>
            <a:r>
              <a:rPr lang="en-US" sz="3700" b="1" i="1" dirty="0">
                <a:solidFill>
                  <a:srgbClr val="FFC000"/>
                </a:solidFill>
              </a:rPr>
              <a:t>the separated</a:t>
            </a:r>
            <a:r>
              <a:rPr lang="en-US" sz="3700" b="1" dirty="0">
                <a:solidFill>
                  <a:prstClr val="white"/>
                </a:solidFill>
              </a:rPr>
              <a:t>.” </a:t>
            </a:r>
          </a:p>
          <a:p>
            <a:pPr marL="117475" lvl="0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r>
              <a:rPr lang="en-US" sz="3700" b="1" i="1" dirty="0">
                <a:solidFill>
                  <a:prstClr val="white"/>
                </a:solidFill>
              </a:rPr>
              <a:t>Jesus’ verdict concerning them </a:t>
            </a:r>
            <a:r>
              <a:rPr lang="en-US" sz="3700" i="1" dirty="0">
                <a:solidFill>
                  <a:prstClr val="white"/>
                </a:solidFill>
              </a:rPr>
              <a:t>- </a:t>
            </a:r>
            <a:r>
              <a:rPr lang="en-US" sz="3700" b="1" dirty="0">
                <a:solidFill>
                  <a:prstClr val="white"/>
                </a:solidFill>
              </a:rPr>
              <a:t>Matt. 23:13–33</a:t>
            </a:r>
          </a:p>
          <a:p>
            <a:pPr marL="117475" lvl="0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endParaRPr lang="en-US" sz="900" b="1" dirty="0">
              <a:solidFill>
                <a:prstClr val="white"/>
              </a:solidFill>
            </a:endParaRPr>
          </a:p>
          <a:p>
            <a:pPr marL="974725" indent="-857250" algn="just">
              <a:spcAft>
                <a:spcPts val="600"/>
              </a:spcAft>
              <a:buClr>
                <a:srgbClr val="FFFF00"/>
              </a:buClr>
              <a:buFont typeface="+mj-lt"/>
              <a:buAutoNum type="romanLcPeriod" startAt="2"/>
              <a:tabLst>
                <a:tab pos="9879013" algn="l"/>
                <a:tab pos="10460038" algn="l"/>
              </a:tabLst>
              <a:defRPr/>
            </a:pPr>
            <a:r>
              <a:rPr lang="en-US" sz="3700" b="1" u="sng" dirty="0">
                <a:solidFill>
                  <a:srgbClr val="FFFF00"/>
                </a:solidFill>
              </a:rPr>
              <a:t>The Doctrines of the Sadducees</a:t>
            </a:r>
            <a:endParaRPr lang="en-US" sz="3700" b="1" dirty="0">
              <a:solidFill>
                <a:prstClr val="white"/>
              </a:solidFill>
            </a:endParaRPr>
          </a:p>
          <a:p>
            <a:pPr marL="117475" lvl="0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r>
              <a:rPr lang="en-US" sz="3700" b="1" dirty="0">
                <a:solidFill>
                  <a:prstClr val="white"/>
                </a:solidFill>
              </a:rPr>
              <a:t>Denying the supernatural. (Acts 23:8; Matt. 22:23–33)</a:t>
            </a:r>
          </a:p>
        </p:txBody>
      </p:sp>
    </p:spTree>
    <p:extLst>
      <p:ext uri="{BB962C8B-B14F-4D97-AF65-F5344CB8AC3E}">
        <p14:creationId xmlns:p14="http://schemas.microsoft.com/office/powerpoint/2010/main" val="1840524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CC0FC1-AA70-6AD0-5002-638B90B77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51F7DC-DCAD-4DED-B0AF-37187CADE03C}"/>
              </a:ext>
            </a:extLst>
          </p:cNvPr>
          <p:cNvSpPr txBox="1"/>
          <p:nvPr/>
        </p:nvSpPr>
        <p:spPr>
          <a:xfrm>
            <a:off x="506963" y="181840"/>
            <a:ext cx="111780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4400" b="1" dirty="0">
                <a:solidFill>
                  <a:srgbClr val="FFC000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EXAMPLES OF STRANGE DOCTRINES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008F96-2221-5056-B4F6-3D14C5A15874}"/>
              </a:ext>
            </a:extLst>
          </p:cNvPr>
          <p:cNvSpPr txBox="1"/>
          <p:nvPr/>
        </p:nvSpPr>
        <p:spPr>
          <a:xfrm>
            <a:off x="422031" y="982370"/>
            <a:ext cx="11380236" cy="583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4725" lvl="0" indent="-857250" algn="just">
              <a:spcAft>
                <a:spcPts val="600"/>
              </a:spcAft>
              <a:buClr>
                <a:srgbClr val="FFFF00"/>
              </a:buClr>
              <a:buFont typeface="+mj-lt"/>
              <a:buAutoNum type="romanLcPeriod" startAt="3"/>
              <a:tabLst>
                <a:tab pos="9879013" algn="l"/>
                <a:tab pos="10460038" algn="l"/>
              </a:tabLst>
              <a:defRPr/>
            </a:pPr>
            <a:r>
              <a:rPr lang="en-US" sz="3700" b="1" u="sng" dirty="0">
                <a:solidFill>
                  <a:srgbClr val="FFFF00"/>
                </a:solidFill>
              </a:rPr>
              <a:t>Hyper-Grace</a:t>
            </a:r>
            <a:endParaRPr lang="en-US" sz="3700" b="1" dirty="0">
              <a:solidFill>
                <a:prstClr val="white"/>
              </a:solidFill>
            </a:endParaRPr>
          </a:p>
          <a:p>
            <a:pPr marL="117475" lvl="0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r>
              <a:rPr lang="en-US" sz="3700" b="1" dirty="0">
                <a:solidFill>
                  <a:prstClr val="white"/>
                </a:solidFill>
              </a:rPr>
              <a:t>Saying that whatever you do does not matter; it is the old man doing it.</a:t>
            </a:r>
          </a:p>
          <a:p>
            <a:pPr marL="117475" lvl="0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endParaRPr lang="en-US" sz="100" b="1" dirty="0">
              <a:solidFill>
                <a:prstClr val="white"/>
              </a:solidFill>
            </a:endParaRPr>
          </a:p>
          <a:p>
            <a:pPr marL="974725" indent="-857250" algn="just">
              <a:spcAft>
                <a:spcPts val="600"/>
              </a:spcAft>
              <a:buClr>
                <a:srgbClr val="FFFF00"/>
              </a:buClr>
              <a:buFont typeface="+mj-lt"/>
              <a:buAutoNum type="romanLcPeriod" startAt="4"/>
              <a:tabLst>
                <a:tab pos="9879013" algn="l"/>
                <a:tab pos="10460038" algn="l"/>
              </a:tabLst>
              <a:defRPr/>
            </a:pPr>
            <a:r>
              <a:rPr lang="en-US" sz="3700" b="1" u="sng" dirty="0" err="1">
                <a:solidFill>
                  <a:srgbClr val="FFFF00"/>
                </a:solidFill>
              </a:rPr>
              <a:t>Branhamism</a:t>
            </a:r>
            <a:endParaRPr lang="en-US" sz="3700" b="1" u="sng" dirty="0">
              <a:solidFill>
                <a:srgbClr val="FFFF00"/>
              </a:solidFill>
            </a:endParaRPr>
          </a:p>
          <a:p>
            <a:pPr marL="117475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r>
              <a:rPr lang="en-US" sz="3700" b="1" dirty="0">
                <a:solidFill>
                  <a:prstClr val="white"/>
                </a:solidFill>
              </a:rPr>
              <a:t>Teaching that God sent a prophet-messenger to fulfil Malachi 4:5–6 and Revelation 10:7, and that if you do not believe him, you will not be saved.</a:t>
            </a:r>
          </a:p>
          <a:p>
            <a:pPr marL="117475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endParaRPr lang="en-US" sz="100" b="1" dirty="0">
              <a:solidFill>
                <a:prstClr val="white"/>
              </a:solidFill>
            </a:endParaRPr>
          </a:p>
          <a:p>
            <a:pPr marL="974725" indent="-857250" algn="just">
              <a:spcAft>
                <a:spcPts val="600"/>
              </a:spcAft>
              <a:buClr>
                <a:srgbClr val="FFFF00"/>
              </a:buClr>
              <a:buFont typeface="+mj-lt"/>
              <a:buAutoNum type="romanLcPeriod" startAt="5"/>
              <a:tabLst>
                <a:tab pos="9879013" algn="l"/>
                <a:tab pos="10460038" algn="l"/>
              </a:tabLst>
              <a:defRPr/>
            </a:pPr>
            <a:r>
              <a:rPr lang="en-US" sz="3700" b="1" u="sng" dirty="0">
                <a:solidFill>
                  <a:srgbClr val="FFFF00"/>
                </a:solidFill>
              </a:rPr>
              <a:t>The Prosperity Gospel</a:t>
            </a:r>
          </a:p>
          <a:p>
            <a:pPr marL="117475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r>
              <a:rPr lang="en-US" sz="3700" b="1" dirty="0">
                <a:solidFill>
                  <a:prstClr val="white"/>
                </a:solidFill>
              </a:rPr>
              <a:t>Teaching that gain is godliness (1 Timothy 6:1–3)</a:t>
            </a:r>
          </a:p>
        </p:txBody>
      </p:sp>
    </p:spTree>
    <p:extLst>
      <p:ext uri="{BB962C8B-B14F-4D97-AF65-F5344CB8AC3E}">
        <p14:creationId xmlns:p14="http://schemas.microsoft.com/office/powerpoint/2010/main" val="834276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763E23-767F-03C1-9FF3-5C7E44438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D9FD31-57C0-B459-C498-C01CEA4FF797}"/>
              </a:ext>
            </a:extLst>
          </p:cNvPr>
          <p:cNvSpPr txBox="1"/>
          <p:nvPr/>
        </p:nvSpPr>
        <p:spPr>
          <a:xfrm>
            <a:off x="506963" y="158394"/>
            <a:ext cx="111780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4400" b="1" dirty="0">
                <a:solidFill>
                  <a:srgbClr val="FFC000"/>
                </a:solidFill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EXAMPLES OF STRANGE DOCTRINES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289860-9901-501C-B3D0-76545A1C9F27}"/>
              </a:ext>
            </a:extLst>
          </p:cNvPr>
          <p:cNvSpPr txBox="1"/>
          <p:nvPr/>
        </p:nvSpPr>
        <p:spPr>
          <a:xfrm>
            <a:off x="398585" y="976566"/>
            <a:ext cx="11427128" cy="5886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4725" lvl="0" indent="-857250" algn="just">
              <a:spcAft>
                <a:spcPts val="600"/>
              </a:spcAft>
              <a:buClr>
                <a:srgbClr val="FFFF00"/>
              </a:buClr>
              <a:buFont typeface="+mj-lt"/>
              <a:buAutoNum type="romanLcPeriod" startAt="6"/>
              <a:tabLst>
                <a:tab pos="9879013" algn="l"/>
                <a:tab pos="10460038" algn="l"/>
              </a:tabLst>
              <a:defRPr/>
            </a:pPr>
            <a:r>
              <a:rPr lang="en-US" sz="4000" b="1" u="sng" dirty="0">
                <a:solidFill>
                  <a:srgbClr val="FFFF00"/>
                </a:solidFill>
              </a:rPr>
              <a:t>Easy </a:t>
            </a:r>
            <a:r>
              <a:rPr lang="en-US" sz="4000" b="1" u="sng" dirty="0" err="1">
                <a:solidFill>
                  <a:srgbClr val="FFFF00"/>
                </a:solidFill>
              </a:rPr>
              <a:t>Believism</a:t>
            </a:r>
            <a:endParaRPr lang="en-US" sz="4000" b="1" dirty="0">
              <a:solidFill>
                <a:prstClr val="white"/>
              </a:solidFill>
            </a:endParaRPr>
          </a:p>
          <a:p>
            <a:pPr marL="117475" lvl="0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r>
              <a:rPr lang="en-US" sz="4000" b="1" dirty="0">
                <a:solidFill>
                  <a:prstClr val="white"/>
                </a:solidFill>
              </a:rPr>
              <a:t>Teaching that salvation is obtained by repeating a prayer, raising a hand, or coming to the pulpit.</a:t>
            </a:r>
          </a:p>
          <a:p>
            <a:pPr marL="117475" lvl="0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endParaRPr lang="en-US" sz="300" b="1" dirty="0">
              <a:solidFill>
                <a:prstClr val="white"/>
              </a:solidFill>
            </a:endParaRPr>
          </a:p>
          <a:p>
            <a:pPr marL="117475" lvl="0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endParaRPr lang="en-US" sz="200" b="1" dirty="0">
              <a:solidFill>
                <a:prstClr val="white"/>
              </a:solidFill>
            </a:endParaRPr>
          </a:p>
          <a:p>
            <a:pPr marL="974725" indent="-857250" algn="just">
              <a:spcAft>
                <a:spcPts val="600"/>
              </a:spcAft>
              <a:buClr>
                <a:srgbClr val="FFFF00"/>
              </a:buClr>
              <a:buFont typeface="+mj-lt"/>
              <a:buAutoNum type="romanLcPeriod" startAt="7"/>
              <a:tabLst>
                <a:tab pos="9879013" algn="l"/>
                <a:tab pos="10460038" algn="l"/>
              </a:tabLst>
              <a:defRPr/>
            </a:pPr>
            <a:r>
              <a:rPr lang="en-US" sz="4000" b="1" u="sng" dirty="0">
                <a:solidFill>
                  <a:srgbClr val="FFFF00"/>
                </a:solidFill>
              </a:rPr>
              <a:t>The Social Gospel</a:t>
            </a:r>
          </a:p>
          <a:p>
            <a:pPr marL="117475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r>
              <a:rPr lang="en-US" sz="4000" b="1" dirty="0">
                <a:solidFill>
                  <a:prstClr val="white"/>
                </a:solidFill>
              </a:rPr>
              <a:t>Teaching that doing good is all you need: helping the poor and needy, etc.</a:t>
            </a:r>
          </a:p>
          <a:p>
            <a:pPr marL="117475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endParaRPr lang="en-US" sz="1050" b="1" dirty="0">
              <a:solidFill>
                <a:prstClr val="white"/>
              </a:solidFill>
            </a:endParaRPr>
          </a:p>
          <a:p>
            <a:pPr marL="117475" algn="ctr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r>
              <a:rPr lang="en-US" sz="4000" b="1" i="1" dirty="0">
                <a:solidFill>
                  <a:prstClr val="white"/>
                </a:solidFill>
              </a:rPr>
              <a:t>All these and many more are strange doctrines in Christendom today.</a:t>
            </a:r>
            <a:endParaRPr lang="en-US" sz="4000" b="1" dirty="0">
              <a:solidFill>
                <a:prstClr val="white"/>
              </a:solidFill>
            </a:endParaRPr>
          </a:p>
          <a:p>
            <a:pPr marL="117475" algn="just">
              <a:spcAft>
                <a:spcPts val="600"/>
              </a:spcAft>
              <a:buClr>
                <a:srgbClr val="FFFF00"/>
              </a:buClr>
              <a:tabLst>
                <a:tab pos="9879013" algn="l"/>
                <a:tab pos="10460038" algn="l"/>
              </a:tabLst>
              <a:defRPr/>
            </a:pPr>
            <a:endParaRPr lang="en-US" sz="2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664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FBC507-DA15-B66D-62F4-3FD21062C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07CE72-1091-E34E-67D9-48BDCCBEB61E}"/>
              </a:ext>
            </a:extLst>
          </p:cNvPr>
          <p:cNvSpPr txBox="1"/>
          <p:nvPr/>
        </p:nvSpPr>
        <p:spPr>
          <a:xfrm>
            <a:off x="537882" y="1723577"/>
            <a:ext cx="1111623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5400" b="1" dirty="0">
                <a:solidFill>
                  <a:srgbClr val="FFC000"/>
                </a:solidFill>
                <a:latin typeface="Rockwell" panose="02060603020205020403" pitchFamily="18" charset="0"/>
              </a:rPr>
              <a:t>CONCLUSION</a:t>
            </a:r>
          </a:p>
          <a:p>
            <a:pPr algn="ctr">
              <a:spcAft>
                <a:spcPts val="600"/>
              </a:spcAft>
            </a:pPr>
            <a:endParaRPr lang="en-US" sz="400" b="1" dirty="0">
              <a:solidFill>
                <a:srgbClr val="FFC000"/>
              </a:solidFill>
              <a:latin typeface="Rockwell" panose="02060603020205020403" pitchFamily="18" charset="0"/>
            </a:endParaRPr>
          </a:p>
          <a:p>
            <a:pPr algn="ctr">
              <a:spcAft>
                <a:spcPts val="600"/>
              </a:spcAft>
            </a:pPr>
            <a:endParaRPr lang="en-US" sz="300" b="1" dirty="0">
              <a:solidFill>
                <a:schemeClr val="bg1"/>
              </a:solidFill>
            </a:endParaRPr>
          </a:p>
          <a:p>
            <a:pPr marL="168275" lvl="0" algn="just">
              <a:spcAft>
                <a:spcPts val="600"/>
              </a:spcAft>
              <a:buClr>
                <a:srgbClr val="FFFF00"/>
              </a:buClr>
              <a:defRPr/>
            </a:pPr>
            <a:r>
              <a:rPr lang="en-US" sz="4400" b="1" i="1" dirty="0">
                <a:solidFill>
                  <a:prstClr val="white"/>
                </a:solidFill>
              </a:rPr>
              <a:t>Sound doctrine will give you true salvation; false doctrine will rob you of true salvation.</a:t>
            </a:r>
            <a:endParaRPr lang="en-US" sz="4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591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A55858-7779-C488-0D14-AEBADE545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8D41F8-09DE-96D1-4568-EE3EE79294F9}"/>
              </a:ext>
            </a:extLst>
          </p:cNvPr>
          <p:cNvSpPr txBox="1"/>
          <p:nvPr/>
        </p:nvSpPr>
        <p:spPr>
          <a:xfrm>
            <a:off x="219724" y="2773136"/>
            <a:ext cx="114268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5000" b="1" dirty="0">
                <a:solidFill>
                  <a:srgbClr val="FFC000"/>
                </a:solidFill>
                <a:latin typeface="Rockwell" panose="02060603020205020403" pitchFamily="18" charset="0"/>
              </a:rPr>
              <a:t>SHALOM!!!</a:t>
            </a:r>
            <a:endParaRPr lang="en-US" sz="4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5997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3834</TotalTime>
  <Words>510</Words>
  <Application>Microsoft Office PowerPoint</Application>
  <PresentationFormat>Widescreen</PresentationFormat>
  <Paragraphs>73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Rockwell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SUBMACHINE</dc:creator>
  <cp:lastModifiedBy>Emmanuel Phillip</cp:lastModifiedBy>
  <cp:revision>571</cp:revision>
  <dcterms:created xsi:type="dcterms:W3CDTF">2025-04-26T22:44:26Z</dcterms:created>
  <dcterms:modified xsi:type="dcterms:W3CDTF">2026-09-13T07:37:45Z</dcterms:modified>
</cp:coreProperties>
</file>