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10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8179-DD61-481D-90D4-6D661AB7F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66F18-038D-4AD1-8ACD-3AF2E7D3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F122-8636-4F8F-8CAF-A973A656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5F68-7071-4360-8E49-CC0D95ED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85FDB-4789-48A0-BF85-6006D17A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88A3-1E03-426A-86A7-E35EDC22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7D99-7B5D-4349-9F10-8CBE28D1C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83E2-B8D4-437B-9538-BB31E64F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83DE-796B-44A4-B9D5-1D2F008D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F7306-A9A1-4C00-8054-44A08F7D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3173B-3542-43AC-ABBF-6021D1132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2FEE7-9493-4E45-817E-AB547AF2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B271-822A-4848-938C-26EFC69B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CCD2A-920B-4D16-87A6-DB296571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4E89-EAA2-4857-8A1D-6C3D53F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378C-3683-4066-9926-B46472A4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5B4D-4AC6-4536-BC8C-F8BFF36B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7585-F902-446A-B090-7D8A04C1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ACCC-6972-47DB-A651-D7D16F6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BEE4E-9288-47FF-8949-D23C9DD4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27D-4C7C-48C7-88AE-9104EFCF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D6AC-437A-4020-88C0-7D80A243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A39D-98CF-47A8-8B5E-D9A0E759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4FCB-BC0F-4914-84A1-C6E264E1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935B3-AA68-4C4D-8769-F2F7F319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326-829D-49CD-8AD5-AB20FCA5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0493-8DAF-4F94-8863-F3FAE902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B2296-E6EF-43D4-B788-E9485D7E2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02A75-B154-4DBF-92F0-AF31281B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70D3C-BB0C-43AF-B607-8B9E44FD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9EF99-A8D8-477C-9D2D-0FB10EF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66EF-AD77-4BF6-92CE-75090B8D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0CF22-26E7-4C98-B644-5E4A84FE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23306-C03D-4D12-8F5C-AB555833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EC283-AFC5-4646-98F0-51D55DB49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1A0F3-C4B1-4C7E-B421-629481A76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58DDB-DA7A-4022-8AED-AAE6F948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3FB20-9327-4107-99B6-D13CF23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E5875-F4CF-4064-A9D6-A0E31B1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CFB2-87FE-4469-B6B3-1C36198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C6F7B-2A5B-40CF-ABE4-709AA5C7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5A73C-5C36-4446-93B8-B90D21FE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61366-5480-447B-B9E8-DFC1EF29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3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673DB-0CC2-4D72-822A-BA730622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039D3-6C4F-47BE-86E7-41FAE63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DBF8-DE4F-4E48-91ED-9B03D9FB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9D2C-3C39-4CD3-BF02-8C510481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39D5-DD9C-46DA-B50C-C95F3392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1129A-1CA7-43F0-84EC-1E6DCE418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D2A0C-E2E0-419C-8FCF-CF1F3041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E2232-09B9-4286-B413-AF95A57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3013E-836F-43A4-B62E-3AE693AA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4085-4434-43F9-BEB5-1E983B62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38F88-A5D1-42EE-95B4-FFD6E9E21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9F9F0-382B-4C27-9CD5-A6D715C50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75BE0-1ED2-4F4C-A464-46092356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9281-29D9-4474-834A-3874B2D2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C96BC-D537-4DC2-9454-88C0FBED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47D01-1024-4FED-970A-0ED224BC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F3C5-D88C-40E3-8B8A-486F8FED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3764-4FED-4FFB-89A3-62D75C50A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6B4A-D187-4854-B527-3699A44AAD63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637A-46D9-406B-91A6-65D4FF018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67AD-86A0-428F-8549-1AA6B9C9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E42D-6C84-449A-A6A8-8EF720B3B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A55D3-48E4-D489-62C0-F3D767AB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D2B95-397A-1CAC-7CA7-CD9FCD0A2807}"/>
              </a:ext>
            </a:extLst>
          </p:cNvPr>
          <p:cNvSpPr/>
          <p:nvPr/>
        </p:nvSpPr>
        <p:spPr>
          <a:xfrm>
            <a:off x="0" y="535196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4110D-9463-4C06-4DCB-070621C707ED}"/>
              </a:ext>
            </a:extLst>
          </p:cNvPr>
          <p:cNvSpPr/>
          <p:nvPr/>
        </p:nvSpPr>
        <p:spPr>
          <a:xfrm>
            <a:off x="0" y="6357772"/>
            <a:ext cx="6288833" cy="152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E63E8-BE09-A25D-B40A-27C8C65B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12878" r="307" b="10729"/>
          <a:stretch>
            <a:fillRect/>
          </a:stretch>
        </p:blipFill>
        <p:spPr>
          <a:xfrm>
            <a:off x="3370299" y="-158619"/>
            <a:ext cx="8821701" cy="6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8199E-5F78-657D-07AD-469E449B8711}"/>
              </a:ext>
            </a:extLst>
          </p:cNvPr>
          <p:cNvSpPr txBox="1"/>
          <p:nvPr/>
        </p:nvSpPr>
        <p:spPr>
          <a:xfrm>
            <a:off x="171752" y="495689"/>
            <a:ext cx="5621867" cy="32859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 </a:t>
            </a:r>
            <a:r>
              <a: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the </a:t>
            </a:r>
          </a:p>
          <a:p>
            <a:pPr>
              <a:lnSpc>
                <a:spcPct val="80000"/>
              </a:lnSpc>
            </a:pPr>
            <a:r>
              <a: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  men </a:t>
            </a:r>
          </a:p>
          <a:p>
            <a:pPr>
              <a:lnSpc>
                <a:spcPct val="80000"/>
              </a:lnSpc>
            </a:pPr>
            <a:r>
              <a: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    of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28E640-659C-3137-6961-04EBC21ED20C}"/>
              </a:ext>
            </a:extLst>
          </p:cNvPr>
          <p:cNvSpPr/>
          <p:nvPr/>
        </p:nvSpPr>
        <p:spPr>
          <a:xfrm>
            <a:off x="6288833" y="6360398"/>
            <a:ext cx="5903168" cy="1497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AA10E-8C80-42CD-2603-30BEA63CB6F7}"/>
              </a:ext>
            </a:extLst>
          </p:cNvPr>
          <p:cNvSpPr txBox="1"/>
          <p:nvPr/>
        </p:nvSpPr>
        <p:spPr>
          <a:xfrm>
            <a:off x="630026" y="4706977"/>
            <a:ext cx="2352659" cy="161582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100" b="1" u="sng" dirty="0">
              <a:solidFill>
                <a:srgbClr val="FFC000"/>
              </a:solidFill>
            </a:endParaRPr>
          </a:p>
          <a:p>
            <a:pPr algn="ctr"/>
            <a:endParaRPr lang="en-US" sz="1600" b="1" u="sng" dirty="0">
              <a:solidFill>
                <a:srgbClr val="FFC000"/>
              </a:solidFill>
            </a:endParaRPr>
          </a:p>
          <a:p>
            <a:pPr algn="ctr"/>
            <a:r>
              <a:rPr lang="en-US" sz="3200" b="1" u="sng" dirty="0">
                <a:solidFill>
                  <a:srgbClr val="FFC000"/>
                </a:solidFill>
              </a:rPr>
              <a:t>Text: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Judges 9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23BBA-CD90-EB39-4FA6-16F23BB69B2C}"/>
              </a:ext>
            </a:extLst>
          </p:cNvPr>
          <p:cNvSpPr txBox="1"/>
          <p:nvPr/>
        </p:nvSpPr>
        <p:spPr>
          <a:xfrm>
            <a:off x="273350" y="3632296"/>
            <a:ext cx="53146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SHECHEM</a:t>
            </a:r>
            <a:endParaRPr lang="en-US" sz="75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33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2CC7D-F6C6-58ED-E35C-D705DC505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B8ECE-A16A-5FED-B102-5D050D2238BC}"/>
              </a:ext>
            </a:extLst>
          </p:cNvPr>
          <p:cNvSpPr txBox="1"/>
          <p:nvPr/>
        </p:nvSpPr>
        <p:spPr>
          <a:xfrm>
            <a:off x="382562" y="366623"/>
            <a:ext cx="114268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B</a:t>
            </a:r>
            <a:r>
              <a:rPr lang="en-US" sz="4800" b="1" dirty="0">
                <a:solidFill>
                  <a:schemeClr val="bg1"/>
                </a:solidFill>
              </a:rPr>
              <a:t> – Betrayer of his father’s legacy </a:t>
            </a: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(Judges 9:18) </a:t>
            </a: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</a:rPr>
              <a:t>Sermon note: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A generation that forgets the fathers repeats error.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FABFD-0D84-EC76-EFA3-AC4C1384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C9F42A-47A5-5EB0-5B88-1AB616E71554}"/>
              </a:ext>
            </a:extLst>
          </p:cNvPr>
          <p:cNvSpPr txBox="1"/>
          <p:nvPr/>
        </p:nvSpPr>
        <p:spPr>
          <a:xfrm>
            <a:off x="382562" y="366623"/>
            <a:ext cx="1142687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I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– Illegitimate authority (self-crowned) </a:t>
            </a:r>
          </a:p>
          <a:p>
            <a:pPr algn="just">
              <a:spcAft>
                <a:spcPts val="60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</a:rPr>
              <a:t>Sermon note: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He took what God did not give (Hebrews 5:4).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5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D5ABC-BD8B-20DA-ED78-2DAB274A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3092C0-2D5D-6A46-E3B5-5F92C1E33DA2}"/>
              </a:ext>
            </a:extLst>
          </p:cNvPr>
          <p:cNvSpPr txBox="1"/>
          <p:nvPr/>
        </p:nvSpPr>
        <p:spPr>
          <a:xfrm>
            <a:off x="382562" y="366623"/>
            <a:ext cx="1142687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</a:rPr>
              <a:t> – Murderous in pursuit of power</a:t>
            </a:r>
            <a:endParaRPr lang="en-US" sz="2400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en-US" sz="2000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</a:rPr>
              <a:t>Sermon note: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He killed seventy brothers to secure position.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E710B-A668-0D1B-2D78-B36AD83F3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238D9-50E8-1023-0629-806355616D56}"/>
              </a:ext>
            </a:extLst>
          </p:cNvPr>
          <p:cNvSpPr txBox="1"/>
          <p:nvPr/>
        </p:nvSpPr>
        <p:spPr>
          <a:xfrm>
            <a:off x="382562" y="366623"/>
            <a:ext cx="114268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E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– Empty of divine calling 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E91D2-7DA8-B60D-3765-E83C94302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6E98F-83C0-D8EA-B517-C9A33EA70BC7}"/>
              </a:ext>
            </a:extLst>
          </p:cNvPr>
          <p:cNvSpPr txBox="1"/>
          <p:nvPr/>
        </p:nvSpPr>
        <p:spPr>
          <a:xfrm>
            <a:off x="382562" y="366623"/>
            <a:ext cx="114268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L</a:t>
            </a:r>
            <a:r>
              <a:rPr lang="en-US" sz="4800" b="1" dirty="0">
                <a:solidFill>
                  <a:schemeClr val="bg1"/>
                </a:solidFill>
              </a:rPr>
              <a:t> – Lover of control and dominance 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7123-C84E-AC34-39CC-15E5C336E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47CF5-01E9-C786-80CB-2D10C3FAF34C}"/>
              </a:ext>
            </a:extLst>
          </p:cNvPr>
          <p:cNvSpPr txBox="1"/>
          <p:nvPr/>
        </p:nvSpPr>
        <p:spPr>
          <a:xfrm>
            <a:off x="382562" y="366623"/>
            <a:ext cx="114268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E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– Established by men, not God His throne was built on human support, not divine approval.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6EA88-B682-F164-04FD-E9A5761F1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98FEF-82CC-7DC1-AB5A-15433AA7D715}"/>
              </a:ext>
            </a:extLst>
          </p:cNvPr>
          <p:cNvSpPr txBox="1"/>
          <p:nvPr/>
        </p:nvSpPr>
        <p:spPr>
          <a:xfrm>
            <a:off x="382562" y="366623"/>
            <a:ext cx="1142687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C</a:t>
            </a:r>
            <a:r>
              <a:rPr lang="en-US" sz="4800" b="1" dirty="0">
                <a:solidFill>
                  <a:schemeClr val="bg1"/>
                </a:solidFill>
              </a:rPr>
              <a:t> – Carnal leadership </a:t>
            </a:r>
          </a:p>
          <a:p>
            <a:pPr algn="just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</a:rPr>
              <a:t>Sermon note:</a:t>
            </a: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What begins in the flesh cannot be sustained by the Spirit.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1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A3289-7431-90AE-6060-111A9F14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F7587-CF2D-EB57-8B81-BD2192A06155}"/>
              </a:ext>
            </a:extLst>
          </p:cNvPr>
          <p:cNvSpPr txBox="1"/>
          <p:nvPr/>
        </p:nvSpPr>
        <p:spPr>
          <a:xfrm>
            <a:off x="382562" y="366623"/>
            <a:ext cx="1142687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4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H</a:t>
            </a:r>
            <a:r>
              <a:rPr lang="en-US" sz="4800" b="1" dirty="0">
                <a:solidFill>
                  <a:schemeClr val="bg1"/>
                </a:solidFill>
              </a:rPr>
              <a:t> – Hopeless end </a:t>
            </a:r>
          </a:p>
          <a:p>
            <a:pPr algn="just"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</a:rPr>
              <a:t>Sermon note:</a:t>
            </a: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His life ended in disgrace, proving that ungodly ambition leads to destruction.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357C0-B678-5B50-2F39-64348C45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5EC2D-8BB2-B8F2-36C5-6FC02C07EAD6}"/>
              </a:ext>
            </a:extLst>
          </p:cNvPr>
          <p:cNvSpPr txBox="1"/>
          <p:nvPr/>
        </p:nvSpPr>
        <p:spPr>
          <a:xfrm>
            <a:off x="382562" y="56913"/>
            <a:ext cx="114268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Rockwell" panose="02060603020205020403" pitchFamily="18" charset="0"/>
              </a:rPr>
              <a:t>D. WHO ARE THE MEN OF SHECHEM?</a:t>
            </a:r>
            <a:endParaRPr lang="en-US" sz="1100" b="1" dirty="0">
              <a:solidFill>
                <a:srgbClr val="FFC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3500" b="1" dirty="0">
                <a:solidFill>
                  <a:schemeClr val="bg1"/>
                </a:solidFill>
              </a:rPr>
              <a:t>(Judges 9:6)</a:t>
            </a:r>
          </a:p>
          <a:p>
            <a:pPr algn="just">
              <a:spcAft>
                <a:spcPts val="600"/>
              </a:spcAft>
            </a:pPr>
            <a:r>
              <a:rPr lang="en-US" sz="3900" b="1" dirty="0">
                <a:solidFill>
                  <a:schemeClr val="bg1"/>
                </a:solidFill>
              </a:rPr>
              <a:t>They supported Abimelech after he killed his brothers. They represent those who reject truth and embrace error. (Acts 7:52)</a:t>
            </a:r>
          </a:p>
          <a:p>
            <a:pPr algn="just">
              <a:spcAft>
                <a:spcPts val="600"/>
              </a:spcAft>
            </a:pPr>
            <a:r>
              <a:rPr lang="en-US" sz="3900" b="1" dirty="0">
                <a:solidFill>
                  <a:schemeClr val="bg1"/>
                </a:solidFill>
              </a:rPr>
              <a:t>They are: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900" b="1" dirty="0">
                <a:solidFill>
                  <a:schemeClr val="bg1"/>
                </a:solidFill>
              </a:rPr>
              <a:t>Lovers of the world more than the Word of God.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900" b="1" dirty="0">
                <a:solidFill>
                  <a:schemeClr val="bg1"/>
                </a:solidFill>
              </a:rPr>
              <a:t>Lovers of their churches more than Christ.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900" b="1" dirty="0">
                <a:solidFill>
                  <a:schemeClr val="bg1"/>
                </a:solidFill>
              </a:rPr>
              <a:t>Lovers of pastors more than Jesus.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900" b="1" dirty="0">
                <a:solidFill>
                  <a:schemeClr val="bg1"/>
                </a:solidFill>
              </a:rPr>
              <a:t>Lovers of friends more than the truth.</a:t>
            </a:r>
          </a:p>
        </p:txBody>
      </p:sp>
    </p:spTree>
    <p:extLst>
      <p:ext uri="{BB962C8B-B14F-4D97-AF65-F5344CB8AC3E}">
        <p14:creationId xmlns:p14="http://schemas.microsoft.com/office/powerpoint/2010/main" val="71316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590B5-E2D6-9CF7-7546-C2CD3BAC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9BF2C-6E75-0832-7A5A-E6BCCDDF1347}"/>
              </a:ext>
            </a:extLst>
          </p:cNvPr>
          <p:cNvSpPr txBox="1"/>
          <p:nvPr/>
        </p:nvSpPr>
        <p:spPr>
          <a:xfrm>
            <a:off x="426805" y="73740"/>
            <a:ext cx="1142687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Rockwell" panose="02060603020205020403" pitchFamily="18" charset="0"/>
              </a:rPr>
              <a:t>E. WHO IS JOTHAM? </a:t>
            </a:r>
          </a:p>
          <a:p>
            <a:pPr algn="ctr">
              <a:spcAft>
                <a:spcPts val="600"/>
              </a:spcAft>
            </a:pPr>
            <a:r>
              <a:rPr lang="en-US" sz="3500" b="1" dirty="0">
                <a:solidFill>
                  <a:schemeClr val="bg1"/>
                </a:solidFill>
              </a:rPr>
              <a:t>(Judges 9:7-20)</a:t>
            </a:r>
          </a:p>
          <a:p>
            <a:pPr algn="just">
              <a:spcAft>
                <a:spcPts val="600"/>
              </a:spcAft>
            </a:pPr>
            <a:endParaRPr lang="en-US" sz="4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</a:rPr>
              <a:t>Jotham represents: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hidden but true disciple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voice like Micaiah in this generation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true apostolic voice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genuine servant of God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Spirit-filled believer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bold Christian</a:t>
            </a:r>
          </a:p>
          <a:p>
            <a:pPr marL="742950" indent="-742950" algn="just"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chemeClr val="bg1"/>
                </a:solidFill>
              </a:rPr>
              <a:t>A representation of true ministers in our time</a:t>
            </a:r>
          </a:p>
        </p:txBody>
      </p:sp>
    </p:spTree>
    <p:extLst>
      <p:ext uri="{BB962C8B-B14F-4D97-AF65-F5344CB8AC3E}">
        <p14:creationId xmlns:p14="http://schemas.microsoft.com/office/powerpoint/2010/main" val="304443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60B2E8-1649-1825-8CDC-DDCB96260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E513B7-36E3-EA6B-ABD0-137637052E4D}"/>
              </a:ext>
            </a:extLst>
          </p:cNvPr>
          <p:cNvSpPr txBox="1"/>
          <p:nvPr/>
        </p:nvSpPr>
        <p:spPr>
          <a:xfrm>
            <a:off x="412058" y="105646"/>
            <a:ext cx="114268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A. INTRODUCTION</a:t>
            </a:r>
          </a:p>
          <a:p>
            <a:pPr algn="just">
              <a:spcAft>
                <a:spcPts val="600"/>
              </a:spcAft>
            </a:pPr>
            <a:endParaRPr lang="en-US" sz="5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</a:rPr>
              <a:t>The story of Abimelech in Judges 9 is a sobering warning for us today. </a:t>
            </a:r>
          </a:p>
          <a:p>
            <a:pPr algn="just"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</a:rPr>
              <a:t>After Gideon’s death, Abimelech exalted himself, made himself king, and destroyed his own brethren. His life teaches the danger of self-exaltation, the importance of divine calling, and the tragic end of ambition without God.</a:t>
            </a:r>
          </a:p>
        </p:txBody>
      </p:sp>
    </p:spTree>
    <p:extLst>
      <p:ext uri="{BB962C8B-B14F-4D97-AF65-F5344CB8AC3E}">
        <p14:creationId xmlns:p14="http://schemas.microsoft.com/office/powerpoint/2010/main" val="2840210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AC54F-1800-A157-415E-CAD2CAFC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2313C-02DE-43CD-6B58-0D9C4AEBC5F5}"/>
              </a:ext>
            </a:extLst>
          </p:cNvPr>
          <p:cNvSpPr txBox="1"/>
          <p:nvPr/>
        </p:nvSpPr>
        <p:spPr>
          <a:xfrm>
            <a:off x="382562" y="560436"/>
            <a:ext cx="1142687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Rockwell" panose="02060603020205020403" pitchFamily="18" charset="0"/>
              </a:rPr>
              <a:t>F. CONCLUSION </a:t>
            </a:r>
          </a:p>
          <a:p>
            <a:pPr algn="just">
              <a:spcAft>
                <a:spcPts val="600"/>
              </a:spcAft>
            </a:pPr>
            <a:endParaRPr lang="en-US" sz="4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Judges 9 reveals the battle between truth and error, between divine calling and human ambition, between Christ and false systems.</a:t>
            </a: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(1 Peter 1:18–19; Hebrews 11:35–38; 2 Corinthians 12:7–10).</a:t>
            </a:r>
          </a:p>
        </p:txBody>
      </p:sp>
    </p:spTree>
    <p:extLst>
      <p:ext uri="{BB962C8B-B14F-4D97-AF65-F5344CB8AC3E}">
        <p14:creationId xmlns:p14="http://schemas.microsoft.com/office/powerpoint/2010/main" val="267147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55858-7779-C488-0D14-AEBADE54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D41F8-09DE-96D1-4568-EE3EE79294F9}"/>
              </a:ext>
            </a:extLst>
          </p:cNvPr>
          <p:cNvSpPr txBox="1"/>
          <p:nvPr/>
        </p:nvSpPr>
        <p:spPr>
          <a:xfrm>
            <a:off x="219724" y="2773136"/>
            <a:ext cx="11426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SHALOM!!!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9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23C52-1331-70E9-BA9F-865860B7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CF413-FBAE-F978-930B-ED94B4D06F71}"/>
              </a:ext>
            </a:extLst>
          </p:cNvPr>
          <p:cNvSpPr txBox="1"/>
          <p:nvPr/>
        </p:nvSpPr>
        <p:spPr>
          <a:xfrm>
            <a:off x="382562" y="179386"/>
            <a:ext cx="1142687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B. THE CHARACTERISTICS OF GIDEON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5000" dirty="0">
                <a:solidFill>
                  <a:srgbClr val="FFC000"/>
                </a:solidFill>
                <a:latin typeface="Clarendon Blk BT" panose="02040905050505020204" pitchFamily="18" charset="0"/>
              </a:rPr>
              <a:t>G</a:t>
            </a:r>
            <a:r>
              <a:rPr lang="en-US" sz="5000" b="1" dirty="0">
                <a:solidFill>
                  <a:schemeClr val="bg1"/>
                </a:solidFill>
              </a:rPr>
              <a:t> – God-chosen in weakness (Judges 6:15)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5000" b="1" u="sng" dirty="0">
                <a:solidFill>
                  <a:schemeClr val="bg1"/>
                </a:solidFill>
              </a:rPr>
              <a:t>Sermon note: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5000" b="1" dirty="0">
                <a:solidFill>
                  <a:schemeClr val="bg1"/>
                </a:solidFill>
              </a:rPr>
              <a:t>God does not call the qualified; He qualifies the called. (1 Corinthians 1:27)</a:t>
            </a:r>
          </a:p>
        </p:txBody>
      </p:sp>
    </p:spTree>
    <p:extLst>
      <p:ext uri="{BB962C8B-B14F-4D97-AF65-F5344CB8AC3E}">
        <p14:creationId xmlns:p14="http://schemas.microsoft.com/office/powerpoint/2010/main" val="235229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E9CCD-8C59-7A95-2E00-3ABBCCF6C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504EB-443C-EC64-6615-3BAB475BCEC7}"/>
              </a:ext>
            </a:extLst>
          </p:cNvPr>
          <p:cNvSpPr txBox="1"/>
          <p:nvPr/>
        </p:nvSpPr>
        <p:spPr>
          <a:xfrm>
            <a:off x="382562" y="179386"/>
            <a:ext cx="1142687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B. THE CHARACTERISTICS OF GIDEON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I</a:t>
            </a:r>
            <a:r>
              <a:rPr lang="en-US" sz="4400" b="1" dirty="0">
                <a:solidFill>
                  <a:schemeClr val="bg1"/>
                </a:solidFill>
              </a:rPr>
              <a:t> – Intercessor with a burden for his people (Judges 6:13) </a:t>
            </a:r>
          </a:p>
          <a:p>
            <a:pPr algn="just">
              <a:spcAft>
                <a:spcPts val="600"/>
              </a:spcAft>
            </a:pPr>
            <a:endParaRPr lang="en-US" sz="1200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u="sng" dirty="0">
                <a:solidFill>
                  <a:schemeClr val="bg1"/>
                </a:solidFill>
              </a:rPr>
              <a:t>Sermon note: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A true servant carries the burden of the people, not selfish ambition (Romans 9:2–3).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7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8683C-DD08-14CC-A55A-3F4E0A03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E48B5-55DA-975A-758B-3C076EA39142}"/>
              </a:ext>
            </a:extLst>
          </p:cNvPr>
          <p:cNvSpPr txBox="1"/>
          <p:nvPr/>
        </p:nvSpPr>
        <p:spPr>
          <a:xfrm>
            <a:off x="382562" y="179386"/>
            <a:ext cx="1142687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B. THE CHARACTERISTICS OF GIDEON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D</a:t>
            </a:r>
            <a:r>
              <a:rPr lang="en-US" sz="4400" b="1" dirty="0">
                <a:solidFill>
                  <a:schemeClr val="bg1"/>
                </a:solidFill>
              </a:rPr>
              <a:t> – Defender of true worship - destroyer of Baal altar (Judges 6:25–26)</a:t>
            </a:r>
          </a:p>
          <a:p>
            <a:pPr algn="just">
              <a:spcAft>
                <a:spcPts val="600"/>
              </a:spcAft>
            </a:pPr>
            <a:endParaRPr lang="en-US" sz="1000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u="sng" dirty="0">
                <a:solidFill>
                  <a:schemeClr val="bg1"/>
                </a:solidFill>
              </a:rPr>
              <a:t>Sermon note: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He upheld the ancient landmark. (Proverbs 22:28)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4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CED41-D4E2-E323-A587-9761C42EA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F6CD1-37B7-A86F-445E-50D6D7BD1895}"/>
              </a:ext>
            </a:extLst>
          </p:cNvPr>
          <p:cNvSpPr txBox="1"/>
          <p:nvPr/>
        </p:nvSpPr>
        <p:spPr>
          <a:xfrm>
            <a:off x="382562" y="179386"/>
            <a:ext cx="1142687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B. THE CHARACTERISTICS OF GIDEON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E</a:t>
            </a:r>
            <a:r>
              <a:rPr lang="en-US" sz="4400" b="1" dirty="0">
                <a:solidFill>
                  <a:schemeClr val="bg1"/>
                </a:solidFill>
              </a:rPr>
              <a:t> – Enquirer of God’s will (Judges 6:17)</a:t>
            </a:r>
          </a:p>
          <a:p>
            <a:pPr algn="just">
              <a:spcAft>
                <a:spcPts val="600"/>
              </a:spcAft>
            </a:pPr>
            <a:endParaRPr lang="en-US" sz="1200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u="sng" dirty="0">
                <a:solidFill>
                  <a:schemeClr val="bg1"/>
                </a:solidFill>
              </a:rPr>
              <a:t>Sermon note: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Many today run without being sent, preach without hearing, and fight battles God never assigned.</a:t>
            </a:r>
            <a:endParaRPr lang="en-US" sz="1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E4EE3-7182-9383-6D48-BC2F15C6E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0315D-536C-DEB4-1D04-1E87C5157FEE}"/>
              </a:ext>
            </a:extLst>
          </p:cNvPr>
          <p:cNvSpPr txBox="1"/>
          <p:nvPr/>
        </p:nvSpPr>
        <p:spPr>
          <a:xfrm>
            <a:off x="382562" y="371115"/>
            <a:ext cx="114268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B. THE CHARACTERISTICS OF GIDEON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O</a:t>
            </a:r>
            <a:r>
              <a:rPr lang="en-US" sz="4800" b="1" dirty="0">
                <a:solidFill>
                  <a:schemeClr val="bg1"/>
                </a:solidFill>
              </a:rPr>
              <a:t> – Obedient to divine instruction in battle (Judges 7:7)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8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C7D8F-084D-B39F-10D9-52F845756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0608A-9A51-7960-C34A-C1130352BDB9}"/>
              </a:ext>
            </a:extLst>
          </p:cNvPr>
          <p:cNvSpPr txBox="1"/>
          <p:nvPr/>
        </p:nvSpPr>
        <p:spPr>
          <a:xfrm>
            <a:off x="382562" y="179386"/>
            <a:ext cx="1142687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B. THE CHARACTERISTICS OF GIDEON </a:t>
            </a:r>
          </a:p>
          <a:p>
            <a:pPr algn="just">
              <a:spcAft>
                <a:spcPts val="600"/>
              </a:spcAft>
            </a:pP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N</a:t>
            </a:r>
            <a:r>
              <a:rPr lang="en-US" sz="4400" b="1" dirty="0">
                <a:solidFill>
                  <a:schemeClr val="bg1"/>
                </a:solidFill>
              </a:rPr>
              <a:t> – Not self-seeking but God-dependent </a:t>
            </a:r>
          </a:p>
          <a:p>
            <a:pPr algn="just">
              <a:spcAft>
                <a:spcPts val="600"/>
              </a:spcAft>
            </a:pPr>
            <a:endParaRPr lang="en-US" sz="1200" b="1" u="sng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400" b="1" u="sng" dirty="0">
                <a:solidFill>
                  <a:schemeClr val="bg1"/>
                </a:solidFill>
              </a:rPr>
              <a:t>Sermon note: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He rejected kingship, giving all glory to God (Judges 8:23).</a:t>
            </a:r>
            <a:endParaRPr lang="en-US" sz="1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59557-8A59-21B8-BBE6-B4307512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27397-9CDC-5C47-D246-F4096B3FF827}"/>
              </a:ext>
            </a:extLst>
          </p:cNvPr>
          <p:cNvSpPr txBox="1"/>
          <p:nvPr/>
        </p:nvSpPr>
        <p:spPr>
          <a:xfrm>
            <a:off x="382562" y="366623"/>
            <a:ext cx="114268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C000"/>
                </a:solidFill>
                <a:latin typeface="Rockwell" panose="02060603020205020403" pitchFamily="18" charset="0"/>
              </a:rPr>
              <a:t>C. THE CHARACTERISTICS OF ABIMELECH</a:t>
            </a:r>
            <a:endParaRPr lang="en-US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3200" b="1" dirty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4800" b="1" dirty="0">
                <a:solidFill>
                  <a:srgbClr val="FFC000"/>
                </a:solidFill>
                <a:latin typeface="Clarendon Blk BT" panose="02040905050505020204" pitchFamily="18" charset="0"/>
              </a:rPr>
              <a:t>A</a:t>
            </a:r>
            <a:r>
              <a:rPr lang="en-US" sz="4800" b="1" dirty="0">
                <a:solidFill>
                  <a:schemeClr val="bg1"/>
                </a:solidFill>
              </a:rPr>
              <a:t> – Ambitious for power - self-exaltation (Judges 9:6; Luke 14:11; Philippians 2:9).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628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Clarendon Blk BT</vt:lpstr>
      <vt:lpstr>Copperplate Gothic Bold</vt:lpstr>
      <vt:lpstr>Eras Bold ITC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SUBMACHINE</dc:creator>
  <cp:lastModifiedBy>Emmanuel Phillip</cp:lastModifiedBy>
  <cp:revision>168</cp:revision>
  <dcterms:created xsi:type="dcterms:W3CDTF">2025-04-26T22:44:26Z</dcterms:created>
  <dcterms:modified xsi:type="dcterms:W3CDTF">2026-05-09T19:23:59Z</dcterms:modified>
</cp:coreProperties>
</file>