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71" r:id="rId2"/>
    <p:sldId id="349" r:id="rId3"/>
    <p:sldId id="379" r:id="rId4"/>
    <p:sldId id="383" r:id="rId5"/>
    <p:sldId id="386" r:id="rId6"/>
    <p:sldId id="389" r:id="rId7"/>
    <p:sldId id="348" r:id="rId8"/>
    <p:sldId id="33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66" d="100"/>
          <a:sy n="66" d="100"/>
        </p:scale>
        <p:origin x="786"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58179-DD61-481D-90D4-6D661AB7FD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E66F18-038D-4AD1-8ACD-3AF2E7D3A1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D9F122-8636-4F8F-8CAF-A973A656D2F0}"/>
              </a:ext>
            </a:extLst>
          </p:cNvPr>
          <p:cNvSpPr>
            <a:spLocks noGrp="1"/>
          </p:cNvSpPr>
          <p:nvPr>
            <p:ph type="dt" sz="half" idx="10"/>
          </p:nvPr>
        </p:nvSpPr>
        <p:spPr/>
        <p:txBody>
          <a:bodyPr/>
          <a:lstStyle/>
          <a:p>
            <a:fld id="{C84C6B4A-D187-4854-B527-3699A44AAD63}" type="datetimeFigureOut">
              <a:rPr lang="en-US" smtClean="0"/>
              <a:t>8/23/2026</a:t>
            </a:fld>
            <a:endParaRPr lang="en-US" dirty="0"/>
          </a:p>
        </p:txBody>
      </p:sp>
      <p:sp>
        <p:nvSpPr>
          <p:cNvPr id="5" name="Footer Placeholder 4">
            <a:extLst>
              <a:ext uri="{FF2B5EF4-FFF2-40B4-BE49-F238E27FC236}">
                <a16:creationId xmlns:a16="http://schemas.microsoft.com/office/drawing/2014/main" id="{92CB5F68-7071-4360-8E49-CC0D95EDBA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8185FDB-4789-48A0-BF85-6006D17A4372}"/>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62132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D378C-3683-4066-9926-B46472A488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E25B4D-4AC6-4536-BC8C-F8BFF36BD4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3C7585-F902-446A-B090-7D8A04C19C04}"/>
              </a:ext>
            </a:extLst>
          </p:cNvPr>
          <p:cNvSpPr>
            <a:spLocks noGrp="1"/>
          </p:cNvSpPr>
          <p:nvPr>
            <p:ph type="dt" sz="half" idx="10"/>
          </p:nvPr>
        </p:nvSpPr>
        <p:spPr/>
        <p:txBody>
          <a:bodyPr/>
          <a:lstStyle/>
          <a:p>
            <a:fld id="{C84C6B4A-D187-4854-B527-3699A44AAD63}" type="datetimeFigureOut">
              <a:rPr lang="en-US" smtClean="0"/>
              <a:t>8/23/2026</a:t>
            </a:fld>
            <a:endParaRPr lang="en-US" dirty="0"/>
          </a:p>
        </p:txBody>
      </p:sp>
      <p:sp>
        <p:nvSpPr>
          <p:cNvPr id="5" name="Footer Placeholder 4">
            <a:extLst>
              <a:ext uri="{FF2B5EF4-FFF2-40B4-BE49-F238E27FC236}">
                <a16:creationId xmlns:a16="http://schemas.microsoft.com/office/drawing/2014/main" id="{388BACCC-6972-47DB-A651-D7D16F64B20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A1BEE4E-9288-47FF-8949-D23C9DD4C50B}"/>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638915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8527D-4C7C-48C7-88AE-9104EFCF58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76D6AC-437A-4020-88C0-7D80A243ED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79A39D-98CF-47A8-8B5E-D9A0E7591326}"/>
              </a:ext>
            </a:extLst>
          </p:cNvPr>
          <p:cNvSpPr>
            <a:spLocks noGrp="1"/>
          </p:cNvSpPr>
          <p:nvPr>
            <p:ph type="dt" sz="half" idx="10"/>
          </p:nvPr>
        </p:nvSpPr>
        <p:spPr/>
        <p:txBody>
          <a:bodyPr/>
          <a:lstStyle/>
          <a:p>
            <a:fld id="{C84C6B4A-D187-4854-B527-3699A44AAD63}" type="datetimeFigureOut">
              <a:rPr lang="en-US" smtClean="0"/>
              <a:t>8/23/2026</a:t>
            </a:fld>
            <a:endParaRPr lang="en-US" dirty="0"/>
          </a:p>
        </p:txBody>
      </p:sp>
      <p:sp>
        <p:nvSpPr>
          <p:cNvPr id="5" name="Footer Placeholder 4">
            <a:extLst>
              <a:ext uri="{FF2B5EF4-FFF2-40B4-BE49-F238E27FC236}">
                <a16:creationId xmlns:a16="http://schemas.microsoft.com/office/drawing/2014/main" id="{B7DC4FCB-BC0F-4914-84A1-C6E264E1BC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B935B3-AA68-4C4D-8769-F2F7F3190A78}"/>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3135729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C326-829D-49CD-8AD5-AB20FCA5B2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BF0493-8DAF-4F94-8863-F3FAE90246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CB2296-E6EF-43D4-B788-E9485D7E20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A02A75-B154-4DBF-92F0-AF31281BF7EF}"/>
              </a:ext>
            </a:extLst>
          </p:cNvPr>
          <p:cNvSpPr>
            <a:spLocks noGrp="1"/>
          </p:cNvSpPr>
          <p:nvPr>
            <p:ph type="dt" sz="half" idx="10"/>
          </p:nvPr>
        </p:nvSpPr>
        <p:spPr/>
        <p:txBody>
          <a:bodyPr/>
          <a:lstStyle/>
          <a:p>
            <a:fld id="{C84C6B4A-D187-4854-B527-3699A44AAD63}" type="datetimeFigureOut">
              <a:rPr lang="en-US" smtClean="0"/>
              <a:t>8/23/2026</a:t>
            </a:fld>
            <a:endParaRPr lang="en-US" dirty="0"/>
          </a:p>
        </p:txBody>
      </p:sp>
      <p:sp>
        <p:nvSpPr>
          <p:cNvPr id="6" name="Footer Placeholder 5">
            <a:extLst>
              <a:ext uri="{FF2B5EF4-FFF2-40B4-BE49-F238E27FC236}">
                <a16:creationId xmlns:a16="http://schemas.microsoft.com/office/drawing/2014/main" id="{DB370D3C-BB0C-43AF-B607-8B9E44FD29E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839EF99-A8D8-477C-9D2D-0FB10EF2034E}"/>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913773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66EF-AD77-4BF6-92CE-75090B8DF6B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C0CF22-26E7-4C98-B644-5E4A84FE58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323306-C03D-4D12-8F5C-AB555833B2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BEC283-AFC5-4646-98F0-51D55DB494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61A0F3-C4B1-4C7E-B421-629481A762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258DDB-DA7A-4022-8AED-AAE6F948873C}"/>
              </a:ext>
            </a:extLst>
          </p:cNvPr>
          <p:cNvSpPr>
            <a:spLocks noGrp="1"/>
          </p:cNvSpPr>
          <p:nvPr>
            <p:ph type="dt" sz="half" idx="10"/>
          </p:nvPr>
        </p:nvSpPr>
        <p:spPr/>
        <p:txBody>
          <a:bodyPr/>
          <a:lstStyle/>
          <a:p>
            <a:fld id="{C84C6B4A-D187-4854-B527-3699A44AAD63}" type="datetimeFigureOut">
              <a:rPr lang="en-US" smtClean="0"/>
              <a:t>8/23/2026</a:t>
            </a:fld>
            <a:endParaRPr lang="en-US" dirty="0"/>
          </a:p>
        </p:txBody>
      </p:sp>
      <p:sp>
        <p:nvSpPr>
          <p:cNvPr id="8" name="Footer Placeholder 7">
            <a:extLst>
              <a:ext uri="{FF2B5EF4-FFF2-40B4-BE49-F238E27FC236}">
                <a16:creationId xmlns:a16="http://schemas.microsoft.com/office/drawing/2014/main" id="{8723FB20-9327-4107-99B6-D13CF234452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4EE5875-F4CF-4064-A9D6-A0E31B163DD3}"/>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224442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FCFB2-87FE-4469-B6B3-1C36198B5D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BEC6F7B-2A5B-40CF-ABE4-709AA5C7E0C7}"/>
              </a:ext>
            </a:extLst>
          </p:cNvPr>
          <p:cNvSpPr>
            <a:spLocks noGrp="1"/>
          </p:cNvSpPr>
          <p:nvPr>
            <p:ph type="dt" sz="half" idx="10"/>
          </p:nvPr>
        </p:nvSpPr>
        <p:spPr/>
        <p:txBody>
          <a:bodyPr/>
          <a:lstStyle/>
          <a:p>
            <a:fld id="{C84C6B4A-D187-4854-B527-3699A44AAD63}" type="datetimeFigureOut">
              <a:rPr lang="en-US" smtClean="0"/>
              <a:t>8/23/2026</a:t>
            </a:fld>
            <a:endParaRPr lang="en-US" dirty="0"/>
          </a:p>
        </p:txBody>
      </p:sp>
      <p:sp>
        <p:nvSpPr>
          <p:cNvPr id="4" name="Footer Placeholder 3">
            <a:extLst>
              <a:ext uri="{FF2B5EF4-FFF2-40B4-BE49-F238E27FC236}">
                <a16:creationId xmlns:a16="http://schemas.microsoft.com/office/drawing/2014/main" id="{4D05A73C-5C36-4446-93B8-B90D21FE5CB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4461366-5480-447B-B9E8-DFC1EF295989}"/>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602735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0673DB-0CC2-4D72-822A-BA730622D4B2}"/>
              </a:ext>
            </a:extLst>
          </p:cNvPr>
          <p:cNvSpPr>
            <a:spLocks noGrp="1"/>
          </p:cNvSpPr>
          <p:nvPr>
            <p:ph type="dt" sz="half" idx="10"/>
          </p:nvPr>
        </p:nvSpPr>
        <p:spPr/>
        <p:txBody>
          <a:bodyPr/>
          <a:lstStyle/>
          <a:p>
            <a:fld id="{C84C6B4A-D187-4854-B527-3699A44AAD63}" type="datetimeFigureOut">
              <a:rPr lang="en-US" smtClean="0"/>
              <a:t>8/23/2026</a:t>
            </a:fld>
            <a:endParaRPr lang="en-US" dirty="0"/>
          </a:p>
        </p:txBody>
      </p:sp>
      <p:sp>
        <p:nvSpPr>
          <p:cNvPr id="3" name="Footer Placeholder 2">
            <a:extLst>
              <a:ext uri="{FF2B5EF4-FFF2-40B4-BE49-F238E27FC236}">
                <a16:creationId xmlns:a16="http://schemas.microsoft.com/office/drawing/2014/main" id="{A6C039D3-6C4F-47BE-86E7-41FAE630671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EFCDBF8-DE4F-4E48-91ED-9B03D9FBE408}"/>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357599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49D2C-3C39-4CD3-BF02-8C5104816F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3739D5-DD9C-46DA-B50C-C95F3392D4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11129A-1CA7-43F0-84EC-1E6DCE418A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1D2A0C-E2E0-419C-8FCF-CF1F30412D61}"/>
              </a:ext>
            </a:extLst>
          </p:cNvPr>
          <p:cNvSpPr>
            <a:spLocks noGrp="1"/>
          </p:cNvSpPr>
          <p:nvPr>
            <p:ph type="dt" sz="half" idx="10"/>
          </p:nvPr>
        </p:nvSpPr>
        <p:spPr/>
        <p:txBody>
          <a:bodyPr/>
          <a:lstStyle/>
          <a:p>
            <a:fld id="{C84C6B4A-D187-4854-B527-3699A44AAD63}" type="datetimeFigureOut">
              <a:rPr lang="en-US" smtClean="0"/>
              <a:t>8/23/2026</a:t>
            </a:fld>
            <a:endParaRPr lang="en-US" dirty="0"/>
          </a:p>
        </p:txBody>
      </p:sp>
      <p:sp>
        <p:nvSpPr>
          <p:cNvPr id="6" name="Footer Placeholder 5">
            <a:extLst>
              <a:ext uri="{FF2B5EF4-FFF2-40B4-BE49-F238E27FC236}">
                <a16:creationId xmlns:a16="http://schemas.microsoft.com/office/drawing/2014/main" id="{BBEE2232-09B9-4286-B413-AF95A57D216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643013E-836F-43A4-B62E-3AE693AA6351}"/>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90716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74085-4434-43F9-BEB5-1E983B622F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638F88-A5D1-42EE-95B4-FFD6E9E21D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789F9F0-382B-4C27-9CD5-A6D715C509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275BE0-1ED2-4F4C-A464-46092356F44B}"/>
              </a:ext>
            </a:extLst>
          </p:cNvPr>
          <p:cNvSpPr>
            <a:spLocks noGrp="1"/>
          </p:cNvSpPr>
          <p:nvPr>
            <p:ph type="dt" sz="half" idx="10"/>
          </p:nvPr>
        </p:nvSpPr>
        <p:spPr/>
        <p:txBody>
          <a:bodyPr/>
          <a:lstStyle/>
          <a:p>
            <a:fld id="{C84C6B4A-D187-4854-B527-3699A44AAD63}" type="datetimeFigureOut">
              <a:rPr lang="en-US" smtClean="0"/>
              <a:t>8/23/2026</a:t>
            </a:fld>
            <a:endParaRPr lang="en-US" dirty="0"/>
          </a:p>
        </p:txBody>
      </p:sp>
      <p:sp>
        <p:nvSpPr>
          <p:cNvPr id="6" name="Footer Placeholder 5">
            <a:extLst>
              <a:ext uri="{FF2B5EF4-FFF2-40B4-BE49-F238E27FC236}">
                <a16:creationId xmlns:a16="http://schemas.microsoft.com/office/drawing/2014/main" id="{E13C9281-29D9-4474-834A-3874B2D2DBC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FC96BC-D537-4DC2-9454-88C0FBED5DFC}"/>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4188300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888A3-1E03-426A-86A7-E35EDC22D8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6F7D99-7B5D-4349-9F10-8CBE28D1C6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0883E2-B8D4-437B-9538-BB31E64F87C3}"/>
              </a:ext>
            </a:extLst>
          </p:cNvPr>
          <p:cNvSpPr>
            <a:spLocks noGrp="1"/>
          </p:cNvSpPr>
          <p:nvPr>
            <p:ph type="dt" sz="half" idx="10"/>
          </p:nvPr>
        </p:nvSpPr>
        <p:spPr/>
        <p:txBody>
          <a:bodyPr/>
          <a:lstStyle/>
          <a:p>
            <a:fld id="{C84C6B4A-D187-4854-B527-3699A44AAD63}" type="datetimeFigureOut">
              <a:rPr lang="en-US" smtClean="0"/>
              <a:t>8/23/2026</a:t>
            </a:fld>
            <a:endParaRPr lang="en-US" dirty="0"/>
          </a:p>
        </p:txBody>
      </p:sp>
      <p:sp>
        <p:nvSpPr>
          <p:cNvPr id="5" name="Footer Placeholder 4">
            <a:extLst>
              <a:ext uri="{FF2B5EF4-FFF2-40B4-BE49-F238E27FC236}">
                <a16:creationId xmlns:a16="http://schemas.microsoft.com/office/drawing/2014/main" id="{87F883DE-796B-44A4-B9D5-1D2F008DBAF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BF7306-A9A1-4C00-8054-44A08F7DB66A}"/>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287769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13173B-3542-43AC-ABBF-6021D1132C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72FEE7-9493-4E45-817E-AB547AF2EA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5B271-822A-4848-938C-26EFC69B61AA}"/>
              </a:ext>
            </a:extLst>
          </p:cNvPr>
          <p:cNvSpPr>
            <a:spLocks noGrp="1"/>
          </p:cNvSpPr>
          <p:nvPr>
            <p:ph type="dt" sz="half" idx="10"/>
          </p:nvPr>
        </p:nvSpPr>
        <p:spPr/>
        <p:txBody>
          <a:bodyPr/>
          <a:lstStyle/>
          <a:p>
            <a:fld id="{C84C6B4A-D187-4854-B527-3699A44AAD63}" type="datetimeFigureOut">
              <a:rPr lang="en-US" smtClean="0"/>
              <a:t>8/23/2026</a:t>
            </a:fld>
            <a:endParaRPr lang="en-US" dirty="0"/>
          </a:p>
        </p:txBody>
      </p:sp>
      <p:sp>
        <p:nvSpPr>
          <p:cNvPr id="5" name="Footer Placeholder 4">
            <a:extLst>
              <a:ext uri="{FF2B5EF4-FFF2-40B4-BE49-F238E27FC236}">
                <a16:creationId xmlns:a16="http://schemas.microsoft.com/office/drawing/2014/main" id="{19FCCD2A-920B-4D16-87A6-DB296571CA0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904E89-EAA2-4857-8A1D-6C3D53F6B6AD}"/>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513044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747D01-1024-4FED-970A-0ED224BC77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FDF3C5-D88C-40E3-8B8A-486F8FEDCC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903764-4FED-4FFB-89A3-62D75C50A5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4C6B4A-D187-4854-B527-3699A44AAD63}" type="datetimeFigureOut">
              <a:rPr lang="en-US" smtClean="0"/>
              <a:t>8/23/2026</a:t>
            </a:fld>
            <a:endParaRPr lang="en-US" dirty="0"/>
          </a:p>
        </p:txBody>
      </p:sp>
      <p:sp>
        <p:nvSpPr>
          <p:cNvPr id="5" name="Footer Placeholder 4">
            <a:extLst>
              <a:ext uri="{FF2B5EF4-FFF2-40B4-BE49-F238E27FC236}">
                <a16:creationId xmlns:a16="http://schemas.microsoft.com/office/drawing/2014/main" id="{5706637A-46D9-406B-91A6-65D4FF0181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97A67AD-86A0-428F-8549-1AA6B9C928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23E42D-6C84-449A-A6A8-8EF720B3B803}" type="slidenum">
              <a:rPr lang="en-US" smtClean="0"/>
              <a:t>‹#›</a:t>
            </a:fld>
            <a:endParaRPr lang="en-US" dirty="0"/>
          </a:p>
        </p:txBody>
      </p:sp>
    </p:spTree>
    <p:extLst>
      <p:ext uri="{BB962C8B-B14F-4D97-AF65-F5344CB8AC3E}">
        <p14:creationId xmlns:p14="http://schemas.microsoft.com/office/powerpoint/2010/main" val="3229233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49CFE370-8910-11C3-04EB-9CBA8BC4F83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D9267CA-EF93-2D28-AEC7-FE1D33F884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951" y="-112824"/>
            <a:ext cx="12516608" cy="7044335"/>
          </a:xfrm>
          <a:prstGeom prst="rect">
            <a:avLst/>
          </a:prstGeom>
          <a:ln>
            <a:noFill/>
          </a:ln>
          <a:effectLst>
            <a:softEdge rad="317500"/>
          </a:effectLst>
        </p:spPr>
      </p:pic>
      <p:sp>
        <p:nvSpPr>
          <p:cNvPr id="7" name="Rectangle 6">
            <a:extLst>
              <a:ext uri="{FF2B5EF4-FFF2-40B4-BE49-F238E27FC236}">
                <a16:creationId xmlns:a16="http://schemas.microsoft.com/office/drawing/2014/main" id="{DECE4176-300F-0146-38C4-E9AE261F20B3}"/>
              </a:ext>
            </a:extLst>
          </p:cNvPr>
          <p:cNvSpPr/>
          <p:nvPr/>
        </p:nvSpPr>
        <p:spPr>
          <a:xfrm>
            <a:off x="840740" y="5709662"/>
            <a:ext cx="9311640" cy="954107"/>
          </a:xfrm>
          <a:prstGeom prst="rect">
            <a:avLst/>
          </a:prstGeom>
          <a:noFill/>
        </p:spPr>
        <p:txBody>
          <a:bodyPr wrap="square" lIns="91440" tIns="45720" rIns="91440" bIns="45720">
            <a:spAutoFit/>
          </a:bodyPr>
          <a:lstStyle/>
          <a:p>
            <a:pPr algn="just"/>
            <a:r>
              <a:rPr lang="en-US" sz="2800" b="1" u="sng" dirty="0">
                <a:ln w="10160">
                  <a:solidFill>
                    <a:schemeClr val="accent4">
                      <a:lumMod val="75000"/>
                    </a:schemeClr>
                  </a:solidFill>
                  <a:prstDash val="solid"/>
                </a:ln>
                <a:solidFill>
                  <a:srgbClr val="FFFF00"/>
                </a:solidFill>
                <a:effectLst>
                  <a:outerShdw blurRad="38100" dist="22860" dir="5400000" algn="tl" rotWithShape="0">
                    <a:srgbClr val="000000">
                      <a:alpha val="30000"/>
                    </a:srgbClr>
                  </a:outerShdw>
                </a:effectLst>
                <a:latin typeface="Rockwell" panose="02060603020205020403" pitchFamily="18" charset="0"/>
              </a:rPr>
              <a:t>Main Text:</a:t>
            </a:r>
            <a:r>
              <a:rPr lang="en-US" sz="2800" b="1" dirty="0">
                <a:ln w="10160">
                  <a:solidFill>
                    <a:schemeClr val="accent4">
                      <a:lumMod val="75000"/>
                    </a:schemeClr>
                  </a:solidFill>
                  <a:prstDash val="solid"/>
                </a:ln>
                <a:solidFill>
                  <a:srgbClr val="FFFF00"/>
                </a:solidFill>
                <a:effectLst>
                  <a:outerShdw blurRad="38100" dist="22860" dir="5400000" algn="tl" rotWithShape="0">
                    <a:srgbClr val="000000">
                      <a:alpha val="30000"/>
                    </a:srgbClr>
                  </a:outerShdw>
                </a:effectLst>
                <a:latin typeface="Rockwell" panose="02060603020205020403" pitchFamily="18" charset="0"/>
              </a:rPr>
              <a:t>   	  </a:t>
            </a:r>
            <a:r>
              <a:rPr lang="en-US" sz="2800" b="1" dirty="0">
                <a:ln w="10160">
                  <a:solidFill>
                    <a:srgbClr val="00B0F0"/>
                  </a:solidFill>
                  <a:prstDash val="solid"/>
                </a:ln>
                <a:solidFill>
                  <a:schemeClr val="bg1"/>
                </a:solidFill>
                <a:effectLst>
                  <a:glow rad="228600">
                    <a:schemeClr val="accent1">
                      <a:satMod val="175000"/>
                      <a:alpha val="40000"/>
                    </a:schemeClr>
                  </a:glow>
                  <a:outerShdw blurRad="38100" dist="22860" dir="5400000" algn="tl" rotWithShape="0">
                    <a:srgbClr val="000000">
                      <a:alpha val="30000"/>
                    </a:srgbClr>
                  </a:outerShdw>
                </a:effectLst>
                <a:latin typeface="Comic Sans MS" panose="030F0702030302020204" pitchFamily="66" charset="0"/>
              </a:rPr>
              <a:t>Mark 5:1–20; Luke 8:26–39</a:t>
            </a:r>
          </a:p>
          <a:p>
            <a:pPr algn="just"/>
            <a:r>
              <a:rPr lang="en-US" sz="2800" b="1" u="sng" dirty="0">
                <a:ln w="10160">
                  <a:solidFill>
                    <a:schemeClr val="accent4">
                      <a:lumMod val="75000"/>
                    </a:schemeClr>
                  </a:solidFill>
                  <a:prstDash val="solid"/>
                </a:ln>
                <a:solidFill>
                  <a:srgbClr val="FFFF00"/>
                </a:solidFill>
                <a:effectLst>
                  <a:outerShdw blurRad="38100" dist="22860" dir="5400000" algn="tl" rotWithShape="0">
                    <a:srgbClr val="000000">
                      <a:alpha val="30000"/>
                    </a:srgbClr>
                  </a:outerShdw>
                </a:effectLst>
                <a:latin typeface="Rockwell" panose="02060603020205020403" pitchFamily="18" charset="0"/>
              </a:rPr>
              <a:t>Additional Text:</a:t>
            </a:r>
            <a:r>
              <a:rPr lang="en-US" sz="2800" b="1" dirty="0">
                <a:ln w="10160">
                  <a:solidFill>
                    <a:schemeClr val="accent4">
                      <a:lumMod val="75000"/>
                    </a:schemeClr>
                  </a:solidFill>
                  <a:prstDash val="solid"/>
                </a:ln>
                <a:solidFill>
                  <a:srgbClr val="FFFF00"/>
                </a:solidFill>
                <a:effectLst>
                  <a:outerShdw blurRad="38100" dist="22860" dir="5400000" algn="tl" rotWithShape="0">
                    <a:srgbClr val="000000">
                      <a:alpha val="30000"/>
                    </a:srgbClr>
                  </a:outerShdw>
                </a:effectLst>
                <a:latin typeface="Rockwell" panose="02060603020205020403" pitchFamily="18" charset="0"/>
              </a:rPr>
              <a:t>   </a:t>
            </a:r>
            <a:r>
              <a:rPr lang="en-US" sz="2800" b="1" dirty="0">
                <a:ln w="10160">
                  <a:solidFill>
                    <a:srgbClr val="00B0F0"/>
                  </a:solidFill>
                  <a:prstDash val="solid"/>
                </a:ln>
                <a:solidFill>
                  <a:schemeClr val="bg1"/>
                </a:solidFill>
                <a:effectLst>
                  <a:glow rad="228600">
                    <a:schemeClr val="accent1">
                      <a:satMod val="175000"/>
                      <a:alpha val="40000"/>
                    </a:schemeClr>
                  </a:glow>
                  <a:outerShdw blurRad="38100" dist="22860" dir="5400000" algn="tl" rotWithShape="0">
                    <a:srgbClr val="000000">
                      <a:alpha val="30000"/>
                    </a:srgbClr>
                  </a:outerShdw>
                </a:effectLst>
                <a:latin typeface="Comic Sans MS" panose="030F0702030302020204" pitchFamily="66" charset="0"/>
              </a:rPr>
              <a:t>Matt. 7:21-23</a:t>
            </a:r>
          </a:p>
        </p:txBody>
      </p:sp>
    </p:spTree>
    <p:extLst>
      <p:ext uri="{BB962C8B-B14F-4D97-AF65-F5344CB8AC3E}">
        <p14:creationId xmlns:p14="http://schemas.microsoft.com/office/powerpoint/2010/main" val="4129357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43E460CF-E260-C827-AB0A-B4379057011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75682FB-810B-797F-75FD-2D2683A0465D}"/>
              </a:ext>
            </a:extLst>
          </p:cNvPr>
          <p:cNvSpPr txBox="1"/>
          <p:nvPr/>
        </p:nvSpPr>
        <p:spPr>
          <a:xfrm>
            <a:off x="448235" y="377512"/>
            <a:ext cx="11295529" cy="5693866"/>
          </a:xfrm>
          <a:prstGeom prst="rect">
            <a:avLst/>
          </a:prstGeom>
          <a:noFill/>
        </p:spPr>
        <p:txBody>
          <a:bodyPr wrap="square" rtlCol="0">
            <a:spAutoFit/>
          </a:bodyPr>
          <a:lstStyle/>
          <a:p>
            <a:pPr algn="ctr">
              <a:spcAft>
                <a:spcPts val="600"/>
              </a:spcAft>
            </a:pPr>
            <a:r>
              <a:rPr lang="en-US" sz="4500" b="1" dirty="0">
                <a:solidFill>
                  <a:srgbClr val="FFFF00"/>
                </a:solidFill>
                <a:latin typeface="Comic Sans MS" panose="030F0702030302020204" pitchFamily="66" charset="0"/>
              </a:rPr>
              <a:t>	</a:t>
            </a:r>
            <a:r>
              <a:rPr lang="en-US" sz="4300" b="1" u="sng" dirty="0">
                <a:solidFill>
                  <a:srgbClr val="FFFF00"/>
                </a:solidFill>
                <a:latin typeface="Comic Sans MS" panose="030F0702030302020204" pitchFamily="66" charset="0"/>
              </a:rPr>
              <a:t>Point 1:</a:t>
            </a:r>
            <a:r>
              <a:rPr lang="en-US" sz="4300" b="1" dirty="0">
                <a:solidFill>
                  <a:srgbClr val="FFFF00"/>
                </a:solidFill>
                <a:latin typeface="Comic Sans MS" panose="030F0702030302020204" pitchFamily="66" charset="0"/>
              </a:rPr>
              <a:t> </a:t>
            </a:r>
          </a:p>
          <a:p>
            <a:pPr algn="ctr">
              <a:spcAft>
                <a:spcPts val="600"/>
              </a:spcAft>
            </a:pPr>
            <a:r>
              <a:rPr lang="en-US" sz="4300" b="1" dirty="0">
                <a:solidFill>
                  <a:srgbClr val="FFC000"/>
                </a:solidFill>
                <a:latin typeface="Rockwell" panose="02060603020205020403" pitchFamily="18" charset="0"/>
                <a:ea typeface="Calibri" panose="020F0502020204030204" pitchFamily="34" charset="0"/>
                <a:cs typeface="Calibri" panose="020F0502020204030204" pitchFamily="34" charset="0"/>
              </a:rPr>
              <a:t>TWO DIFFERENT KINDS OF MINISTRIES</a:t>
            </a:r>
          </a:p>
          <a:p>
            <a:pPr algn="just">
              <a:spcAft>
                <a:spcPts val="600"/>
              </a:spcAft>
            </a:pPr>
            <a:endParaRPr lang="en-US" sz="1000" b="1" dirty="0">
              <a:solidFill>
                <a:schemeClr val="bg1"/>
              </a:solidFill>
            </a:endParaRPr>
          </a:p>
          <a:p>
            <a:pPr algn="just">
              <a:spcAft>
                <a:spcPts val="600"/>
              </a:spcAft>
            </a:pPr>
            <a:r>
              <a:rPr lang="en-US" sz="4200" b="1" dirty="0">
                <a:solidFill>
                  <a:schemeClr val="bg1"/>
                </a:solidFill>
              </a:rPr>
              <a:t>We are looking at two different kinds of ministries in the Church today:</a:t>
            </a:r>
          </a:p>
          <a:p>
            <a:pPr algn="just">
              <a:spcAft>
                <a:spcPts val="600"/>
              </a:spcAft>
            </a:pPr>
            <a:endParaRPr lang="en-US" sz="1100" b="1" dirty="0">
              <a:solidFill>
                <a:schemeClr val="bg1"/>
              </a:solidFill>
            </a:endParaRPr>
          </a:p>
          <a:p>
            <a:pPr marL="742950" indent="-742950" algn="just">
              <a:spcAft>
                <a:spcPts val="600"/>
              </a:spcAft>
              <a:buClr>
                <a:srgbClr val="FFFF00"/>
              </a:buClr>
              <a:buAutoNum type="arabicPeriod"/>
            </a:pPr>
            <a:r>
              <a:rPr lang="en-US" sz="4200" b="1" dirty="0">
                <a:solidFill>
                  <a:schemeClr val="bg1"/>
                </a:solidFill>
              </a:rPr>
              <a:t>The ministry of reconciliation — 2 Cor. 5:18–21</a:t>
            </a:r>
          </a:p>
          <a:p>
            <a:pPr marL="742950" indent="-742950" algn="just">
              <a:spcAft>
                <a:spcPts val="600"/>
              </a:spcAft>
              <a:buClr>
                <a:srgbClr val="FFFF00"/>
              </a:buClr>
              <a:buAutoNum type="arabicPeriod"/>
            </a:pPr>
            <a:endParaRPr lang="en-US" sz="900" b="1" dirty="0">
              <a:solidFill>
                <a:schemeClr val="bg1"/>
              </a:solidFill>
            </a:endParaRPr>
          </a:p>
          <a:p>
            <a:pPr marL="742950" indent="-742950" algn="just">
              <a:spcAft>
                <a:spcPts val="600"/>
              </a:spcAft>
              <a:buClr>
                <a:srgbClr val="FFFF00"/>
              </a:buClr>
              <a:buAutoNum type="arabicPeriod"/>
            </a:pPr>
            <a:r>
              <a:rPr lang="en-US" sz="4200" b="1" dirty="0">
                <a:solidFill>
                  <a:schemeClr val="bg1"/>
                </a:solidFill>
              </a:rPr>
              <a:t>The ministry of the Gadarene — Mark 5:19–20</a:t>
            </a:r>
          </a:p>
        </p:txBody>
      </p:sp>
    </p:spTree>
    <p:extLst>
      <p:ext uri="{BB962C8B-B14F-4D97-AF65-F5344CB8AC3E}">
        <p14:creationId xmlns:p14="http://schemas.microsoft.com/office/powerpoint/2010/main" val="1165369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38177FCA-05A9-DCEA-4F02-952ADF6EFCA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2EE428F-53F1-96A6-93BB-CB84F78F2E16}"/>
              </a:ext>
            </a:extLst>
          </p:cNvPr>
          <p:cNvSpPr txBox="1"/>
          <p:nvPr/>
        </p:nvSpPr>
        <p:spPr>
          <a:xfrm>
            <a:off x="506963" y="98113"/>
            <a:ext cx="11178073" cy="1523494"/>
          </a:xfrm>
          <a:prstGeom prst="rect">
            <a:avLst/>
          </a:prstGeom>
          <a:noFill/>
        </p:spPr>
        <p:txBody>
          <a:bodyPr wrap="square" rtlCol="0">
            <a:spAutoFit/>
          </a:bodyPr>
          <a:lstStyle/>
          <a:p>
            <a:pPr algn="ctr">
              <a:spcAft>
                <a:spcPts val="600"/>
              </a:spcAft>
            </a:pPr>
            <a:r>
              <a:rPr lang="en-US" sz="4500" b="1" u="sng" dirty="0">
                <a:solidFill>
                  <a:srgbClr val="FFFF00"/>
                </a:solidFill>
                <a:latin typeface="Comic Sans MS" panose="030F0702030302020204" pitchFamily="66" charset="0"/>
              </a:rPr>
              <a:t>Point 2:</a:t>
            </a:r>
          </a:p>
          <a:p>
            <a:pPr algn="ctr">
              <a:spcAft>
                <a:spcPts val="600"/>
              </a:spcAft>
            </a:pPr>
            <a:r>
              <a:rPr lang="en-US" sz="4300" b="1" dirty="0">
                <a:solidFill>
                  <a:srgbClr val="FFC000"/>
                </a:solidFill>
                <a:latin typeface="Rockwell" panose="02060603020205020403" pitchFamily="18" charset="0"/>
                <a:ea typeface="Calibri" panose="020F0502020204030204" pitchFamily="34" charset="0"/>
                <a:cs typeface="Calibri" panose="020F0502020204030204" pitchFamily="34" charset="0"/>
              </a:rPr>
              <a:t>THE MINISTRY OF RECONCILIATION</a:t>
            </a:r>
            <a:endParaRPr lang="en-US" sz="1000" b="1" dirty="0">
              <a:solidFill>
                <a:schemeClr val="bg1"/>
              </a:solidFill>
            </a:endParaRPr>
          </a:p>
        </p:txBody>
      </p:sp>
      <p:sp>
        <p:nvSpPr>
          <p:cNvPr id="3" name="TextBox 2">
            <a:extLst>
              <a:ext uri="{FF2B5EF4-FFF2-40B4-BE49-F238E27FC236}">
                <a16:creationId xmlns:a16="http://schemas.microsoft.com/office/drawing/2014/main" id="{C9CE7756-96F9-8D32-FCB3-8C93605B1689}"/>
              </a:ext>
            </a:extLst>
          </p:cNvPr>
          <p:cNvSpPr txBox="1"/>
          <p:nvPr/>
        </p:nvSpPr>
        <p:spPr>
          <a:xfrm>
            <a:off x="506962" y="1820814"/>
            <a:ext cx="11178073" cy="4755148"/>
          </a:xfrm>
          <a:prstGeom prst="rect">
            <a:avLst/>
          </a:prstGeom>
          <a:noFill/>
        </p:spPr>
        <p:txBody>
          <a:bodyPr wrap="square" rtlCol="0">
            <a:spAutoFit/>
          </a:bodyPr>
          <a:lstStyle/>
          <a:p>
            <a:pPr marL="749300" marR="0" lvl="0" indent="-749300" algn="just" defTabSz="914400" rtl="0" eaLnBrk="1" fontAlgn="auto" latinLnBrk="0" hangingPunct="1">
              <a:lnSpc>
                <a:spcPct val="100000"/>
              </a:lnSpc>
              <a:spcBef>
                <a:spcPts val="0"/>
              </a:spcBef>
              <a:spcAft>
                <a:spcPts val="600"/>
              </a:spcAft>
              <a:buClr>
                <a:srgbClr val="FFFF00"/>
              </a:buClr>
              <a:buSzTx/>
              <a:buFont typeface="Wingdings" panose="05000000000000000000" pitchFamily="2" charset="2"/>
              <a:buChar char="Ø"/>
              <a:tabLst>
                <a:tab pos="9879013" algn="l"/>
                <a:tab pos="10460038" algn="l"/>
              </a:tabLst>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rPr>
              <a:t>The work of the ministry of reconciliation is depicted in the story of the Good Samaritan.  </a:t>
            </a:r>
            <a:r>
              <a:rPr kumimoji="0" lang="en-US" sz="3600" b="1" i="1" u="none" strike="noStrike" kern="1200" cap="none" spc="0" normalizeH="0" baseline="0" noProof="0" dirty="0">
                <a:ln>
                  <a:noFill/>
                </a:ln>
                <a:solidFill>
                  <a:prstClr val="white"/>
                </a:solidFill>
                <a:effectLst/>
                <a:uLnTx/>
                <a:uFillTx/>
                <a:latin typeface="Calibri" panose="020F0502020204030204"/>
                <a:ea typeface="+mn-ea"/>
                <a:cs typeface="+mn-cs"/>
              </a:rPr>
              <a:t>Luke 10:30–35</a:t>
            </a:r>
          </a:p>
          <a:p>
            <a:pPr marL="749300" marR="0" lvl="0" indent="-749300" algn="just" defTabSz="914400" rtl="0" eaLnBrk="1" fontAlgn="auto" latinLnBrk="0" hangingPunct="1">
              <a:lnSpc>
                <a:spcPct val="100000"/>
              </a:lnSpc>
              <a:spcBef>
                <a:spcPts val="0"/>
              </a:spcBef>
              <a:spcAft>
                <a:spcPts val="600"/>
              </a:spcAft>
              <a:buClr>
                <a:srgbClr val="FFFF00"/>
              </a:buClr>
              <a:buSzTx/>
              <a:buFont typeface="Wingdings" panose="05000000000000000000" pitchFamily="2" charset="2"/>
              <a:buChar char="Ø"/>
              <a:tabLst>
                <a:tab pos="9879013" algn="l"/>
                <a:tab pos="10460038" algn="l"/>
              </a:tabLst>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rPr>
              <a:t>Reconciliation was the purpose for which Jesus died.  </a:t>
            </a:r>
            <a:r>
              <a:rPr kumimoji="0" lang="en-US" sz="3600" b="1" i="1" u="none" strike="noStrike" kern="1200" cap="none" spc="0" normalizeH="0" baseline="0" noProof="0" dirty="0">
                <a:ln>
                  <a:noFill/>
                </a:ln>
                <a:solidFill>
                  <a:prstClr val="white"/>
                </a:solidFill>
                <a:effectLst/>
                <a:uLnTx/>
                <a:uFillTx/>
                <a:latin typeface="Calibri" panose="020F0502020204030204"/>
                <a:ea typeface="+mn-ea"/>
                <a:cs typeface="+mn-cs"/>
              </a:rPr>
              <a:t>2 Cor. 5:18.</a:t>
            </a:r>
          </a:p>
          <a:p>
            <a:pPr marL="749300" lvl="0" indent="-749300" algn="just">
              <a:spcAft>
                <a:spcPts val="600"/>
              </a:spcAft>
              <a:buClr>
                <a:srgbClr val="FFFF00"/>
              </a:buClr>
              <a:buFont typeface="Wingdings" panose="05000000000000000000" pitchFamily="2" charset="2"/>
              <a:buChar char="Ø"/>
              <a:tabLst>
                <a:tab pos="9879013" algn="l"/>
                <a:tab pos="10460038" algn="l"/>
              </a:tabLst>
              <a:defRPr/>
            </a:pPr>
            <a:r>
              <a:rPr lang="en-US" sz="3600" b="1" dirty="0">
                <a:solidFill>
                  <a:prstClr val="white"/>
                </a:solidFill>
              </a:rPr>
              <a:t>The ministry of Christ through the Holy Ghost today is the ministry of reconciliation. </a:t>
            </a:r>
            <a:r>
              <a:rPr lang="en-US" sz="3600" b="1" i="1" dirty="0">
                <a:solidFill>
                  <a:prstClr val="white"/>
                </a:solidFill>
              </a:rPr>
              <a:t>2 Corinthians 5:18–21.</a:t>
            </a:r>
          </a:p>
          <a:p>
            <a:pPr marL="749300" lvl="0" indent="-749300" algn="just">
              <a:spcAft>
                <a:spcPts val="600"/>
              </a:spcAft>
              <a:buClr>
                <a:srgbClr val="FFFF00"/>
              </a:buClr>
              <a:buFont typeface="Wingdings" panose="05000000000000000000" pitchFamily="2" charset="2"/>
              <a:buChar char="Ø"/>
              <a:tabLst>
                <a:tab pos="9879013" algn="l"/>
                <a:tab pos="10460038" algn="l"/>
              </a:tabLst>
              <a:defRPr/>
            </a:pPr>
            <a:r>
              <a:rPr kumimoji="0" lang="en-US" sz="3600" b="1" u="none" strike="noStrike" kern="1200" cap="none" spc="0" normalizeH="0" baseline="0" noProof="0" dirty="0">
                <a:ln>
                  <a:noFill/>
                </a:ln>
                <a:solidFill>
                  <a:prstClr val="white"/>
                </a:solidFill>
                <a:effectLst/>
                <a:uLnTx/>
                <a:uFillTx/>
                <a:latin typeface="Calibri" panose="020F0502020204030204"/>
                <a:ea typeface="+mn-ea"/>
                <a:cs typeface="+mn-cs"/>
              </a:rPr>
              <a:t>The Holy Ghost is using the fivefold ministry to do this work of reconciliation. </a:t>
            </a:r>
            <a:r>
              <a:rPr kumimoji="0" lang="en-US" sz="3600" b="1" i="1" u="none" strike="noStrike" kern="1200" cap="none" spc="0" normalizeH="0" baseline="0" noProof="0" dirty="0">
                <a:ln>
                  <a:noFill/>
                </a:ln>
                <a:solidFill>
                  <a:prstClr val="white"/>
                </a:solidFill>
                <a:effectLst/>
                <a:uLnTx/>
                <a:uFillTx/>
                <a:latin typeface="Calibri" panose="020F0502020204030204"/>
                <a:ea typeface="+mn-ea"/>
                <a:cs typeface="+mn-cs"/>
              </a:rPr>
              <a:t>Ephesians 4:11–15.</a:t>
            </a:r>
          </a:p>
        </p:txBody>
      </p:sp>
    </p:spTree>
    <p:extLst>
      <p:ext uri="{BB962C8B-B14F-4D97-AF65-F5344CB8AC3E}">
        <p14:creationId xmlns:p14="http://schemas.microsoft.com/office/powerpoint/2010/main" val="1000143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22A71903-1891-4234-5A62-A2E026070F5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BB77D4E-49C2-C98F-F10F-7520F36AAA4C}"/>
              </a:ext>
            </a:extLst>
          </p:cNvPr>
          <p:cNvSpPr txBox="1"/>
          <p:nvPr/>
        </p:nvSpPr>
        <p:spPr>
          <a:xfrm>
            <a:off x="279400" y="205183"/>
            <a:ext cx="11468100" cy="6324808"/>
          </a:xfrm>
          <a:prstGeom prst="rect">
            <a:avLst/>
          </a:prstGeom>
          <a:noFill/>
        </p:spPr>
        <p:txBody>
          <a:bodyPr wrap="square" rtlCol="0">
            <a:spAutoFit/>
          </a:bodyPr>
          <a:lstStyle/>
          <a:p>
            <a:pPr marL="1092200" lvl="0" indent="-968375" algn="just">
              <a:spcAft>
                <a:spcPts val="600"/>
              </a:spcAft>
              <a:buClr>
                <a:srgbClr val="FFFF00"/>
              </a:buClr>
              <a:buFont typeface="Wingdings" panose="05000000000000000000" pitchFamily="2" charset="2"/>
              <a:buChar char="Ø"/>
              <a:tabLst>
                <a:tab pos="9879013" algn="l"/>
                <a:tab pos="10460038" algn="l"/>
              </a:tabLst>
              <a:defRPr/>
            </a:pPr>
            <a:r>
              <a:rPr lang="en-US" sz="3600" b="1" dirty="0">
                <a:solidFill>
                  <a:prstClr val="white"/>
                </a:solidFill>
              </a:rPr>
              <a:t>Reconciliation comes through the knowledge of His Word —“the Word of reconciliation”  </a:t>
            </a:r>
            <a:r>
              <a:rPr lang="en-US" sz="3600" b="1" i="1" dirty="0">
                <a:solidFill>
                  <a:prstClr val="white"/>
                </a:solidFill>
              </a:rPr>
              <a:t>2 Corinthians 5:19.</a:t>
            </a:r>
          </a:p>
          <a:p>
            <a:pPr marL="1435100" lvl="0" indent="-968375" algn="just">
              <a:spcAft>
                <a:spcPts val="600"/>
              </a:spcAft>
              <a:buClr>
                <a:srgbClr val="FFFF00"/>
              </a:buClr>
              <a:buFont typeface="Arial" panose="020B0604020202020204" pitchFamily="34" charset="0"/>
              <a:buChar char="•"/>
              <a:tabLst>
                <a:tab pos="9879013" algn="l"/>
                <a:tab pos="10460038" algn="l"/>
              </a:tabLst>
              <a:defRPr/>
            </a:pPr>
            <a:r>
              <a:rPr lang="en-US" sz="3600" b="1" dirty="0">
                <a:solidFill>
                  <a:prstClr val="white"/>
                </a:solidFill>
              </a:rPr>
              <a:t>“Teach all nations”      -   </a:t>
            </a:r>
            <a:r>
              <a:rPr lang="en-US" sz="3600" b="1" i="1" dirty="0">
                <a:solidFill>
                  <a:prstClr val="white"/>
                </a:solidFill>
              </a:rPr>
              <a:t>Matthew 28:19. </a:t>
            </a:r>
          </a:p>
          <a:p>
            <a:pPr marL="1435100" lvl="0" indent="-968375" algn="just">
              <a:spcAft>
                <a:spcPts val="600"/>
              </a:spcAft>
              <a:buClr>
                <a:srgbClr val="FFFF00"/>
              </a:buClr>
              <a:buFont typeface="Arial" panose="020B0604020202020204" pitchFamily="34" charset="0"/>
              <a:buChar char="•"/>
              <a:tabLst>
                <a:tab pos="9879013" algn="l"/>
                <a:tab pos="10460038" algn="l"/>
              </a:tabLst>
              <a:defRPr/>
            </a:pPr>
            <a:r>
              <a:rPr lang="en-US" sz="3600" b="1" dirty="0">
                <a:solidFill>
                  <a:prstClr val="white"/>
                </a:solidFill>
              </a:rPr>
              <a:t>“Teaching us that…”    -  </a:t>
            </a:r>
            <a:r>
              <a:rPr lang="en-US" sz="3600" b="1" i="1" dirty="0">
                <a:solidFill>
                  <a:prstClr val="white"/>
                </a:solidFill>
              </a:rPr>
              <a:t>Titus 2:11–12.</a:t>
            </a:r>
          </a:p>
          <a:p>
            <a:pPr marL="1435100" lvl="0" indent="-968375" algn="just">
              <a:spcAft>
                <a:spcPts val="600"/>
              </a:spcAft>
              <a:buClr>
                <a:srgbClr val="FFFF00"/>
              </a:buClr>
              <a:buFont typeface="Arial" panose="020B0604020202020204" pitchFamily="34" charset="0"/>
              <a:buChar char="•"/>
              <a:tabLst>
                <a:tab pos="9879013" algn="l"/>
                <a:tab pos="10460038" algn="l"/>
              </a:tabLst>
              <a:defRPr/>
            </a:pPr>
            <a:r>
              <a:rPr lang="en-US" sz="3600" b="1" dirty="0">
                <a:solidFill>
                  <a:prstClr val="white"/>
                </a:solidFill>
              </a:rPr>
              <a:t>“Thy Word is truth”     -  </a:t>
            </a:r>
            <a:r>
              <a:rPr lang="en-US" sz="3600" b="1" i="1" dirty="0">
                <a:solidFill>
                  <a:prstClr val="white"/>
                </a:solidFill>
              </a:rPr>
              <a:t>John 17:17.</a:t>
            </a:r>
          </a:p>
          <a:p>
            <a:pPr marL="466725" lvl="0" algn="just">
              <a:spcAft>
                <a:spcPts val="600"/>
              </a:spcAft>
              <a:buClr>
                <a:srgbClr val="FFFF00"/>
              </a:buClr>
              <a:tabLst>
                <a:tab pos="9879013" algn="l"/>
                <a:tab pos="10460038" algn="l"/>
              </a:tabLst>
              <a:defRPr/>
            </a:pPr>
            <a:endParaRPr lang="en-US" sz="200" b="1" dirty="0">
              <a:solidFill>
                <a:prstClr val="white"/>
              </a:solidFill>
            </a:endParaRPr>
          </a:p>
          <a:p>
            <a:pPr marL="466725" lvl="0" algn="just">
              <a:spcAft>
                <a:spcPts val="600"/>
              </a:spcAft>
              <a:buClr>
                <a:srgbClr val="FFFF00"/>
              </a:buClr>
              <a:tabLst>
                <a:tab pos="9879013" algn="l"/>
                <a:tab pos="10460038" algn="l"/>
              </a:tabLst>
              <a:defRPr/>
            </a:pPr>
            <a:r>
              <a:rPr lang="en-US" sz="3600" b="1" dirty="0">
                <a:solidFill>
                  <a:prstClr val="white"/>
                </a:solidFill>
              </a:rPr>
              <a:t>Reconciliation is by the revelation of His Word.</a:t>
            </a:r>
          </a:p>
          <a:p>
            <a:pPr marL="466725" lvl="0" algn="just">
              <a:spcAft>
                <a:spcPts val="600"/>
              </a:spcAft>
              <a:buClr>
                <a:srgbClr val="FFFF00"/>
              </a:buClr>
              <a:tabLst>
                <a:tab pos="9879013" algn="l"/>
                <a:tab pos="10460038" algn="l"/>
              </a:tabLst>
              <a:defRPr/>
            </a:pPr>
            <a:endParaRPr lang="en-US" sz="300" b="1" dirty="0">
              <a:solidFill>
                <a:prstClr val="white"/>
              </a:solidFill>
            </a:endParaRPr>
          </a:p>
          <a:p>
            <a:pPr marL="1435100" lvl="0" indent="-968375" algn="just">
              <a:spcAft>
                <a:spcPts val="600"/>
              </a:spcAft>
              <a:buClr>
                <a:srgbClr val="FFFF00"/>
              </a:buClr>
              <a:buFont typeface="Wingdings" panose="05000000000000000000" pitchFamily="2" charset="2"/>
              <a:buChar char="Ø"/>
              <a:tabLst>
                <a:tab pos="9879013" algn="l"/>
                <a:tab pos="10460038" algn="l"/>
              </a:tabLst>
              <a:defRPr/>
            </a:pPr>
            <a:r>
              <a:rPr lang="en-US" sz="3600" b="1" dirty="0">
                <a:solidFill>
                  <a:prstClr val="white"/>
                </a:solidFill>
              </a:rPr>
              <a:t>“The just shall live by faith” — </a:t>
            </a:r>
            <a:r>
              <a:rPr lang="en-US" sz="3600" b="1" i="1" dirty="0">
                <a:solidFill>
                  <a:prstClr val="white"/>
                </a:solidFill>
              </a:rPr>
              <a:t>Heb. 11:6.</a:t>
            </a:r>
          </a:p>
          <a:p>
            <a:pPr marL="466725" lvl="0" algn="just">
              <a:spcAft>
                <a:spcPts val="600"/>
              </a:spcAft>
              <a:buClr>
                <a:srgbClr val="FFFF00"/>
              </a:buClr>
              <a:tabLst>
                <a:tab pos="9879013" algn="l"/>
                <a:tab pos="10460038" algn="l"/>
              </a:tabLst>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rPr>
              <a:t>Therefore, the fivefold ministry is seen working together to perfect the Church, not in isolation.</a:t>
            </a:r>
            <a:endParaRPr kumimoji="0" lang="en-US" sz="36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5600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79BFBB46-BB65-956A-8DBF-744B9E99B62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BED2C58-CD33-E05B-E088-DA79F2431BAF}"/>
              </a:ext>
            </a:extLst>
          </p:cNvPr>
          <p:cNvSpPr txBox="1"/>
          <p:nvPr/>
        </p:nvSpPr>
        <p:spPr>
          <a:xfrm>
            <a:off x="506963" y="93039"/>
            <a:ext cx="11178073" cy="1908215"/>
          </a:xfrm>
          <a:prstGeom prst="rect">
            <a:avLst/>
          </a:prstGeom>
          <a:noFill/>
        </p:spPr>
        <p:txBody>
          <a:bodyPr wrap="square" rtlCol="0">
            <a:spAutoFit/>
          </a:bodyPr>
          <a:lstStyle/>
          <a:p>
            <a:pPr algn="ctr">
              <a:spcAft>
                <a:spcPts val="600"/>
              </a:spcAft>
            </a:pPr>
            <a:r>
              <a:rPr lang="en-US" sz="3600" b="1" u="sng" dirty="0">
                <a:solidFill>
                  <a:srgbClr val="FFFF00"/>
                </a:solidFill>
                <a:latin typeface="Comic Sans MS" panose="030F0702030302020204" pitchFamily="66" charset="0"/>
              </a:rPr>
              <a:t>Point 3:</a:t>
            </a:r>
          </a:p>
          <a:p>
            <a:pPr algn="ctr">
              <a:spcAft>
                <a:spcPts val="600"/>
              </a:spcAft>
            </a:pPr>
            <a:r>
              <a:rPr lang="en-US" sz="3600" b="1" dirty="0">
                <a:solidFill>
                  <a:srgbClr val="FFC000"/>
                </a:solidFill>
                <a:latin typeface="Rockwell" panose="02060603020205020403" pitchFamily="18" charset="0"/>
                <a:ea typeface="Calibri" panose="020F0502020204030204" pitchFamily="34" charset="0"/>
                <a:cs typeface="Calibri" panose="020F0502020204030204" pitchFamily="34" charset="0"/>
              </a:rPr>
              <a:t>THE MINISTRY OF THE GADARENE</a:t>
            </a:r>
          </a:p>
          <a:p>
            <a:pPr algn="ctr">
              <a:spcAft>
                <a:spcPts val="600"/>
              </a:spcAft>
            </a:pPr>
            <a:r>
              <a:rPr lang="de-DE" sz="3200" b="1" u="sng" dirty="0">
                <a:solidFill>
                  <a:srgbClr val="FFFF00"/>
                </a:solidFill>
              </a:rPr>
              <a:t>Texts:</a:t>
            </a:r>
            <a:r>
              <a:rPr lang="de-DE" sz="3200" b="1" dirty="0">
                <a:solidFill>
                  <a:schemeClr val="bg1"/>
                </a:solidFill>
              </a:rPr>
              <a:t> Mark 5:1–20;   Luke 8:26–39</a:t>
            </a:r>
            <a:endParaRPr lang="en-US" sz="3200" b="1" dirty="0">
              <a:solidFill>
                <a:schemeClr val="bg1"/>
              </a:solidFill>
            </a:endParaRPr>
          </a:p>
        </p:txBody>
      </p:sp>
      <p:sp>
        <p:nvSpPr>
          <p:cNvPr id="3" name="TextBox 2">
            <a:extLst>
              <a:ext uri="{FF2B5EF4-FFF2-40B4-BE49-F238E27FC236}">
                <a16:creationId xmlns:a16="http://schemas.microsoft.com/office/drawing/2014/main" id="{D9CD118F-C1E4-320F-F07E-F8E01BAF2374}"/>
              </a:ext>
            </a:extLst>
          </p:cNvPr>
          <p:cNvSpPr txBox="1"/>
          <p:nvPr/>
        </p:nvSpPr>
        <p:spPr>
          <a:xfrm>
            <a:off x="0" y="1870624"/>
            <a:ext cx="11667566" cy="5093702"/>
          </a:xfrm>
          <a:prstGeom prst="rect">
            <a:avLst/>
          </a:prstGeom>
          <a:noFill/>
        </p:spPr>
        <p:txBody>
          <a:bodyPr wrap="square" rtlCol="0">
            <a:spAutoFit/>
          </a:bodyPr>
          <a:lstStyle/>
          <a:p>
            <a:pPr marL="1435100" lvl="0" indent="-968375" algn="just">
              <a:spcAft>
                <a:spcPts val="600"/>
              </a:spcAft>
              <a:buClr>
                <a:srgbClr val="FFFF00"/>
              </a:buClr>
              <a:buFont typeface="Wingdings" panose="05000000000000000000" pitchFamily="2" charset="2"/>
              <a:buChar char="Ø"/>
              <a:tabLst>
                <a:tab pos="9879013" algn="l"/>
                <a:tab pos="10460038" algn="l"/>
              </a:tabLst>
              <a:defRPr/>
            </a:pPr>
            <a:r>
              <a:rPr lang="en-US" sz="3400" b="1" dirty="0">
                <a:solidFill>
                  <a:prstClr val="white"/>
                </a:solidFill>
              </a:rPr>
              <a:t>The ministry of the Gadarene is not a ministry for reconciliation, although it was commissioned by God. — </a:t>
            </a:r>
            <a:r>
              <a:rPr lang="en-US" sz="3400" b="1" i="1" dirty="0">
                <a:solidFill>
                  <a:prstClr val="white"/>
                </a:solidFill>
              </a:rPr>
              <a:t>Mark 5:19–20</a:t>
            </a:r>
          </a:p>
          <a:p>
            <a:pPr marL="1435100" indent="-968375" algn="just">
              <a:spcAft>
                <a:spcPts val="600"/>
              </a:spcAft>
              <a:buClr>
                <a:srgbClr val="FFFF00"/>
              </a:buClr>
              <a:buFont typeface="Wingdings" panose="05000000000000000000" pitchFamily="2" charset="2"/>
              <a:buChar char="Ø"/>
              <a:tabLst>
                <a:tab pos="9879013" algn="l"/>
                <a:tab pos="10460038" algn="l"/>
              </a:tabLst>
              <a:defRPr/>
            </a:pPr>
            <a:r>
              <a:rPr lang="en-US" sz="3400" b="1" dirty="0">
                <a:solidFill>
                  <a:prstClr val="white"/>
                </a:solidFill>
              </a:rPr>
              <a:t>The ministry of the Gadarene is a ministry raised to witness the power or reality of God in a specific area, for example, healing, deliverance, and miracles — </a:t>
            </a:r>
            <a:r>
              <a:rPr lang="en-US" sz="3400" b="1" i="1" dirty="0">
                <a:solidFill>
                  <a:prstClr val="white"/>
                </a:solidFill>
              </a:rPr>
              <a:t>Psalm 68:18.</a:t>
            </a:r>
          </a:p>
          <a:p>
            <a:pPr marL="1435100" indent="-968375" algn="just">
              <a:spcAft>
                <a:spcPts val="600"/>
              </a:spcAft>
              <a:buClr>
                <a:srgbClr val="FFFF00"/>
              </a:buClr>
              <a:buFont typeface="Wingdings" panose="05000000000000000000" pitchFamily="2" charset="2"/>
              <a:buChar char="Ø"/>
              <a:tabLst>
                <a:tab pos="9879013" algn="l"/>
                <a:tab pos="10460038" algn="l"/>
              </a:tabLst>
              <a:defRPr/>
            </a:pPr>
            <a:r>
              <a:rPr lang="en-US" sz="3400" b="1" dirty="0">
                <a:solidFill>
                  <a:prstClr val="white"/>
                </a:solidFill>
              </a:rPr>
              <a:t>The Gadarene did not know anything about the Word of reconciliation. — </a:t>
            </a:r>
            <a:r>
              <a:rPr lang="en-US" sz="3400" b="1" i="1" dirty="0">
                <a:solidFill>
                  <a:prstClr val="white"/>
                </a:solidFill>
              </a:rPr>
              <a:t>2 Corinthians 5:19.</a:t>
            </a:r>
            <a:endParaRPr lang="en-US" sz="3400" i="1" dirty="0"/>
          </a:p>
        </p:txBody>
      </p:sp>
    </p:spTree>
    <p:extLst>
      <p:ext uri="{BB962C8B-B14F-4D97-AF65-F5344CB8AC3E}">
        <p14:creationId xmlns:p14="http://schemas.microsoft.com/office/powerpoint/2010/main" val="496965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F5927FEC-5DDF-826D-9CCC-9EBA672597C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93D9D05-BF83-A7B2-7430-ACDB0B24B4B3}"/>
              </a:ext>
            </a:extLst>
          </p:cNvPr>
          <p:cNvSpPr txBox="1"/>
          <p:nvPr/>
        </p:nvSpPr>
        <p:spPr>
          <a:xfrm>
            <a:off x="-157098" y="308837"/>
            <a:ext cx="11855611" cy="6063198"/>
          </a:xfrm>
          <a:prstGeom prst="rect">
            <a:avLst/>
          </a:prstGeom>
          <a:noFill/>
        </p:spPr>
        <p:txBody>
          <a:bodyPr wrap="square" rtlCol="0">
            <a:spAutoFit/>
          </a:bodyPr>
          <a:lstStyle/>
          <a:p>
            <a:pPr marL="1435100" lvl="0" indent="-968375" algn="just">
              <a:spcAft>
                <a:spcPts val="600"/>
              </a:spcAft>
              <a:buClr>
                <a:srgbClr val="FFFF00"/>
              </a:buClr>
              <a:buFont typeface="Wingdings" panose="05000000000000000000" pitchFamily="2" charset="2"/>
              <a:buChar char="Ø"/>
              <a:tabLst>
                <a:tab pos="9879013" algn="l"/>
                <a:tab pos="10460038" algn="l"/>
              </a:tabLst>
              <a:defRPr/>
            </a:pPr>
            <a:r>
              <a:rPr lang="en-US" sz="4200" b="1" dirty="0">
                <a:solidFill>
                  <a:prstClr val="white"/>
                </a:solidFill>
              </a:rPr>
              <a:t>The ministry of the Gadarene is an extension of God’s mercy, not for the salvation of men, but for the temporal needs of man—prosperity, healing, deliverance, fruit of the womb, etc.</a:t>
            </a:r>
          </a:p>
          <a:p>
            <a:pPr marL="1435100" indent="-968375" algn="just">
              <a:spcAft>
                <a:spcPts val="600"/>
              </a:spcAft>
              <a:buClr>
                <a:srgbClr val="FFFF00"/>
              </a:buClr>
              <a:buFont typeface="Wingdings" panose="05000000000000000000" pitchFamily="2" charset="2"/>
              <a:buChar char="Ø"/>
              <a:tabLst>
                <a:tab pos="9879013" algn="l"/>
                <a:tab pos="10460038" algn="l"/>
              </a:tabLst>
              <a:defRPr/>
            </a:pPr>
            <a:r>
              <a:rPr lang="en-US" sz="4200" b="1" dirty="0">
                <a:solidFill>
                  <a:prstClr val="white"/>
                </a:solidFill>
              </a:rPr>
              <a:t>His ministry made the Lord Jesus popular — </a:t>
            </a:r>
            <a:r>
              <a:rPr lang="en-US" sz="4200" b="1" i="1" dirty="0">
                <a:solidFill>
                  <a:prstClr val="white"/>
                </a:solidFill>
              </a:rPr>
              <a:t>Luke 8:39; Mark 5:20.</a:t>
            </a:r>
          </a:p>
          <a:p>
            <a:pPr marL="1435100" indent="-968375" algn="just">
              <a:spcAft>
                <a:spcPts val="600"/>
              </a:spcAft>
              <a:buClr>
                <a:srgbClr val="FFFF00"/>
              </a:buClr>
              <a:buFont typeface="Wingdings" panose="05000000000000000000" pitchFamily="2" charset="2"/>
              <a:buChar char="Ø"/>
              <a:tabLst>
                <a:tab pos="9879013" algn="l"/>
                <a:tab pos="10460038" algn="l"/>
              </a:tabLst>
              <a:defRPr/>
            </a:pPr>
            <a:r>
              <a:rPr lang="en-US" sz="4200" b="1" dirty="0">
                <a:solidFill>
                  <a:prstClr val="white"/>
                </a:solidFill>
              </a:rPr>
              <a:t>Jesus refused him from walking with Him and being with Him. </a:t>
            </a:r>
            <a:r>
              <a:rPr lang="en-US" sz="4200" b="1" i="1" dirty="0">
                <a:solidFill>
                  <a:prstClr val="white"/>
                </a:solidFill>
              </a:rPr>
              <a:t>Mark 5:18–19</a:t>
            </a:r>
            <a:endParaRPr lang="en-US" sz="4200" i="1" dirty="0"/>
          </a:p>
        </p:txBody>
      </p:sp>
    </p:spTree>
    <p:extLst>
      <p:ext uri="{BB962C8B-B14F-4D97-AF65-F5344CB8AC3E}">
        <p14:creationId xmlns:p14="http://schemas.microsoft.com/office/powerpoint/2010/main" val="852783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80FBC507-DA15-B66D-62F4-3FD21062C59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D07CE72-1091-E34E-67D9-48BDCCBEB61E}"/>
              </a:ext>
            </a:extLst>
          </p:cNvPr>
          <p:cNvSpPr txBox="1"/>
          <p:nvPr/>
        </p:nvSpPr>
        <p:spPr>
          <a:xfrm>
            <a:off x="502024" y="129239"/>
            <a:ext cx="11116236" cy="6663363"/>
          </a:xfrm>
          <a:prstGeom prst="rect">
            <a:avLst/>
          </a:prstGeom>
          <a:noFill/>
        </p:spPr>
        <p:txBody>
          <a:bodyPr wrap="square" rtlCol="0">
            <a:spAutoFit/>
          </a:bodyPr>
          <a:lstStyle/>
          <a:p>
            <a:pPr algn="ctr">
              <a:spcAft>
                <a:spcPts val="600"/>
              </a:spcAft>
            </a:pPr>
            <a:r>
              <a:rPr lang="en-US" sz="4800" b="1" dirty="0">
                <a:solidFill>
                  <a:srgbClr val="FFC000"/>
                </a:solidFill>
                <a:latin typeface="Rockwell" panose="02060603020205020403" pitchFamily="18" charset="0"/>
              </a:rPr>
              <a:t>CONCLUSION</a:t>
            </a:r>
          </a:p>
          <a:p>
            <a:pPr algn="ctr">
              <a:spcAft>
                <a:spcPts val="600"/>
              </a:spcAft>
            </a:pPr>
            <a:endParaRPr lang="en-US" sz="200" b="1" dirty="0">
              <a:solidFill>
                <a:schemeClr val="bg1"/>
              </a:solidFill>
            </a:endParaRPr>
          </a:p>
          <a:p>
            <a:pPr marL="168275" lvl="0" algn="just">
              <a:spcAft>
                <a:spcPts val="600"/>
              </a:spcAft>
              <a:buClr>
                <a:srgbClr val="FFFF00"/>
              </a:buClr>
              <a:defRPr/>
            </a:pPr>
            <a:r>
              <a:rPr lang="en-US" sz="4200" b="1" dirty="0">
                <a:solidFill>
                  <a:prstClr val="white"/>
                </a:solidFill>
              </a:rPr>
              <a:t>The ministry of the Gadarene is not for salvation. Both the minister and his followers are void of the “Word of reconciliation”; therefore, they cannot be reconciled with God. </a:t>
            </a:r>
          </a:p>
          <a:p>
            <a:pPr marL="168275" lvl="0" algn="just">
              <a:spcAft>
                <a:spcPts val="600"/>
              </a:spcAft>
              <a:buClr>
                <a:srgbClr val="FFFF00"/>
              </a:buClr>
              <a:defRPr/>
            </a:pPr>
            <a:endParaRPr lang="en-US" sz="500" b="1" dirty="0">
              <a:solidFill>
                <a:prstClr val="white"/>
              </a:solidFill>
            </a:endParaRPr>
          </a:p>
          <a:p>
            <a:pPr marL="168275" lvl="0" algn="just">
              <a:spcAft>
                <a:spcPts val="600"/>
              </a:spcAft>
              <a:buClr>
                <a:srgbClr val="FFFF00"/>
              </a:buClr>
              <a:defRPr/>
            </a:pPr>
            <a:r>
              <a:rPr lang="en-US" sz="4200" b="1" dirty="0">
                <a:solidFill>
                  <a:prstClr val="white"/>
                </a:solidFill>
              </a:rPr>
              <a:t>They are used by God and sent by God, but they have no part in His Kingdom.</a:t>
            </a:r>
          </a:p>
          <a:p>
            <a:pPr marL="168275" lvl="0" algn="just">
              <a:spcAft>
                <a:spcPts val="600"/>
              </a:spcAft>
              <a:buClr>
                <a:srgbClr val="FFFF00"/>
              </a:buClr>
              <a:defRPr/>
            </a:pPr>
            <a:endParaRPr lang="en-US" sz="300" b="1" i="1" dirty="0">
              <a:solidFill>
                <a:prstClr val="white"/>
              </a:solidFill>
            </a:endParaRPr>
          </a:p>
          <a:p>
            <a:pPr marL="168275" lvl="0" algn="just">
              <a:spcAft>
                <a:spcPts val="600"/>
              </a:spcAft>
              <a:buClr>
                <a:srgbClr val="FFFF00"/>
              </a:buClr>
              <a:defRPr/>
            </a:pPr>
            <a:r>
              <a:rPr lang="en-US" sz="4200" b="1" i="1" dirty="0">
                <a:solidFill>
                  <a:prstClr val="white"/>
                </a:solidFill>
              </a:rPr>
              <a:t>Don’t be a Gadarene minister. Don’t follow a Gadarene minister.</a:t>
            </a:r>
            <a:endParaRPr lang="en-US" sz="4200" b="1" i="1" dirty="0">
              <a:solidFill>
                <a:schemeClr val="bg1"/>
              </a:solidFill>
            </a:endParaRPr>
          </a:p>
        </p:txBody>
      </p:sp>
    </p:spTree>
    <p:extLst>
      <p:ext uri="{BB962C8B-B14F-4D97-AF65-F5344CB8AC3E}">
        <p14:creationId xmlns:p14="http://schemas.microsoft.com/office/powerpoint/2010/main" val="4102591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26A55858-7779-C488-0D14-AEBADE545A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B8D41F8-09DE-96D1-4568-EE3EE79294F9}"/>
              </a:ext>
            </a:extLst>
          </p:cNvPr>
          <p:cNvSpPr txBox="1"/>
          <p:nvPr/>
        </p:nvSpPr>
        <p:spPr>
          <a:xfrm>
            <a:off x="219724" y="2773136"/>
            <a:ext cx="11426876" cy="861774"/>
          </a:xfrm>
          <a:prstGeom prst="rect">
            <a:avLst/>
          </a:prstGeom>
          <a:noFill/>
        </p:spPr>
        <p:txBody>
          <a:bodyPr wrap="square" rtlCol="0">
            <a:spAutoFit/>
          </a:bodyPr>
          <a:lstStyle/>
          <a:p>
            <a:pPr algn="ctr">
              <a:spcAft>
                <a:spcPts val="600"/>
              </a:spcAft>
            </a:pPr>
            <a:r>
              <a:rPr lang="en-US" sz="5000" b="1" dirty="0">
                <a:solidFill>
                  <a:srgbClr val="FFC000"/>
                </a:solidFill>
                <a:latin typeface="Rockwell" panose="02060603020205020403" pitchFamily="18" charset="0"/>
              </a:rPr>
              <a:t>SHALOM!!!</a:t>
            </a:r>
            <a:endParaRPr lang="en-US" sz="4600" b="1" dirty="0">
              <a:solidFill>
                <a:schemeClr val="bg1"/>
              </a:solidFill>
            </a:endParaRPr>
          </a:p>
        </p:txBody>
      </p:sp>
    </p:spTree>
    <p:extLst>
      <p:ext uri="{BB962C8B-B14F-4D97-AF65-F5344CB8AC3E}">
        <p14:creationId xmlns:p14="http://schemas.microsoft.com/office/powerpoint/2010/main" val="1199599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3734</TotalTime>
  <Words>444</Words>
  <Application>Microsoft Office PowerPoint</Application>
  <PresentationFormat>Widescreen</PresentationFormat>
  <Paragraphs>42</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Calibri Light</vt:lpstr>
      <vt:lpstr>Comic Sans MS</vt:lpstr>
      <vt:lpstr>Rockwell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SUBMACHINE</dc:creator>
  <cp:lastModifiedBy>Bride Assembly</cp:lastModifiedBy>
  <cp:revision>514</cp:revision>
  <dcterms:created xsi:type="dcterms:W3CDTF">2025-04-26T22:44:26Z</dcterms:created>
  <dcterms:modified xsi:type="dcterms:W3CDTF">2026-08-23T07:46:15Z</dcterms:modified>
</cp:coreProperties>
</file>