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1" r:id="rId2"/>
    <p:sldId id="349" r:id="rId3"/>
    <p:sldId id="412" r:id="rId4"/>
    <p:sldId id="379" r:id="rId5"/>
    <p:sldId id="400" r:id="rId6"/>
    <p:sldId id="413" r:id="rId7"/>
    <p:sldId id="414" r:id="rId8"/>
    <p:sldId id="415" r:id="rId9"/>
    <p:sldId id="416" r:id="rId10"/>
    <p:sldId id="417" r:id="rId11"/>
    <p:sldId id="418" r:id="rId12"/>
    <p:sldId id="419" r:id="rId13"/>
    <p:sldId id="427" r:id="rId14"/>
    <p:sldId id="420" r:id="rId15"/>
    <p:sldId id="421" r:id="rId16"/>
    <p:sldId id="422" r:id="rId17"/>
    <p:sldId id="423" r:id="rId18"/>
    <p:sldId id="424" r:id="rId19"/>
    <p:sldId id="348" r:id="rId20"/>
    <p:sldId id="425" r:id="rId21"/>
    <p:sldId id="426" r:id="rId22"/>
    <p:sldId id="33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4"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10/11/2026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10/11/2026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9CFE370-8910-11C3-04EB-9CBA8BC4F8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EAD36E7-9049-CB53-577B-99706A3D9E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129357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3E460CF-E260-C827-AB0A-B4379057011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5682FB-810B-797F-75FD-2D2683A0465D}"/>
              </a:ext>
            </a:extLst>
          </p:cNvPr>
          <p:cNvSpPr txBox="1"/>
          <p:nvPr/>
        </p:nvSpPr>
        <p:spPr>
          <a:xfrm>
            <a:off x="365761" y="189232"/>
            <a:ext cx="11440160" cy="6494085"/>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INTRODUCTION</a:t>
            </a:r>
            <a:endParaRPr lang="en-US" sz="1600" b="1" u="sng" dirty="0">
              <a:solidFill>
                <a:srgbClr val="FFFF00"/>
              </a:solidFill>
            </a:endParaRPr>
          </a:p>
          <a:p>
            <a:pPr algn="just">
              <a:spcAft>
                <a:spcPts val="600"/>
              </a:spcAft>
            </a:pPr>
            <a:r>
              <a:rPr lang="en-US" sz="3200" b="1" u="sng" dirty="0">
                <a:solidFill>
                  <a:srgbClr val="FFC000"/>
                </a:solidFill>
              </a:rPr>
              <a:t>Scriptural References:</a:t>
            </a:r>
            <a:r>
              <a:rPr lang="en-US" sz="3200" b="1" dirty="0">
                <a:solidFill>
                  <a:srgbClr val="FFC000"/>
                </a:solidFill>
              </a:rPr>
              <a:t> </a:t>
            </a:r>
            <a:r>
              <a:rPr lang="en-US" sz="3200" b="1" dirty="0">
                <a:solidFill>
                  <a:schemeClr val="bg1"/>
                </a:solidFill>
              </a:rPr>
              <a:t>Exo. 12:38; Num. 11:4; Neh. 13:3; Rom. 15:4</a:t>
            </a:r>
            <a:endParaRPr lang="en-US" sz="200" b="1" i="1" dirty="0">
              <a:solidFill>
                <a:srgbClr val="FFFF00"/>
              </a:solidFill>
            </a:endParaRPr>
          </a:p>
          <a:p>
            <a:pPr algn="just">
              <a:spcAft>
                <a:spcPts val="600"/>
              </a:spcAft>
            </a:pPr>
            <a:endParaRPr lang="en-US" sz="200" b="1" i="1" dirty="0">
              <a:solidFill>
                <a:srgbClr val="FFFF00"/>
              </a:solidFill>
            </a:endParaRPr>
          </a:p>
          <a:p>
            <a:pPr algn="just">
              <a:spcAft>
                <a:spcPts val="600"/>
              </a:spcAft>
            </a:pPr>
            <a:endParaRPr lang="en-US" sz="100" b="1" i="1" dirty="0">
              <a:solidFill>
                <a:srgbClr val="FFFF00"/>
              </a:solidFill>
            </a:endParaRPr>
          </a:p>
          <a:p>
            <a:pPr algn="just">
              <a:spcAft>
                <a:spcPts val="600"/>
              </a:spcAft>
            </a:pPr>
            <a:r>
              <a:rPr lang="en-US" sz="3600" b="1" i="1" dirty="0">
                <a:solidFill>
                  <a:srgbClr val="FFFF00"/>
                </a:solidFill>
              </a:rPr>
              <a:t>The Church is God’s camp.</a:t>
            </a:r>
            <a:r>
              <a:rPr lang="en-US" sz="3600" b="1" dirty="0">
                <a:solidFill>
                  <a:schemeClr val="bg1"/>
                </a:solidFill>
              </a:rPr>
              <a:t> </a:t>
            </a:r>
          </a:p>
          <a:p>
            <a:pPr algn="just">
              <a:spcAft>
                <a:spcPts val="600"/>
              </a:spcAft>
            </a:pPr>
            <a:r>
              <a:rPr lang="en-US" sz="3600" b="1" dirty="0">
                <a:solidFill>
                  <a:schemeClr val="bg1"/>
                </a:solidFill>
              </a:rPr>
              <a:t>Just as Israel was God's camp in the Old Testament, so is the Church God's camp in this present dispensation. As it was in the camp of Israel, so it is in the Church today. </a:t>
            </a:r>
          </a:p>
          <a:p>
            <a:pPr algn="just">
              <a:spcAft>
                <a:spcPts val="600"/>
              </a:spcAft>
            </a:pPr>
            <a:endParaRPr lang="en-US" sz="900" b="1" dirty="0">
              <a:solidFill>
                <a:schemeClr val="bg1"/>
              </a:solidFill>
            </a:endParaRPr>
          </a:p>
          <a:p>
            <a:pPr algn="just">
              <a:spcAft>
                <a:spcPts val="600"/>
              </a:spcAft>
            </a:pPr>
            <a:r>
              <a:rPr lang="en-US" sz="3600" b="1" dirty="0">
                <a:solidFill>
                  <a:schemeClr val="bg1"/>
                </a:solidFill>
              </a:rPr>
              <a:t>The Bible reveals that a mixed multitude came out of Egypt with the children of Israel (Exodus 12:38). This mixture later became a source of lusting, murmuring, and trouble among God's people (Numbers 11:4).</a:t>
            </a:r>
          </a:p>
        </p:txBody>
      </p:sp>
    </p:spTree>
    <p:extLst>
      <p:ext uri="{BB962C8B-B14F-4D97-AF65-F5344CB8AC3E}">
        <p14:creationId xmlns:p14="http://schemas.microsoft.com/office/powerpoint/2010/main" val="1165369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2EB071D-1A06-AF9A-6F4A-E84C58D8B3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E91BA8-8E3C-579F-5CEC-1EDF684AABB8}"/>
              </a:ext>
            </a:extLst>
          </p:cNvPr>
          <p:cNvSpPr txBox="1"/>
          <p:nvPr/>
        </p:nvSpPr>
        <p:spPr>
          <a:xfrm>
            <a:off x="477520" y="1637898"/>
            <a:ext cx="11236959" cy="2554545"/>
          </a:xfrm>
          <a:prstGeom prst="rect">
            <a:avLst/>
          </a:prstGeom>
          <a:noFill/>
        </p:spPr>
        <p:txBody>
          <a:bodyPr wrap="square" rtlCol="0">
            <a:spAutoFit/>
          </a:bodyPr>
          <a:lstStyle/>
          <a:p>
            <a:pPr algn="just">
              <a:spcAft>
                <a:spcPts val="600"/>
              </a:spcAft>
            </a:pPr>
            <a:r>
              <a:rPr lang="en-US" sz="4000" b="1" i="1" dirty="0">
                <a:solidFill>
                  <a:schemeClr val="bg1"/>
                </a:solidFill>
              </a:rPr>
              <a:t>Likewise, the visible Church of Jesus Christ is a camp filled with different kinds of people, not all of whom have the same spiritual identity, motives, or relationship with God.</a:t>
            </a:r>
          </a:p>
        </p:txBody>
      </p:sp>
    </p:spTree>
    <p:extLst>
      <p:ext uri="{BB962C8B-B14F-4D97-AF65-F5344CB8AC3E}">
        <p14:creationId xmlns:p14="http://schemas.microsoft.com/office/powerpoint/2010/main" val="1644162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8177FCA-05A9-DCEA-4F02-952ADF6EFC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EE428F-53F1-96A6-93BB-CB84F78F2E16}"/>
              </a:ext>
            </a:extLst>
          </p:cNvPr>
          <p:cNvSpPr txBox="1"/>
          <p:nvPr/>
        </p:nvSpPr>
        <p:spPr>
          <a:xfrm>
            <a:off x="506963" y="139955"/>
            <a:ext cx="11178073" cy="646331"/>
          </a:xfrm>
          <a:prstGeom prst="rect">
            <a:avLst/>
          </a:prstGeom>
          <a:noFill/>
        </p:spPr>
        <p:txBody>
          <a:bodyPr wrap="square" rtlCol="0">
            <a:spAutoFit/>
          </a:bodyPr>
          <a:lstStyle/>
          <a:p>
            <a:pPr algn="ctr">
              <a:spcAft>
                <a:spcPts val="600"/>
              </a:spcAft>
            </a:pPr>
            <a:r>
              <a:rPr lang="en-US" sz="3600" b="1" dirty="0">
                <a:solidFill>
                  <a:srgbClr val="FFC000"/>
                </a:solidFill>
                <a:latin typeface="Rockwell" panose="02060603020205020403" pitchFamily="18" charset="0"/>
                <a:ea typeface="Calibri" panose="020F0502020204030204" pitchFamily="34" charset="0"/>
                <a:cs typeface="Calibri" panose="020F0502020204030204" pitchFamily="34" charset="0"/>
              </a:rPr>
              <a:t>THE FOUR KINDS OF PEOPLE IN THE CHURCH</a:t>
            </a:r>
          </a:p>
        </p:txBody>
      </p:sp>
      <p:sp>
        <p:nvSpPr>
          <p:cNvPr id="3" name="TextBox 2">
            <a:extLst>
              <a:ext uri="{FF2B5EF4-FFF2-40B4-BE49-F238E27FC236}">
                <a16:creationId xmlns:a16="http://schemas.microsoft.com/office/drawing/2014/main" id="{C9CE7756-96F9-8D32-FCB3-8C93605B1689}"/>
              </a:ext>
            </a:extLst>
          </p:cNvPr>
          <p:cNvSpPr txBox="1"/>
          <p:nvPr/>
        </p:nvSpPr>
        <p:spPr>
          <a:xfrm>
            <a:off x="121920" y="867566"/>
            <a:ext cx="11744960" cy="5878532"/>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400" b="1" dirty="0">
                <a:solidFill>
                  <a:srgbClr val="FFFF00"/>
                </a:solidFill>
                <a:latin typeface="Comic Sans MS" panose="030F0702030302020204" pitchFamily="66" charset="0"/>
              </a:rPr>
              <a:t>1. </a:t>
            </a:r>
            <a:r>
              <a:rPr lang="en-US" sz="3400" b="1" u="sng" dirty="0">
                <a:solidFill>
                  <a:srgbClr val="FFFF00"/>
                </a:solidFill>
                <a:latin typeface="Comic Sans MS" panose="030F0702030302020204" pitchFamily="66" charset="0"/>
              </a:rPr>
              <a:t>The True Children Of God</a:t>
            </a:r>
          </a:p>
          <a:p>
            <a:pPr marL="236538" lvl="0" algn="just">
              <a:spcAft>
                <a:spcPts val="600"/>
              </a:spcAft>
              <a:buClr>
                <a:srgbClr val="FFFF00"/>
              </a:buClr>
              <a:tabLst>
                <a:tab pos="9879013" algn="l"/>
                <a:tab pos="10460038" algn="l"/>
              </a:tabLst>
              <a:defRPr/>
            </a:pPr>
            <a:r>
              <a:rPr lang="en-US" sz="3200" b="1" u="sng" dirty="0">
                <a:solidFill>
                  <a:srgbClr val="FFC000"/>
                </a:solidFill>
              </a:rPr>
              <a:t>Scriptural References:</a:t>
            </a:r>
            <a:r>
              <a:rPr lang="en-US" sz="3200" b="1" dirty="0">
                <a:solidFill>
                  <a:srgbClr val="FFC000"/>
                </a:solidFill>
              </a:rPr>
              <a:t> </a:t>
            </a:r>
            <a:r>
              <a:rPr lang="en-US" sz="3200" b="1" dirty="0">
                <a:solidFill>
                  <a:prstClr val="white"/>
                </a:solidFill>
              </a:rPr>
              <a:t>Matt. 13:24–30, 36–43; John 10:27–28; Matt. 13:3–8, 18–23; 1 Pet. 1:9</a:t>
            </a:r>
          </a:p>
          <a:p>
            <a:pPr marL="236538" lvl="0" algn="just">
              <a:spcAft>
                <a:spcPts val="600"/>
              </a:spcAft>
              <a:buClr>
                <a:srgbClr val="FFFF00"/>
              </a:buClr>
              <a:tabLst>
                <a:tab pos="9879013" algn="l"/>
                <a:tab pos="10460038" algn="l"/>
              </a:tabLst>
              <a:defRPr/>
            </a:pPr>
            <a:endParaRPr lang="en-US" sz="300" b="1" dirty="0">
              <a:solidFill>
                <a:prstClr val="white"/>
              </a:solidFill>
            </a:endParaRPr>
          </a:p>
          <a:p>
            <a:pPr marL="236538" lvl="0" algn="just">
              <a:spcAft>
                <a:spcPts val="600"/>
              </a:spcAft>
              <a:buClr>
                <a:srgbClr val="FFFF00"/>
              </a:buClr>
              <a:tabLst>
                <a:tab pos="7091363" algn="l"/>
                <a:tab pos="9879013" algn="l"/>
                <a:tab pos="10460038" algn="l"/>
              </a:tabLst>
              <a:defRPr/>
            </a:pPr>
            <a:r>
              <a:rPr lang="en-US" sz="3400" b="1" u="sng" dirty="0">
                <a:solidFill>
                  <a:srgbClr val="FFC000"/>
                </a:solidFill>
              </a:rPr>
              <a:t>Their Biblical Descriptions:</a:t>
            </a:r>
          </a:p>
          <a:p>
            <a:pPr marL="236538" lvl="0" algn="just">
              <a:spcAft>
                <a:spcPts val="600"/>
              </a:spcAft>
              <a:buClr>
                <a:srgbClr val="FFFF00"/>
              </a:buClr>
              <a:tabLst>
                <a:tab pos="9879013" algn="l"/>
                <a:tab pos="10460038" algn="l"/>
              </a:tabLst>
              <a:defRPr/>
            </a:pPr>
            <a:r>
              <a:rPr lang="en-US" sz="3400" b="1" dirty="0">
                <a:solidFill>
                  <a:prstClr val="white"/>
                </a:solidFill>
              </a:rPr>
              <a:t>The Good Seed (Matt. 13:38)</a:t>
            </a:r>
            <a:r>
              <a:rPr lang="en-US" sz="3400" b="1" dirty="0">
                <a:solidFill>
                  <a:srgbClr val="FFFF00"/>
                </a:solidFill>
              </a:rPr>
              <a:t>;</a:t>
            </a:r>
            <a:r>
              <a:rPr lang="en-US" sz="3400" b="1" dirty="0">
                <a:solidFill>
                  <a:prstClr val="white"/>
                </a:solidFill>
              </a:rPr>
              <a:t>   The Wheat (Matt. 13:24–30)</a:t>
            </a:r>
            <a:r>
              <a:rPr lang="en-US" sz="3400" b="1" dirty="0">
                <a:solidFill>
                  <a:srgbClr val="FFFF00"/>
                </a:solidFill>
              </a:rPr>
              <a:t>;</a:t>
            </a:r>
            <a:r>
              <a:rPr lang="en-US" sz="3400" b="1" dirty="0">
                <a:solidFill>
                  <a:prstClr val="white"/>
                </a:solidFill>
              </a:rPr>
              <a:t>  The Sheep of Christ (Jn. 10:27–28)</a:t>
            </a:r>
            <a:r>
              <a:rPr lang="en-US" sz="3400" b="1" dirty="0">
                <a:solidFill>
                  <a:srgbClr val="FFFF00"/>
                </a:solidFill>
              </a:rPr>
              <a:t>;</a:t>
            </a:r>
            <a:r>
              <a:rPr lang="en-US" sz="3400" b="1" dirty="0">
                <a:solidFill>
                  <a:prstClr val="white"/>
                </a:solidFill>
              </a:rPr>
              <a:t>  The Good Ground Believers (Matt. 13:23)</a:t>
            </a:r>
            <a:r>
              <a:rPr lang="en-US" sz="3400" b="1" dirty="0">
                <a:solidFill>
                  <a:srgbClr val="FFFF00"/>
                </a:solidFill>
              </a:rPr>
              <a:t>; </a:t>
            </a:r>
            <a:r>
              <a:rPr lang="en-US" sz="3400" b="1" dirty="0">
                <a:solidFill>
                  <a:prstClr val="white"/>
                </a:solidFill>
              </a:rPr>
              <a:t> The Children of the Kingdom (Matt. 13:38)</a:t>
            </a:r>
          </a:p>
          <a:p>
            <a:pPr marL="236538" lvl="0" algn="just">
              <a:spcAft>
                <a:spcPts val="600"/>
              </a:spcAft>
              <a:buClr>
                <a:srgbClr val="FFFF00"/>
              </a:buClr>
              <a:tabLst>
                <a:tab pos="9879013" algn="l"/>
                <a:tab pos="10460038" algn="l"/>
              </a:tabLst>
              <a:defRPr/>
            </a:pPr>
            <a:endParaRPr lang="en-US" sz="300" b="1" dirty="0">
              <a:solidFill>
                <a:prstClr val="white"/>
              </a:solidFill>
            </a:endParaRPr>
          </a:p>
          <a:p>
            <a:pPr marL="236538" lvl="0" algn="just">
              <a:spcAft>
                <a:spcPts val="600"/>
              </a:spcAft>
              <a:buClr>
                <a:srgbClr val="FFFF00"/>
              </a:buClr>
              <a:tabLst>
                <a:tab pos="9879013" algn="l"/>
                <a:tab pos="10460038" algn="l"/>
              </a:tabLst>
              <a:defRPr/>
            </a:pPr>
            <a:r>
              <a:rPr lang="en-US" sz="3400" b="1" i="1" dirty="0">
                <a:solidFill>
                  <a:prstClr val="white"/>
                </a:solidFill>
              </a:rPr>
              <a:t>These are the genuine children of God, the saints of God for whom Christ gave His life. They are those whose names are written in the Lamb's Book of Life (Revelation 13:8; 17:8).</a:t>
            </a:r>
            <a:endParaRPr lang="en-US" sz="3400" b="1" i="1" u="sng" dirty="0">
              <a:solidFill>
                <a:srgbClr val="FFFF00"/>
              </a:solidFill>
            </a:endParaRPr>
          </a:p>
        </p:txBody>
      </p:sp>
    </p:spTree>
    <p:extLst>
      <p:ext uri="{BB962C8B-B14F-4D97-AF65-F5344CB8AC3E}">
        <p14:creationId xmlns:p14="http://schemas.microsoft.com/office/powerpoint/2010/main" val="1000143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735DF44-E9AC-BE97-CCF9-BD16D1917C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3958BC-6E22-5A13-1F79-2432CF6E3711}"/>
              </a:ext>
            </a:extLst>
          </p:cNvPr>
          <p:cNvSpPr txBox="1"/>
          <p:nvPr/>
        </p:nvSpPr>
        <p:spPr>
          <a:xfrm>
            <a:off x="334536" y="446299"/>
            <a:ext cx="11441825" cy="5709255"/>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4000" b="1" u="sng" dirty="0">
                <a:solidFill>
                  <a:srgbClr val="FFC000"/>
                </a:solidFill>
              </a:rPr>
              <a:t>Characteristics of the True Children of God</a:t>
            </a:r>
          </a:p>
          <a:p>
            <a:pPr marL="236538" lvl="0" algn="ctr">
              <a:spcAft>
                <a:spcPts val="1200"/>
              </a:spcAft>
              <a:buClr>
                <a:srgbClr val="FFFF00"/>
              </a:buClr>
              <a:tabLst>
                <a:tab pos="9879013" algn="l"/>
                <a:tab pos="10460038" algn="l"/>
              </a:tabLst>
              <a:defRPr/>
            </a:pPr>
            <a:endParaRPr lang="en-US" sz="700" b="1" u="sng" dirty="0">
              <a:solidFill>
                <a:srgbClr val="FFFF00"/>
              </a:solidFill>
            </a:endParaRPr>
          </a:p>
          <a:p>
            <a:pPr marL="752475" lvl="0" indent="-690563" algn="just">
              <a:spcAft>
                <a:spcPts val="1200"/>
              </a:spcAft>
              <a:buClr>
                <a:srgbClr val="FFFF00"/>
              </a:buClr>
              <a:buAutoNum type="arabicPeriod"/>
              <a:tabLst>
                <a:tab pos="9879013" algn="l"/>
                <a:tab pos="10460038" algn="l"/>
              </a:tabLst>
              <a:defRPr/>
            </a:pPr>
            <a:r>
              <a:rPr lang="en-US" sz="3700" b="1" dirty="0">
                <a:solidFill>
                  <a:prstClr val="white"/>
                </a:solidFill>
              </a:rPr>
              <a:t>They are sincere and genuine in their walk with God.</a:t>
            </a:r>
          </a:p>
          <a:p>
            <a:pPr marL="752475" lvl="0" indent="-690563" algn="just">
              <a:spcAft>
                <a:spcPts val="1200"/>
              </a:spcAft>
              <a:buClr>
                <a:srgbClr val="FFFF00"/>
              </a:buClr>
              <a:buAutoNum type="arabicPeriod"/>
              <a:tabLst>
                <a:tab pos="9879013" algn="l"/>
                <a:tab pos="10460038" algn="l"/>
              </a:tabLst>
              <a:defRPr/>
            </a:pPr>
            <a:r>
              <a:rPr lang="en-US" sz="3700" b="1" dirty="0">
                <a:solidFill>
                  <a:prstClr val="white"/>
                </a:solidFill>
              </a:rPr>
              <a:t>They love, receive, and obey the truth   </a:t>
            </a:r>
            <a:r>
              <a:rPr lang="en-US" sz="3700" b="1" i="1" dirty="0">
                <a:solidFill>
                  <a:prstClr val="white"/>
                </a:solidFill>
              </a:rPr>
              <a:t>(John 8:47).</a:t>
            </a:r>
          </a:p>
          <a:p>
            <a:pPr marL="752475" lvl="0" indent="-690563" algn="just">
              <a:spcAft>
                <a:spcPts val="1200"/>
              </a:spcAft>
              <a:buClr>
                <a:srgbClr val="FFFF00"/>
              </a:buClr>
              <a:buAutoNum type="arabicPeriod"/>
              <a:tabLst>
                <a:tab pos="9879013" algn="l"/>
                <a:tab pos="10460038" algn="l"/>
              </a:tabLst>
              <a:defRPr/>
            </a:pPr>
            <a:r>
              <a:rPr lang="en-US" sz="3700" b="1" dirty="0">
                <a:solidFill>
                  <a:prstClr val="white"/>
                </a:solidFill>
              </a:rPr>
              <a:t>They receive the baptism of the Holy Ghost.</a:t>
            </a:r>
          </a:p>
          <a:p>
            <a:pPr marL="752475" lvl="0" indent="-690563" algn="just">
              <a:spcAft>
                <a:spcPts val="1200"/>
              </a:spcAft>
              <a:buClr>
                <a:srgbClr val="FFFF00"/>
              </a:buClr>
              <a:buAutoNum type="arabicPeriod"/>
              <a:tabLst>
                <a:tab pos="9879013" algn="l"/>
                <a:tab pos="10460038" algn="l"/>
              </a:tabLst>
              <a:defRPr/>
            </a:pPr>
            <a:r>
              <a:rPr lang="en-US" sz="3700" b="1" dirty="0">
                <a:solidFill>
                  <a:prstClr val="white"/>
                </a:solidFill>
              </a:rPr>
              <a:t>They do not take pleasure in sin or make a practice of living in sin.   </a:t>
            </a:r>
            <a:r>
              <a:rPr lang="en-US" sz="3700" b="1" i="1" dirty="0">
                <a:solidFill>
                  <a:prstClr val="white"/>
                </a:solidFill>
              </a:rPr>
              <a:t>(1 Jn. 3:9).</a:t>
            </a:r>
          </a:p>
          <a:p>
            <a:pPr marL="752475" lvl="0" indent="-690563" algn="just">
              <a:spcAft>
                <a:spcPts val="1200"/>
              </a:spcAft>
              <a:buClr>
                <a:srgbClr val="FFFF00"/>
              </a:buClr>
              <a:buAutoNum type="arabicPeriod"/>
              <a:tabLst>
                <a:tab pos="9879013" algn="l"/>
                <a:tab pos="10460038" algn="l"/>
              </a:tabLst>
              <a:defRPr/>
            </a:pPr>
            <a:r>
              <a:rPr lang="en-US" sz="3700" b="1" dirty="0">
                <a:solidFill>
                  <a:prstClr val="white"/>
                </a:solidFill>
              </a:rPr>
              <a:t>They have a genuine Father-child relationship with God   </a:t>
            </a:r>
            <a:r>
              <a:rPr lang="en-US" sz="3700" b="1" i="1" dirty="0">
                <a:solidFill>
                  <a:prstClr val="white"/>
                </a:solidFill>
              </a:rPr>
              <a:t>(Rom. 8:14–16).</a:t>
            </a:r>
          </a:p>
        </p:txBody>
      </p:sp>
    </p:spTree>
    <p:extLst>
      <p:ext uri="{BB962C8B-B14F-4D97-AF65-F5344CB8AC3E}">
        <p14:creationId xmlns:p14="http://schemas.microsoft.com/office/powerpoint/2010/main" val="3951800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1A550F0-434B-F169-6244-48C8590CD5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1413D4-0230-D22D-BAC0-6ADD538ED431}"/>
              </a:ext>
            </a:extLst>
          </p:cNvPr>
          <p:cNvSpPr txBox="1"/>
          <p:nvPr/>
        </p:nvSpPr>
        <p:spPr>
          <a:xfrm>
            <a:off x="379141" y="165783"/>
            <a:ext cx="11468302" cy="6463308"/>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4000" b="1" u="sng" dirty="0">
                <a:solidFill>
                  <a:srgbClr val="FFC000"/>
                </a:solidFill>
              </a:rPr>
              <a:t>Characteristics of the True Children of God</a:t>
            </a:r>
            <a:endParaRPr lang="en-US" sz="4000" b="1" u="sng" dirty="0">
              <a:solidFill>
                <a:srgbClr val="FFFF00"/>
              </a:solidFill>
            </a:endParaRPr>
          </a:p>
          <a:p>
            <a:pPr marL="792162" lvl="0" indent="-742950" algn="just">
              <a:spcBef>
                <a:spcPts val="1200"/>
              </a:spcBef>
              <a:spcAft>
                <a:spcPts val="600"/>
              </a:spcAft>
              <a:buClr>
                <a:srgbClr val="FFFF00"/>
              </a:buClr>
              <a:buFont typeface="+mj-lt"/>
              <a:buAutoNum type="arabicPeriod" startAt="6"/>
              <a:tabLst>
                <a:tab pos="9879013" algn="l"/>
                <a:tab pos="10460038" algn="l"/>
              </a:tabLst>
              <a:defRPr/>
            </a:pPr>
            <a:r>
              <a:rPr lang="en-US" sz="3700" b="1" dirty="0">
                <a:solidFill>
                  <a:prstClr val="white"/>
                </a:solidFill>
              </a:rPr>
              <a:t>They are heavenly-minded </a:t>
            </a:r>
            <a:r>
              <a:rPr lang="en-US" sz="3700" b="1" i="1" dirty="0">
                <a:solidFill>
                  <a:prstClr val="white"/>
                </a:solidFill>
              </a:rPr>
              <a:t>(Colossians 3:1–2).</a:t>
            </a:r>
          </a:p>
          <a:p>
            <a:pPr marL="792162" lvl="0" indent="-742950" algn="just">
              <a:spcBef>
                <a:spcPts val="1200"/>
              </a:spcBef>
              <a:spcAft>
                <a:spcPts val="600"/>
              </a:spcAft>
              <a:buClr>
                <a:srgbClr val="FFFF00"/>
              </a:buClr>
              <a:buFont typeface="+mj-lt"/>
              <a:buAutoNum type="arabicPeriod" startAt="6"/>
              <a:tabLst>
                <a:tab pos="9879013" algn="l"/>
                <a:tab pos="10460038" algn="l"/>
              </a:tabLst>
              <a:defRPr/>
            </a:pPr>
            <a:r>
              <a:rPr lang="en-US" sz="3700" b="1" dirty="0">
                <a:solidFill>
                  <a:prstClr val="white"/>
                </a:solidFill>
              </a:rPr>
              <a:t>They come to Christ primarily for the salvation of their souls </a:t>
            </a:r>
            <a:r>
              <a:rPr lang="en-US" sz="3700" b="1" i="1" dirty="0">
                <a:solidFill>
                  <a:prstClr val="white"/>
                </a:solidFill>
              </a:rPr>
              <a:t>(1 Peter 1:9).</a:t>
            </a:r>
          </a:p>
          <a:p>
            <a:pPr marL="792162" lvl="0" indent="-742950" algn="just">
              <a:spcBef>
                <a:spcPts val="1200"/>
              </a:spcBef>
              <a:spcAft>
                <a:spcPts val="600"/>
              </a:spcAft>
              <a:buClr>
                <a:srgbClr val="FFFF00"/>
              </a:buClr>
              <a:buFont typeface="+mj-lt"/>
              <a:buAutoNum type="arabicPeriod" startAt="6"/>
              <a:tabLst>
                <a:tab pos="9879013" algn="l"/>
                <a:tab pos="10460038" algn="l"/>
              </a:tabLst>
              <a:defRPr/>
            </a:pPr>
            <a:r>
              <a:rPr lang="en-US" sz="3700" b="1" dirty="0">
                <a:solidFill>
                  <a:prstClr val="white"/>
                </a:solidFill>
              </a:rPr>
              <a:t>They bear the fruits of righteousness and godliness </a:t>
            </a:r>
            <a:r>
              <a:rPr lang="en-US" sz="3700" b="1" i="1" dirty="0">
                <a:solidFill>
                  <a:prstClr val="white"/>
                </a:solidFill>
              </a:rPr>
              <a:t>(John 15:5).</a:t>
            </a:r>
          </a:p>
          <a:p>
            <a:pPr marL="792162" lvl="0" indent="-742950" algn="just">
              <a:spcBef>
                <a:spcPts val="1200"/>
              </a:spcBef>
              <a:spcAft>
                <a:spcPts val="600"/>
              </a:spcAft>
              <a:buClr>
                <a:srgbClr val="FFFF00"/>
              </a:buClr>
              <a:buFont typeface="+mj-lt"/>
              <a:buAutoNum type="arabicPeriod" startAt="6"/>
              <a:tabLst>
                <a:tab pos="9879013" algn="l"/>
                <a:tab pos="10460038" algn="l"/>
              </a:tabLst>
              <a:defRPr/>
            </a:pPr>
            <a:r>
              <a:rPr lang="en-US" sz="3700" b="1" dirty="0">
                <a:solidFill>
                  <a:prstClr val="white"/>
                </a:solidFill>
              </a:rPr>
              <a:t>They love the brethren and seek the peace and unity of the Church </a:t>
            </a:r>
            <a:r>
              <a:rPr lang="en-US" sz="3700" b="1" i="1" dirty="0">
                <a:solidFill>
                  <a:prstClr val="white"/>
                </a:solidFill>
              </a:rPr>
              <a:t>(1 John 3:14).</a:t>
            </a:r>
          </a:p>
          <a:p>
            <a:pPr marL="792162" lvl="0" indent="-742950" algn="just">
              <a:spcBef>
                <a:spcPts val="1200"/>
              </a:spcBef>
              <a:spcAft>
                <a:spcPts val="600"/>
              </a:spcAft>
              <a:buClr>
                <a:srgbClr val="FFFF00"/>
              </a:buClr>
              <a:buFont typeface="+mj-lt"/>
              <a:buAutoNum type="arabicPeriod" startAt="6"/>
              <a:tabLst>
                <a:tab pos="9879013" algn="l"/>
                <a:tab pos="10460038" algn="l"/>
              </a:tabLst>
              <a:defRPr/>
            </a:pPr>
            <a:r>
              <a:rPr lang="en-US" sz="3700" b="1" dirty="0">
                <a:solidFill>
                  <a:prstClr val="white"/>
                </a:solidFill>
              </a:rPr>
              <a:t>They endure trials and remain faithful to Christ.</a:t>
            </a:r>
          </a:p>
        </p:txBody>
      </p:sp>
    </p:spTree>
    <p:extLst>
      <p:ext uri="{BB962C8B-B14F-4D97-AF65-F5344CB8AC3E}">
        <p14:creationId xmlns:p14="http://schemas.microsoft.com/office/powerpoint/2010/main" val="3572839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16664DA-C0FE-818C-2A06-4C6A6FE156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5C6EA7-3EE9-EBD2-DADD-8EDD0BCDB5C5}"/>
              </a:ext>
            </a:extLst>
          </p:cNvPr>
          <p:cNvSpPr txBox="1"/>
          <p:nvPr/>
        </p:nvSpPr>
        <p:spPr>
          <a:xfrm>
            <a:off x="506962" y="503134"/>
            <a:ext cx="11178073" cy="1323439"/>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THE FOUR KINDS OF PEOPLE IN THE CHURCH</a:t>
            </a:r>
          </a:p>
        </p:txBody>
      </p:sp>
      <p:sp>
        <p:nvSpPr>
          <p:cNvPr id="3" name="TextBox 2">
            <a:extLst>
              <a:ext uri="{FF2B5EF4-FFF2-40B4-BE49-F238E27FC236}">
                <a16:creationId xmlns:a16="http://schemas.microsoft.com/office/drawing/2014/main" id="{9154DE72-1F10-6A34-46B1-F9D9545DD00A}"/>
              </a:ext>
            </a:extLst>
          </p:cNvPr>
          <p:cNvSpPr txBox="1"/>
          <p:nvPr/>
        </p:nvSpPr>
        <p:spPr>
          <a:xfrm>
            <a:off x="156613" y="1938083"/>
            <a:ext cx="11744960" cy="4108817"/>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400" b="1" dirty="0">
                <a:solidFill>
                  <a:srgbClr val="FFFF00"/>
                </a:solidFill>
                <a:latin typeface="Comic Sans MS" panose="030F0702030302020204" pitchFamily="66" charset="0"/>
              </a:rPr>
              <a:t>2. </a:t>
            </a:r>
            <a:r>
              <a:rPr lang="en-US" sz="3400" b="1" u="sng" dirty="0">
                <a:solidFill>
                  <a:srgbClr val="FFFF00"/>
                </a:solidFill>
                <a:latin typeface="Comic Sans MS" panose="030F0702030302020204" pitchFamily="66" charset="0"/>
              </a:rPr>
              <a:t>The Children Of Satan</a:t>
            </a:r>
          </a:p>
          <a:p>
            <a:pPr marL="236538" lvl="0" algn="just">
              <a:spcAft>
                <a:spcPts val="600"/>
              </a:spcAft>
              <a:buClr>
                <a:srgbClr val="FFFF00"/>
              </a:buClr>
              <a:tabLst>
                <a:tab pos="9879013" algn="l"/>
                <a:tab pos="10460038" algn="l"/>
              </a:tabLst>
              <a:defRPr/>
            </a:pPr>
            <a:r>
              <a:rPr lang="en-US" sz="3200" b="1" u="sng" dirty="0">
                <a:solidFill>
                  <a:srgbClr val="FFC000"/>
                </a:solidFill>
              </a:rPr>
              <a:t>Scriptural References:</a:t>
            </a:r>
            <a:r>
              <a:rPr lang="en-US" sz="3200" b="1" dirty="0">
                <a:solidFill>
                  <a:srgbClr val="FFC000"/>
                </a:solidFill>
              </a:rPr>
              <a:t> </a:t>
            </a:r>
            <a:r>
              <a:rPr lang="en-US" sz="3200" b="1" dirty="0">
                <a:solidFill>
                  <a:prstClr val="white"/>
                </a:solidFill>
              </a:rPr>
              <a:t>Matt. 13:24–30, 37–39;  Jn 8:39–44; 1 Jn. 4:6</a:t>
            </a:r>
            <a:endParaRPr lang="en-US" sz="300" b="1" dirty="0">
              <a:solidFill>
                <a:prstClr val="white"/>
              </a:solidFill>
            </a:endParaRPr>
          </a:p>
          <a:p>
            <a:pPr marL="236538" lvl="0" algn="just">
              <a:spcAft>
                <a:spcPts val="600"/>
              </a:spcAft>
              <a:buClr>
                <a:srgbClr val="FFFF00"/>
              </a:buClr>
              <a:tabLst>
                <a:tab pos="7091363" algn="l"/>
                <a:tab pos="9879013" algn="l"/>
                <a:tab pos="10460038" algn="l"/>
              </a:tabLst>
              <a:defRPr/>
            </a:pPr>
            <a:endParaRPr lang="en-US" sz="900" b="1" u="sng" dirty="0">
              <a:solidFill>
                <a:srgbClr val="FFFF00"/>
              </a:solidFill>
            </a:endParaRPr>
          </a:p>
          <a:p>
            <a:pPr marL="236538" lvl="0" algn="just">
              <a:spcAft>
                <a:spcPts val="600"/>
              </a:spcAft>
              <a:buClr>
                <a:srgbClr val="FFFF00"/>
              </a:buClr>
              <a:tabLst>
                <a:tab pos="7091363" algn="l"/>
                <a:tab pos="9879013" algn="l"/>
                <a:tab pos="10460038" algn="l"/>
              </a:tabLst>
              <a:defRPr/>
            </a:pPr>
            <a:r>
              <a:rPr lang="en-US" sz="3600" b="1" u="sng" dirty="0">
                <a:solidFill>
                  <a:srgbClr val="FFC000"/>
                </a:solidFill>
              </a:rPr>
              <a:t>Their Biblical Descriptions:</a:t>
            </a:r>
            <a:r>
              <a:rPr lang="en-US" sz="3600" b="1" dirty="0">
                <a:solidFill>
                  <a:srgbClr val="FFC000"/>
                </a:solidFill>
              </a:rPr>
              <a:t>  (THE TARES)</a:t>
            </a:r>
          </a:p>
          <a:p>
            <a:pPr marL="236538" lvl="0" algn="just">
              <a:spcAft>
                <a:spcPts val="600"/>
              </a:spcAft>
              <a:buClr>
                <a:srgbClr val="FFFF00"/>
              </a:buClr>
              <a:tabLst>
                <a:tab pos="9879013" algn="l"/>
                <a:tab pos="10460038" algn="l"/>
              </a:tabLst>
              <a:defRPr/>
            </a:pPr>
            <a:r>
              <a:rPr lang="en-US" sz="3600" b="1" dirty="0">
                <a:solidFill>
                  <a:prstClr val="white"/>
                </a:solidFill>
              </a:rPr>
              <a:t>Jesus identified the tares as the children of the wicked one (Matthew 13:38). </a:t>
            </a:r>
          </a:p>
          <a:p>
            <a:pPr marL="236538" lvl="0" algn="just">
              <a:spcAft>
                <a:spcPts val="600"/>
              </a:spcAft>
              <a:buClr>
                <a:srgbClr val="FFFF00"/>
              </a:buClr>
              <a:tabLst>
                <a:tab pos="9879013" algn="l"/>
                <a:tab pos="10460038" algn="l"/>
              </a:tabLst>
              <a:defRPr/>
            </a:pPr>
            <a:endParaRPr lang="en-US" sz="1200" b="1" dirty="0">
              <a:solidFill>
                <a:prstClr val="white"/>
              </a:solidFill>
            </a:endParaRPr>
          </a:p>
          <a:p>
            <a:pPr marL="236538" lvl="0" algn="just">
              <a:spcAft>
                <a:spcPts val="600"/>
              </a:spcAft>
              <a:buClr>
                <a:srgbClr val="FFFF00"/>
              </a:buClr>
              <a:tabLst>
                <a:tab pos="9879013" algn="l"/>
                <a:tab pos="10460038" algn="l"/>
              </a:tabLst>
              <a:defRPr/>
            </a:pPr>
            <a:r>
              <a:rPr lang="en-US" sz="3600" b="1" i="1" dirty="0">
                <a:solidFill>
                  <a:prstClr val="white"/>
                </a:solidFill>
              </a:rPr>
              <a:t>They are planted by the enemy among the wheat.</a:t>
            </a:r>
            <a:endParaRPr lang="en-US" sz="400" b="1" i="1" dirty="0">
              <a:solidFill>
                <a:prstClr val="white"/>
              </a:solidFill>
            </a:endParaRPr>
          </a:p>
        </p:txBody>
      </p:sp>
    </p:spTree>
    <p:extLst>
      <p:ext uri="{BB962C8B-B14F-4D97-AF65-F5344CB8AC3E}">
        <p14:creationId xmlns:p14="http://schemas.microsoft.com/office/powerpoint/2010/main" val="207047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AEED41A-3C49-0E0F-DEF1-DCE0B1F401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CB3B13-6566-7F53-D330-754D9B1724C6}"/>
              </a:ext>
            </a:extLst>
          </p:cNvPr>
          <p:cNvSpPr txBox="1"/>
          <p:nvPr/>
        </p:nvSpPr>
        <p:spPr>
          <a:xfrm>
            <a:off x="374998" y="315907"/>
            <a:ext cx="11369962" cy="5955476"/>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4000" b="1" u="sng" dirty="0">
                <a:solidFill>
                  <a:srgbClr val="FFC000"/>
                </a:solidFill>
              </a:rPr>
              <a:t>Their Purpose And Activities</a:t>
            </a:r>
          </a:p>
          <a:p>
            <a:pPr marL="236538" lvl="0" algn="ctr">
              <a:spcAft>
                <a:spcPts val="600"/>
              </a:spcAft>
              <a:buClr>
                <a:srgbClr val="FFFF00"/>
              </a:buClr>
              <a:tabLst>
                <a:tab pos="9879013" algn="l"/>
                <a:tab pos="10460038" algn="l"/>
              </a:tabLst>
              <a:defRPr/>
            </a:pPr>
            <a:endParaRPr lang="en-US" sz="700" b="1" u="sng" dirty="0">
              <a:solidFill>
                <a:srgbClr val="FFFF00"/>
              </a:solidFill>
            </a:endParaRPr>
          </a:p>
          <a:p>
            <a:pPr marL="752475" lvl="0" indent="-690563" algn="just">
              <a:spcAft>
                <a:spcPts val="1200"/>
              </a:spcAft>
              <a:buClr>
                <a:srgbClr val="FFFF00"/>
              </a:buClr>
              <a:buAutoNum type="arabicPeriod"/>
              <a:tabLst>
                <a:tab pos="9879013" algn="l"/>
                <a:tab pos="10460038" algn="l"/>
              </a:tabLst>
              <a:defRPr/>
            </a:pPr>
            <a:r>
              <a:rPr lang="en-US" sz="3500" b="1" dirty="0">
                <a:solidFill>
                  <a:prstClr val="white"/>
                </a:solidFill>
              </a:rPr>
              <a:t>To choke, hinder, and frustrate the growth of the wheat.</a:t>
            </a:r>
          </a:p>
          <a:p>
            <a:pPr marL="752475" lvl="0" indent="-690563" algn="just">
              <a:spcAft>
                <a:spcPts val="1200"/>
              </a:spcAft>
              <a:buClr>
                <a:srgbClr val="FFFF00"/>
              </a:buClr>
              <a:buAutoNum type="arabicPeriod"/>
              <a:tabLst>
                <a:tab pos="9879013" algn="l"/>
                <a:tab pos="10460038" algn="l"/>
              </a:tabLst>
              <a:defRPr/>
            </a:pPr>
            <a:r>
              <a:rPr lang="en-US" sz="3500" b="1" dirty="0">
                <a:solidFill>
                  <a:prstClr val="white"/>
                </a:solidFill>
              </a:rPr>
              <a:t>To turn a beautiful and productive farm into an uncultivated bush.</a:t>
            </a:r>
          </a:p>
          <a:p>
            <a:pPr marL="752475" lvl="0" indent="-690563" algn="just">
              <a:spcAft>
                <a:spcPts val="1200"/>
              </a:spcAft>
              <a:buClr>
                <a:srgbClr val="FFFF00"/>
              </a:buClr>
              <a:buAutoNum type="arabicPeriod"/>
              <a:tabLst>
                <a:tab pos="9879013" algn="l"/>
                <a:tab pos="10460038" algn="l"/>
              </a:tabLst>
              <a:defRPr/>
            </a:pPr>
            <a:r>
              <a:rPr lang="en-US" sz="3500" b="1" dirty="0">
                <a:solidFill>
                  <a:prstClr val="white"/>
                </a:solidFill>
              </a:rPr>
              <a:t>To hinder the spiritual progress of the Church.</a:t>
            </a:r>
          </a:p>
          <a:p>
            <a:pPr marL="752475" lvl="0" indent="-690563" algn="just">
              <a:spcAft>
                <a:spcPts val="1200"/>
              </a:spcAft>
              <a:buClr>
                <a:srgbClr val="FFFF00"/>
              </a:buClr>
              <a:buAutoNum type="arabicPeriod"/>
              <a:tabLst>
                <a:tab pos="9879013" algn="l"/>
                <a:tab pos="10460038" algn="l"/>
              </a:tabLst>
              <a:defRPr/>
            </a:pPr>
            <a:r>
              <a:rPr lang="en-US" sz="3500" b="1" dirty="0">
                <a:solidFill>
                  <a:prstClr val="white"/>
                </a:solidFill>
              </a:rPr>
              <a:t>To destroy the harmony, peace, and unity of God's people.</a:t>
            </a:r>
          </a:p>
          <a:p>
            <a:pPr marL="752475" lvl="0" indent="-690563" algn="just">
              <a:spcAft>
                <a:spcPts val="1200"/>
              </a:spcAft>
              <a:buClr>
                <a:srgbClr val="FFFF00"/>
              </a:buClr>
              <a:buAutoNum type="arabicPeriod"/>
              <a:tabLst>
                <a:tab pos="9879013" algn="l"/>
                <a:tab pos="10460038" algn="l"/>
              </a:tabLst>
              <a:defRPr/>
            </a:pPr>
            <a:r>
              <a:rPr lang="en-US" sz="3500" b="1" dirty="0">
                <a:solidFill>
                  <a:prstClr val="white"/>
                </a:solidFill>
              </a:rPr>
              <a:t>To introduce corruption, compromise, and ungodliness into the assembly.</a:t>
            </a:r>
          </a:p>
        </p:txBody>
      </p:sp>
    </p:spTree>
    <p:extLst>
      <p:ext uri="{BB962C8B-B14F-4D97-AF65-F5344CB8AC3E}">
        <p14:creationId xmlns:p14="http://schemas.microsoft.com/office/powerpoint/2010/main" val="711914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71D0433-2172-DC4A-5301-93DE26A3CC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976FCD-A8FD-0B72-AE6B-D7AE12DEA8F7}"/>
              </a:ext>
            </a:extLst>
          </p:cNvPr>
          <p:cNvSpPr txBox="1"/>
          <p:nvPr/>
        </p:nvSpPr>
        <p:spPr>
          <a:xfrm>
            <a:off x="374998" y="505122"/>
            <a:ext cx="11442004" cy="5847755"/>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4400" b="1" u="sng" dirty="0">
                <a:solidFill>
                  <a:srgbClr val="FFC000"/>
                </a:solidFill>
              </a:rPr>
              <a:t>Characteristics of the Children of Satan</a:t>
            </a:r>
          </a:p>
          <a:p>
            <a:pPr marL="236538" lvl="0" algn="ctr">
              <a:spcAft>
                <a:spcPts val="1200"/>
              </a:spcAft>
              <a:buClr>
                <a:srgbClr val="FFFF00"/>
              </a:buClr>
              <a:tabLst>
                <a:tab pos="9879013" algn="l"/>
                <a:tab pos="10460038" algn="l"/>
              </a:tabLst>
              <a:defRPr/>
            </a:pPr>
            <a:endParaRPr lang="en-US" sz="100" b="1" u="sng" dirty="0">
              <a:solidFill>
                <a:srgbClr val="FFFF00"/>
              </a:solidFill>
            </a:endParaRPr>
          </a:p>
          <a:p>
            <a:pPr marL="752475" lvl="0" indent="-690563" algn="just">
              <a:spcBef>
                <a:spcPts val="600"/>
              </a:spcBef>
              <a:buClr>
                <a:srgbClr val="FFFF00"/>
              </a:buClr>
              <a:buAutoNum type="arabicPeriod"/>
              <a:tabLst>
                <a:tab pos="9879013" algn="l"/>
                <a:tab pos="10460038" algn="l"/>
              </a:tabLst>
              <a:defRPr/>
            </a:pPr>
            <a:r>
              <a:rPr lang="en-US" sz="3600" b="1" dirty="0">
                <a:solidFill>
                  <a:prstClr val="white"/>
                </a:solidFill>
              </a:rPr>
              <a:t>They hate the truth and reject sound apostolic doctrine </a:t>
            </a:r>
            <a:r>
              <a:rPr lang="en-US" sz="3600" b="1" i="1" dirty="0">
                <a:solidFill>
                  <a:prstClr val="white"/>
                </a:solidFill>
              </a:rPr>
              <a:t>(John 8:39–44; 1 John 4:6).</a:t>
            </a:r>
          </a:p>
          <a:p>
            <a:pPr marL="752475" lvl="0" indent="-690563" algn="just">
              <a:spcBef>
                <a:spcPts val="600"/>
              </a:spcBef>
              <a:buClr>
                <a:srgbClr val="FFFF00"/>
              </a:buClr>
              <a:buAutoNum type="arabicPeriod"/>
              <a:tabLst>
                <a:tab pos="9879013" algn="l"/>
                <a:tab pos="10460038" algn="l"/>
              </a:tabLst>
              <a:defRPr/>
            </a:pPr>
            <a:r>
              <a:rPr lang="en-US" sz="3600" b="1" dirty="0">
                <a:solidFill>
                  <a:prstClr val="white"/>
                </a:solidFill>
              </a:rPr>
              <a:t>They seek positions, influence, and power in order to control others </a:t>
            </a:r>
            <a:r>
              <a:rPr lang="en-US" sz="3600" b="1" i="1" dirty="0">
                <a:solidFill>
                  <a:prstClr val="white"/>
                </a:solidFill>
              </a:rPr>
              <a:t>(3 John 1: 9–10).</a:t>
            </a:r>
          </a:p>
          <a:p>
            <a:pPr marL="752475" lvl="0" indent="-690563" algn="just">
              <a:spcBef>
                <a:spcPts val="600"/>
              </a:spcBef>
              <a:buClr>
                <a:srgbClr val="FFFF00"/>
              </a:buClr>
              <a:buAutoNum type="arabicPeriod"/>
              <a:tabLst>
                <a:tab pos="9879013" algn="l"/>
                <a:tab pos="10460038" algn="l"/>
              </a:tabLst>
              <a:defRPr/>
            </a:pPr>
            <a:r>
              <a:rPr lang="en-US" sz="3600" b="1" dirty="0">
                <a:solidFill>
                  <a:prstClr val="white"/>
                </a:solidFill>
              </a:rPr>
              <a:t>They continually work against the harmony and peace of the Church.</a:t>
            </a:r>
          </a:p>
          <a:p>
            <a:pPr marL="752475" lvl="0" indent="-690563" algn="just">
              <a:spcBef>
                <a:spcPts val="600"/>
              </a:spcBef>
              <a:buClr>
                <a:srgbClr val="FFFF00"/>
              </a:buClr>
              <a:buAutoNum type="arabicPeriod"/>
              <a:tabLst>
                <a:tab pos="9879013" algn="l"/>
                <a:tab pos="10460038" algn="l"/>
              </a:tabLst>
              <a:defRPr/>
            </a:pPr>
            <a:r>
              <a:rPr lang="en-US" sz="3600" b="1" dirty="0">
                <a:solidFill>
                  <a:prstClr val="white"/>
                </a:solidFill>
              </a:rPr>
              <a:t>They </a:t>
            </a:r>
            <a:r>
              <a:rPr lang="en-US" sz="3600" b="1" dirty="0" err="1">
                <a:solidFill>
                  <a:prstClr val="white"/>
                </a:solidFill>
              </a:rPr>
              <a:t>practise</a:t>
            </a:r>
            <a:r>
              <a:rPr lang="en-US" sz="3600" b="1" dirty="0">
                <a:solidFill>
                  <a:prstClr val="white"/>
                </a:solidFill>
              </a:rPr>
              <a:t> sin and influence others to do likewise, either secretly or openly.</a:t>
            </a:r>
          </a:p>
        </p:txBody>
      </p:sp>
    </p:spTree>
    <p:extLst>
      <p:ext uri="{BB962C8B-B14F-4D97-AF65-F5344CB8AC3E}">
        <p14:creationId xmlns:p14="http://schemas.microsoft.com/office/powerpoint/2010/main" val="2014494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27FD678-B72B-F36B-1C62-7E70D583F3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EF8012-8AA0-149A-986C-870D9F22CC0D}"/>
              </a:ext>
            </a:extLst>
          </p:cNvPr>
          <p:cNvSpPr txBox="1"/>
          <p:nvPr/>
        </p:nvSpPr>
        <p:spPr>
          <a:xfrm>
            <a:off x="374998" y="670560"/>
            <a:ext cx="11442004" cy="5139869"/>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4400" b="1" u="sng" dirty="0">
                <a:solidFill>
                  <a:srgbClr val="FFC000"/>
                </a:solidFill>
              </a:rPr>
              <a:t>Characteristics of the Children of Satan</a:t>
            </a:r>
          </a:p>
          <a:p>
            <a:pPr marL="236538" lvl="0" algn="ctr">
              <a:spcAft>
                <a:spcPts val="1200"/>
              </a:spcAft>
              <a:buClr>
                <a:srgbClr val="FFFF00"/>
              </a:buClr>
              <a:tabLst>
                <a:tab pos="9879013" algn="l"/>
                <a:tab pos="10460038" algn="l"/>
              </a:tabLst>
              <a:defRPr/>
            </a:pPr>
            <a:endParaRPr lang="en-US" sz="100" b="1" u="sng" dirty="0">
              <a:solidFill>
                <a:srgbClr val="FFFF00"/>
              </a:solidFill>
            </a:endParaRPr>
          </a:p>
          <a:p>
            <a:pPr marL="804862" lvl="0" indent="-742950" algn="just">
              <a:spcBef>
                <a:spcPts val="1200"/>
              </a:spcBef>
              <a:buClr>
                <a:srgbClr val="FFFF00"/>
              </a:buClr>
              <a:buFont typeface="+mj-lt"/>
              <a:buAutoNum type="arabicPeriod" startAt="5"/>
              <a:tabLst>
                <a:tab pos="9879013" algn="l"/>
                <a:tab pos="10460038" algn="l"/>
              </a:tabLst>
              <a:defRPr/>
            </a:pPr>
            <a:r>
              <a:rPr lang="en-US" sz="4000" b="1" dirty="0">
                <a:solidFill>
                  <a:prstClr val="white"/>
                </a:solidFill>
              </a:rPr>
              <a:t>They are spiritual fire-extinguishers, seeking to quench genuine spiritual </a:t>
            </a:r>
            <a:r>
              <a:rPr lang="en-US" sz="4000" b="1" dirty="0" err="1">
                <a:solidFill>
                  <a:prstClr val="white"/>
                </a:solidFill>
              </a:rPr>
              <a:t>fervour</a:t>
            </a:r>
            <a:r>
              <a:rPr lang="en-US" sz="4000" b="1" dirty="0">
                <a:solidFill>
                  <a:prstClr val="white"/>
                </a:solidFill>
              </a:rPr>
              <a:t> in the Church.</a:t>
            </a:r>
          </a:p>
          <a:p>
            <a:pPr marL="804862" lvl="0" indent="-742950" algn="just">
              <a:spcBef>
                <a:spcPts val="1200"/>
              </a:spcBef>
              <a:buClr>
                <a:srgbClr val="FFFF00"/>
              </a:buClr>
              <a:buFont typeface="+mj-lt"/>
              <a:buAutoNum type="arabicPeriod" startAt="5"/>
              <a:tabLst>
                <a:tab pos="9879013" algn="l"/>
                <a:tab pos="10460038" algn="l"/>
              </a:tabLst>
              <a:defRPr/>
            </a:pPr>
            <a:r>
              <a:rPr lang="en-US" sz="4000" b="1" dirty="0">
                <a:solidFill>
                  <a:prstClr val="white"/>
                </a:solidFill>
              </a:rPr>
              <a:t>They may appear religious outwardly while resisting the truth inwardly.</a:t>
            </a:r>
          </a:p>
          <a:p>
            <a:pPr marL="804862" lvl="0" indent="-742950" algn="just">
              <a:spcBef>
                <a:spcPts val="1200"/>
              </a:spcBef>
              <a:buClr>
                <a:srgbClr val="FFFF00"/>
              </a:buClr>
              <a:buFont typeface="+mj-lt"/>
              <a:buAutoNum type="arabicPeriod" startAt="5"/>
              <a:tabLst>
                <a:tab pos="9879013" algn="l"/>
                <a:tab pos="10460038" algn="l"/>
              </a:tabLst>
              <a:defRPr/>
            </a:pPr>
            <a:r>
              <a:rPr lang="en-US" sz="4000" b="1" dirty="0">
                <a:solidFill>
                  <a:prstClr val="white"/>
                </a:solidFill>
              </a:rPr>
              <a:t>They promote division, strife, bitterness, and rebellion.</a:t>
            </a:r>
          </a:p>
        </p:txBody>
      </p:sp>
    </p:spTree>
    <p:extLst>
      <p:ext uri="{BB962C8B-B14F-4D97-AF65-F5344CB8AC3E}">
        <p14:creationId xmlns:p14="http://schemas.microsoft.com/office/powerpoint/2010/main" val="3078878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28DFF8B-8E4F-04AD-5617-2C6625ECE2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BEE3821-69FD-743F-52A3-D38FC18D0665}"/>
              </a:ext>
            </a:extLst>
          </p:cNvPr>
          <p:cNvSpPr txBox="1"/>
          <p:nvPr/>
        </p:nvSpPr>
        <p:spPr>
          <a:xfrm>
            <a:off x="506963" y="139955"/>
            <a:ext cx="111780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Rockwell" panose="02060603020205020403" pitchFamily="18" charset="0"/>
                <a:ea typeface="Calibri" panose="020F0502020204030204" pitchFamily="34" charset="0"/>
                <a:cs typeface="Calibri" panose="020F0502020204030204" pitchFamily="34" charset="0"/>
              </a:rPr>
              <a:t>THE FOUR KINDS OF PEOPLE IN THE CHURCH</a:t>
            </a:r>
          </a:p>
        </p:txBody>
      </p:sp>
      <p:sp>
        <p:nvSpPr>
          <p:cNvPr id="3" name="TextBox 2">
            <a:extLst>
              <a:ext uri="{FF2B5EF4-FFF2-40B4-BE49-F238E27FC236}">
                <a16:creationId xmlns:a16="http://schemas.microsoft.com/office/drawing/2014/main" id="{4C3BA6F7-C2B6-B8E8-6468-3B64F7391D30}"/>
              </a:ext>
            </a:extLst>
          </p:cNvPr>
          <p:cNvSpPr txBox="1"/>
          <p:nvPr/>
        </p:nvSpPr>
        <p:spPr>
          <a:xfrm>
            <a:off x="121920" y="867566"/>
            <a:ext cx="11744960" cy="5724644"/>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400" b="1" dirty="0">
                <a:solidFill>
                  <a:srgbClr val="FFFF00"/>
                </a:solidFill>
                <a:latin typeface="Comic Sans MS" panose="030F0702030302020204" pitchFamily="66" charset="0"/>
              </a:rPr>
              <a:t>3</a:t>
            </a:r>
            <a:r>
              <a:rPr kumimoji="0" lang="en-US" sz="34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lang="en-US" sz="3400" b="1" u="sng" dirty="0">
                <a:solidFill>
                  <a:srgbClr val="FFFF00"/>
                </a:solidFill>
                <a:latin typeface="Comic Sans MS" panose="030F0702030302020204" pitchFamily="66" charset="0"/>
              </a:rPr>
              <a:t>The Birds of the Trees</a:t>
            </a:r>
          </a:p>
          <a:p>
            <a:pPr marL="236538" lvl="0" algn="just">
              <a:spcAft>
                <a:spcPts val="600"/>
              </a:spcAft>
              <a:buClr>
                <a:srgbClr val="FFFF00"/>
              </a:buClr>
              <a:tabLst>
                <a:tab pos="9879013" algn="l"/>
                <a:tab pos="10460038" algn="l"/>
              </a:tabLst>
              <a:defRPr/>
            </a:pPr>
            <a:r>
              <a:rPr kumimoji="0" lang="en-US" sz="3200" b="1" i="0" u="sng" strike="noStrike" kern="1200" cap="none" spc="0" normalizeH="0" baseline="0" noProof="0" dirty="0">
                <a:ln>
                  <a:noFill/>
                </a:ln>
                <a:solidFill>
                  <a:srgbClr val="FFC000"/>
                </a:solidFill>
                <a:effectLst/>
                <a:uLnTx/>
                <a:uFillTx/>
                <a:latin typeface="Calibri" panose="020F0502020204030204"/>
                <a:ea typeface="+mn-ea"/>
                <a:cs typeface="+mn-cs"/>
              </a:rPr>
              <a:t>Scriptural References:</a:t>
            </a:r>
            <a:r>
              <a:rPr kumimoji="0" lang="en-US" sz="3200" b="1" i="0" u="none" strike="noStrike" kern="1200" cap="none" spc="0" normalizeH="0" baseline="0" noProof="0" dirty="0">
                <a:ln>
                  <a:noFill/>
                </a:ln>
                <a:solidFill>
                  <a:srgbClr val="FFC000"/>
                </a:solidFill>
                <a:effectLst/>
                <a:uLnTx/>
                <a:uFillTx/>
                <a:latin typeface="Calibri" panose="020F0502020204030204"/>
                <a:ea typeface="+mn-ea"/>
                <a:cs typeface="+mn-cs"/>
              </a:rPr>
              <a:t> </a:t>
            </a:r>
            <a:r>
              <a:rPr lang="en-US" sz="3200" b="1" dirty="0">
                <a:solidFill>
                  <a:prstClr val="white"/>
                </a:solidFill>
              </a:rPr>
              <a:t>Matt. 13:31–32;  John 6:24–26;  Mark 5:1–20</a:t>
            </a:r>
            <a:endParaRPr kumimoji="0" lang="en-US" sz="3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36538" lvl="0" algn="just">
              <a:spcAft>
                <a:spcPts val="600"/>
              </a:spcAft>
              <a:buClr>
                <a:srgbClr val="FFFF00"/>
              </a:buClr>
              <a:tabLst>
                <a:tab pos="7091363" algn="l"/>
                <a:tab pos="9879013" algn="l"/>
                <a:tab pos="10460038" algn="l"/>
              </a:tabLst>
              <a:defRPr/>
            </a:pPr>
            <a:endParaRPr kumimoji="0" lang="en-US" sz="500" b="1" i="0" u="sng" strike="noStrike" kern="1200" cap="none" spc="0" normalizeH="0" baseline="0" noProof="0" dirty="0">
              <a:ln>
                <a:noFill/>
              </a:ln>
              <a:solidFill>
                <a:srgbClr val="FFC000"/>
              </a:solidFill>
              <a:effectLst/>
              <a:uLnTx/>
              <a:uFillTx/>
              <a:latin typeface="Calibri" panose="020F0502020204030204"/>
              <a:ea typeface="+mn-ea"/>
              <a:cs typeface="+mn-cs"/>
            </a:endParaRPr>
          </a:p>
          <a:p>
            <a:pPr marL="236538" lvl="0" algn="just">
              <a:spcAft>
                <a:spcPts val="600"/>
              </a:spcAft>
              <a:buClr>
                <a:srgbClr val="FFFF00"/>
              </a:buClr>
              <a:tabLst>
                <a:tab pos="7091363" algn="l"/>
                <a:tab pos="9879013" algn="l"/>
                <a:tab pos="10460038" algn="l"/>
              </a:tabLst>
              <a:defRPr/>
            </a:pPr>
            <a:r>
              <a:rPr kumimoji="0" lang="en-US" sz="3400" b="1" i="0" u="sng" strike="noStrike" kern="1200" cap="none" spc="0" normalizeH="0" baseline="0" noProof="0" dirty="0">
                <a:ln>
                  <a:noFill/>
                </a:ln>
                <a:solidFill>
                  <a:srgbClr val="FFC000"/>
                </a:solidFill>
                <a:effectLst/>
                <a:uLnTx/>
                <a:uFillTx/>
                <a:latin typeface="Calibri" panose="020F0502020204030204"/>
                <a:ea typeface="+mn-ea"/>
                <a:cs typeface="+mn-cs"/>
              </a:rPr>
              <a:t>Their </a:t>
            </a:r>
            <a:r>
              <a:rPr lang="en-US" sz="3400" b="1" u="sng" dirty="0">
                <a:solidFill>
                  <a:srgbClr val="FFC000"/>
                </a:solidFill>
              </a:rPr>
              <a:t>Description:</a:t>
            </a:r>
            <a:r>
              <a:rPr lang="en-US" sz="3400" b="1" dirty="0">
                <a:solidFill>
                  <a:srgbClr val="FFC000"/>
                </a:solidFill>
              </a:rPr>
              <a:t> (THE BREAD SEEKERS)</a:t>
            </a:r>
            <a:endParaRPr kumimoji="0" lang="en-US" sz="3400" b="1" i="0" strike="noStrike" kern="1200" cap="none" spc="0" normalizeH="0" baseline="0" noProof="0" dirty="0">
              <a:ln>
                <a:noFill/>
              </a:ln>
              <a:solidFill>
                <a:srgbClr val="FFC000"/>
              </a:solidFill>
              <a:effectLst/>
              <a:uLnTx/>
              <a:uFillTx/>
              <a:latin typeface="Calibri" panose="020F0502020204030204"/>
              <a:ea typeface="+mn-ea"/>
              <a:cs typeface="+mn-cs"/>
            </a:endParaRPr>
          </a:p>
          <a:p>
            <a:pPr marL="236538" lvl="0" algn="just">
              <a:spcAft>
                <a:spcPts val="600"/>
              </a:spcAft>
              <a:buClr>
                <a:srgbClr val="FFFF00"/>
              </a:buClr>
              <a:tabLst>
                <a:tab pos="9879013" algn="l"/>
                <a:tab pos="10460038" algn="l"/>
              </a:tabLst>
              <a:defRPr/>
            </a:pPr>
            <a:r>
              <a:rPr lang="en-US" sz="3400" b="1" dirty="0">
                <a:solidFill>
                  <a:prstClr val="white"/>
                </a:solidFill>
              </a:rPr>
              <a:t>These are people who seek Jesus primarily for what they can receive from Him rather than for the salvation of their souls. They are interested in the benefits of Christ without necessarily being interested in a genuine relationship with Him. </a:t>
            </a:r>
          </a:p>
          <a:p>
            <a:pPr marL="236538" lvl="0" algn="just">
              <a:spcAft>
                <a:spcPts val="600"/>
              </a:spcAft>
              <a:buClr>
                <a:srgbClr val="FFFF00"/>
              </a:buClr>
              <a:tabLst>
                <a:tab pos="9879013" algn="l"/>
                <a:tab pos="10460038" algn="l"/>
              </a:tabLst>
              <a:defRPr/>
            </a:pPr>
            <a:r>
              <a:rPr lang="en-US" sz="3400" b="1" dirty="0">
                <a:solidFill>
                  <a:prstClr val="white"/>
                </a:solidFill>
              </a:rPr>
              <a:t>They may be described in this teaching as the Gadarene-type ministers, drawing an illustration from Mark 5:1–20.</a:t>
            </a:r>
            <a:endParaRPr kumimoji="0" lang="en-US" sz="3400" b="1" i="1" u="sng"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79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DDC5C76-2E6E-2224-62A0-81DC274C3C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0DADEB7-5337-30E1-6741-BB80BC29C2D4}"/>
              </a:ext>
            </a:extLst>
          </p:cNvPr>
          <p:cNvSpPr txBox="1"/>
          <p:nvPr/>
        </p:nvSpPr>
        <p:spPr>
          <a:xfrm>
            <a:off x="359520" y="438216"/>
            <a:ext cx="11371563" cy="5847755"/>
          </a:xfrm>
          <a:prstGeom prst="rect">
            <a:avLst/>
          </a:prstGeom>
          <a:noFill/>
        </p:spPr>
        <p:txBody>
          <a:bodyPr wrap="square" rtlCol="0">
            <a:spAutoFit/>
          </a:bodyPr>
          <a:lstStyle/>
          <a:p>
            <a:pPr marL="236538" marR="0" lvl="0" indent="0" algn="ctr" defTabSz="914400" rtl="0" eaLnBrk="1" fontAlgn="auto" latinLnBrk="0" hangingPunct="1">
              <a:lnSpc>
                <a:spcPct val="100000"/>
              </a:lnSpc>
              <a:spcBef>
                <a:spcPts val="0"/>
              </a:spcBef>
              <a:spcAft>
                <a:spcPts val="600"/>
              </a:spcAft>
              <a:buClr>
                <a:srgbClr val="FFFF00"/>
              </a:buClr>
              <a:buSzTx/>
              <a:buFontTx/>
              <a:buNone/>
              <a:tabLst>
                <a:tab pos="9879013" algn="l"/>
                <a:tab pos="10460038" algn="l"/>
              </a:tabLst>
              <a:defRPr/>
            </a:pPr>
            <a:r>
              <a:rPr kumimoji="0" lang="en-US" sz="4000" b="1" i="0" u="sng" strike="noStrike" kern="1200" cap="none" spc="0" normalizeH="0" baseline="0" noProof="0" dirty="0">
                <a:ln>
                  <a:noFill/>
                </a:ln>
                <a:solidFill>
                  <a:srgbClr val="FFC000"/>
                </a:solidFill>
                <a:effectLst/>
                <a:uLnTx/>
                <a:uFillTx/>
                <a:latin typeface="Calibri" panose="020F0502020204030204"/>
                <a:ea typeface="+mn-ea"/>
                <a:cs typeface="+mn-cs"/>
              </a:rPr>
              <a:t>Characteristics of the Birds of the Trees</a:t>
            </a:r>
          </a:p>
          <a:p>
            <a:pPr marL="236538" marR="0" lvl="0" indent="0" algn="ctr" defTabSz="914400" rtl="0" eaLnBrk="1" fontAlgn="auto" latinLnBrk="0" hangingPunct="1">
              <a:lnSpc>
                <a:spcPct val="100000"/>
              </a:lnSpc>
              <a:spcBef>
                <a:spcPts val="0"/>
              </a:spcBef>
              <a:spcAft>
                <a:spcPts val="600"/>
              </a:spcAft>
              <a:buClr>
                <a:srgbClr val="FFFF00"/>
              </a:buClr>
              <a:buSzTx/>
              <a:buFontTx/>
              <a:buNone/>
              <a:tabLst>
                <a:tab pos="9879013" algn="l"/>
                <a:tab pos="10460038" algn="l"/>
              </a:tabLst>
              <a:defRPr/>
            </a:pPr>
            <a:endParaRPr kumimoji="0" lang="en-US" sz="100" b="1" i="0" u="sng" strike="noStrike" kern="1200" cap="none" spc="0" normalizeH="0" baseline="0" noProof="0" dirty="0">
              <a:ln>
                <a:noFill/>
              </a:ln>
              <a:solidFill>
                <a:srgbClr val="FFFF00"/>
              </a:solidFill>
              <a:effectLst/>
              <a:uLnTx/>
              <a:uFillTx/>
              <a:latin typeface="Calibri" panose="020F0502020204030204"/>
              <a:ea typeface="+mn-ea"/>
              <a:cs typeface="+mn-cs"/>
            </a:endParaRPr>
          </a:p>
          <a:p>
            <a:pPr marL="692150" lvl="0" indent="-692150" algn="just">
              <a:spcBef>
                <a:spcPts val="1200"/>
              </a:spcBef>
              <a:buClr>
                <a:srgbClr val="FFFF00"/>
              </a:buClr>
              <a:buFontTx/>
              <a:buAutoNum type="arabicPeriod"/>
              <a:tabLst>
                <a:tab pos="736600" algn="l"/>
                <a:tab pos="9879013" algn="l"/>
                <a:tab pos="10460038" algn="l"/>
              </a:tabLst>
              <a:defRPr/>
            </a:pPr>
            <a:r>
              <a:rPr lang="en-US" sz="3600" b="1" dirty="0">
                <a:solidFill>
                  <a:prstClr val="white"/>
                </a:solidFill>
              </a:rPr>
              <a:t>They follow Christ primarily for earthly and temporal benefits such as healing, deliverance, protection, provision, and prosperity.</a:t>
            </a:r>
          </a:p>
          <a:p>
            <a:pPr marL="692150" lvl="0" indent="-692150" algn="just">
              <a:spcBef>
                <a:spcPts val="1200"/>
              </a:spcBef>
              <a:buClr>
                <a:srgbClr val="FFFF00"/>
              </a:buClr>
              <a:buFontTx/>
              <a:buAutoNum type="arabicPeriod"/>
              <a:tabLst>
                <a:tab pos="736600" algn="l"/>
                <a:tab pos="9879013" algn="l"/>
                <a:tab pos="10460038" algn="l"/>
              </a:tabLst>
              <a:defRPr/>
            </a:pPr>
            <a:r>
              <a:rPr lang="en-US" sz="3600" b="1" dirty="0">
                <a:solidFill>
                  <a:prstClr val="white"/>
                </a:solidFill>
              </a:rPr>
              <a:t>They have little interest in the deeper mysteries of salvation, except for exhortations that strengthen their faith for earthly benefits.</a:t>
            </a:r>
          </a:p>
          <a:p>
            <a:pPr marL="692150" lvl="0" indent="-692150" algn="just">
              <a:spcBef>
                <a:spcPts val="1200"/>
              </a:spcBef>
              <a:buClr>
                <a:srgbClr val="FFFF00"/>
              </a:buClr>
              <a:buFontTx/>
              <a:buAutoNum type="arabicPeriod"/>
              <a:tabLst>
                <a:tab pos="736600" algn="l"/>
                <a:tab pos="9879013" algn="l"/>
                <a:tab pos="10460038" algn="l"/>
              </a:tabLst>
              <a:defRPr/>
            </a:pPr>
            <a:r>
              <a:rPr lang="en-US" sz="3600" b="1" dirty="0">
                <a:solidFill>
                  <a:prstClr val="white"/>
                </a:solidFill>
              </a:rPr>
              <a:t>They are not heavenly-minded, although they may be moral, religious, and prayerful.</a:t>
            </a:r>
          </a:p>
        </p:txBody>
      </p:sp>
    </p:spTree>
    <p:extLst>
      <p:ext uri="{BB962C8B-B14F-4D97-AF65-F5344CB8AC3E}">
        <p14:creationId xmlns:p14="http://schemas.microsoft.com/office/powerpoint/2010/main" val="273337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BADB296-FD81-E8EB-6E54-F16FC08A76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34E6310-32BA-4719-B285-38A308B96DAA}"/>
              </a:ext>
            </a:extLst>
          </p:cNvPr>
          <p:cNvSpPr txBox="1"/>
          <p:nvPr/>
        </p:nvSpPr>
        <p:spPr>
          <a:xfrm>
            <a:off x="454823" y="148190"/>
            <a:ext cx="11282353" cy="6509474"/>
          </a:xfrm>
          <a:prstGeom prst="rect">
            <a:avLst/>
          </a:prstGeom>
          <a:noFill/>
        </p:spPr>
        <p:txBody>
          <a:bodyPr wrap="square" rtlCol="0">
            <a:spAutoFit/>
          </a:bodyPr>
          <a:lstStyle/>
          <a:p>
            <a:pPr marL="236538" marR="0" lvl="0" indent="0" algn="ctr" defTabSz="914400" rtl="0" eaLnBrk="1" fontAlgn="auto" latinLnBrk="0" hangingPunct="1">
              <a:lnSpc>
                <a:spcPct val="100000"/>
              </a:lnSpc>
              <a:spcBef>
                <a:spcPts val="0"/>
              </a:spcBef>
              <a:spcAft>
                <a:spcPts val="600"/>
              </a:spcAft>
              <a:buClr>
                <a:srgbClr val="FFFF00"/>
              </a:buClr>
              <a:buSzTx/>
              <a:buFontTx/>
              <a:buNone/>
              <a:tabLst>
                <a:tab pos="9879013" algn="l"/>
                <a:tab pos="10460038" algn="l"/>
              </a:tabLst>
              <a:defRPr/>
            </a:pPr>
            <a:r>
              <a:rPr kumimoji="0" lang="en-US" sz="4000" b="1" i="0" u="sng" strike="noStrike" kern="1200" cap="none" spc="0" normalizeH="0" baseline="0" noProof="0" dirty="0">
                <a:ln>
                  <a:noFill/>
                </a:ln>
                <a:solidFill>
                  <a:srgbClr val="FFC000"/>
                </a:solidFill>
                <a:effectLst/>
                <a:uLnTx/>
                <a:uFillTx/>
                <a:latin typeface="Calibri" panose="020F0502020204030204"/>
                <a:ea typeface="+mn-ea"/>
                <a:cs typeface="+mn-cs"/>
              </a:rPr>
              <a:t>Characteristics of the Birds of the Trees</a:t>
            </a:r>
          </a:p>
          <a:p>
            <a:pPr marL="236538" marR="0" lvl="0" indent="0" algn="ctr" defTabSz="914400" rtl="0" eaLnBrk="1" fontAlgn="auto" latinLnBrk="0" hangingPunct="1">
              <a:lnSpc>
                <a:spcPct val="100000"/>
              </a:lnSpc>
              <a:spcBef>
                <a:spcPts val="0"/>
              </a:spcBef>
              <a:spcAft>
                <a:spcPts val="600"/>
              </a:spcAft>
              <a:buClr>
                <a:srgbClr val="FFFF00"/>
              </a:buClr>
              <a:buSzTx/>
              <a:buFontTx/>
              <a:buNone/>
              <a:tabLst>
                <a:tab pos="9879013" algn="l"/>
                <a:tab pos="10460038" algn="l"/>
              </a:tabLst>
              <a:defRPr/>
            </a:pPr>
            <a:endParaRPr kumimoji="0" lang="en-US" sz="100" b="1" i="0" u="sng" strike="noStrike" kern="1200" cap="none" spc="0" normalizeH="0" baseline="0" noProof="0" dirty="0">
              <a:ln>
                <a:noFill/>
              </a:ln>
              <a:solidFill>
                <a:srgbClr val="FFFF00"/>
              </a:solidFill>
              <a:effectLst/>
              <a:uLnTx/>
              <a:uFillTx/>
              <a:latin typeface="Calibri" panose="020F0502020204030204"/>
              <a:ea typeface="+mn-ea"/>
              <a:cs typeface="+mn-cs"/>
            </a:endParaRPr>
          </a:p>
          <a:p>
            <a:pPr marL="692150" lvl="0" indent="-692150" algn="just">
              <a:spcBef>
                <a:spcPts val="1200"/>
              </a:spcBef>
              <a:buClr>
                <a:srgbClr val="FFFF00"/>
              </a:buClr>
              <a:buFont typeface="+mj-lt"/>
              <a:buAutoNum type="arabicPeriod" startAt="4"/>
              <a:tabLst>
                <a:tab pos="9879013" algn="l"/>
                <a:tab pos="10460038" algn="l"/>
              </a:tabLst>
              <a:defRPr/>
            </a:pPr>
            <a:r>
              <a:rPr lang="en-US" sz="3700" b="1" dirty="0">
                <a:solidFill>
                  <a:prstClr val="white"/>
                </a:solidFill>
              </a:rPr>
              <a:t>They cannot produce the genuine fruits of Christ without regeneration, although they may outwardly display Christian qualities through self-righteousness.</a:t>
            </a:r>
          </a:p>
          <a:p>
            <a:pPr marL="692150" lvl="0" indent="-692150" algn="just">
              <a:spcBef>
                <a:spcPts val="1200"/>
              </a:spcBef>
              <a:buClr>
                <a:srgbClr val="FFFF00"/>
              </a:buClr>
              <a:buFont typeface="+mj-lt"/>
              <a:buAutoNum type="arabicPeriod" startAt="4"/>
              <a:tabLst>
                <a:tab pos="9879013" algn="l"/>
                <a:tab pos="10460038" algn="l"/>
              </a:tabLst>
              <a:defRPr/>
            </a:pPr>
            <a:r>
              <a:rPr lang="en-US" sz="3700" b="1" dirty="0">
                <a:solidFill>
                  <a:prstClr val="white"/>
                </a:solidFill>
              </a:rPr>
              <a:t>They draw temporal benefits from Christ and receive blessings through His power.</a:t>
            </a:r>
          </a:p>
          <a:p>
            <a:pPr marL="692150" indent="-692150" algn="just">
              <a:spcBef>
                <a:spcPts val="1200"/>
              </a:spcBef>
              <a:buClr>
                <a:srgbClr val="FFFF00"/>
              </a:buClr>
              <a:buFont typeface="+mj-lt"/>
              <a:buAutoNum type="arabicPeriod" startAt="4"/>
              <a:tabLst>
                <a:tab pos="9879013" algn="l"/>
                <a:tab pos="10460038" algn="l"/>
              </a:tabLst>
              <a:defRPr/>
            </a:pPr>
            <a:r>
              <a:rPr lang="en-US" sz="3700" b="1" dirty="0">
                <a:solidFill>
                  <a:prstClr val="white"/>
                </a:solidFill>
              </a:rPr>
              <a:t>They may experience the anointing or manifestations of spiritual power without receiving the baptism of the Holy Ghost.</a:t>
            </a:r>
          </a:p>
        </p:txBody>
      </p:sp>
    </p:spTree>
    <p:extLst>
      <p:ext uri="{BB962C8B-B14F-4D97-AF65-F5344CB8AC3E}">
        <p14:creationId xmlns:p14="http://schemas.microsoft.com/office/powerpoint/2010/main" val="1996406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83F338C-215B-A57A-4AA8-65EBDAAF74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946E890-34E8-3F17-421A-6C05EB39CDB9}"/>
              </a:ext>
            </a:extLst>
          </p:cNvPr>
          <p:cNvSpPr txBox="1"/>
          <p:nvPr/>
        </p:nvSpPr>
        <p:spPr>
          <a:xfrm>
            <a:off x="374998" y="81280"/>
            <a:ext cx="11442004" cy="6940361"/>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3600" b="1" u="sng" dirty="0">
                <a:solidFill>
                  <a:srgbClr val="FFC000"/>
                </a:solidFill>
              </a:rPr>
              <a:t>Characteristics of the Birds of the Trees</a:t>
            </a:r>
          </a:p>
          <a:p>
            <a:pPr marL="804862" lvl="0" indent="-742950" algn="just">
              <a:spcBef>
                <a:spcPts val="1200"/>
              </a:spcBef>
              <a:buClr>
                <a:srgbClr val="FFFF00"/>
              </a:buClr>
              <a:buFont typeface="+mj-lt"/>
              <a:buAutoNum type="arabicPeriod" startAt="7"/>
              <a:tabLst>
                <a:tab pos="9879013" algn="l"/>
                <a:tab pos="10460038" algn="l"/>
              </a:tabLst>
              <a:defRPr/>
            </a:pPr>
            <a:r>
              <a:rPr lang="en-US" sz="3500" b="1" dirty="0">
                <a:solidFill>
                  <a:prstClr val="white"/>
                </a:solidFill>
              </a:rPr>
              <a:t>They handle spiritual things with earthly achievements in view, such as fame, money, prestige, recognition, and </a:t>
            </a:r>
            <a:r>
              <a:rPr lang="en-US" sz="3500" b="1" dirty="0" err="1">
                <a:solidFill>
                  <a:prstClr val="white"/>
                </a:solidFill>
              </a:rPr>
              <a:t>honour</a:t>
            </a:r>
            <a:r>
              <a:rPr lang="en-US" sz="3500" b="1" dirty="0">
                <a:solidFill>
                  <a:prstClr val="white"/>
                </a:solidFill>
              </a:rPr>
              <a:t>.</a:t>
            </a:r>
          </a:p>
          <a:p>
            <a:pPr marL="804862" lvl="0" indent="-742950" algn="just">
              <a:spcBef>
                <a:spcPts val="1200"/>
              </a:spcBef>
              <a:buClr>
                <a:srgbClr val="FFFF00"/>
              </a:buClr>
              <a:buFont typeface="+mj-lt"/>
              <a:buAutoNum type="arabicPeriod" startAt="7"/>
              <a:tabLst>
                <a:tab pos="9879013" algn="l"/>
                <a:tab pos="10460038" algn="l"/>
              </a:tabLst>
              <a:defRPr/>
            </a:pPr>
            <a:r>
              <a:rPr lang="en-US" sz="3500" b="1" dirty="0">
                <a:solidFill>
                  <a:prstClr val="white"/>
                </a:solidFill>
              </a:rPr>
              <a:t>They cannot fully submit to the Word of God because elements of compromise remain in their lives.</a:t>
            </a:r>
          </a:p>
          <a:p>
            <a:pPr marL="804862" lvl="0" indent="-742950" algn="just">
              <a:spcBef>
                <a:spcPts val="1200"/>
              </a:spcBef>
              <a:buClr>
                <a:srgbClr val="FFFF00"/>
              </a:buClr>
              <a:buFont typeface="+mj-lt"/>
              <a:buAutoNum type="arabicPeriod" startAt="7"/>
              <a:tabLst>
                <a:tab pos="9879013" algn="l"/>
                <a:tab pos="10460038" algn="l"/>
              </a:tabLst>
              <a:defRPr/>
            </a:pPr>
            <a:r>
              <a:rPr lang="en-US" sz="3500" b="1" dirty="0">
                <a:solidFill>
                  <a:prstClr val="white"/>
                </a:solidFill>
              </a:rPr>
              <a:t>They love earthbound sermons that sound highly motivational, intellectual, and inspiring but place little emphasis on repentance, holiness, and salvation.</a:t>
            </a:r>
          </a:p>
          <a:p>
            <a:pPr marL="804862" lvl="0" indent="-742950" algn="just">
              <a:spcBef>
                <a:spcPts val="1200"/>
              </a:spcBef>
              <a:buClr>
                <a:srgbClr val="FFFF00"/>
              </a:buClr>
              <a:buFont typeface="+mj-lt"/>
              <a:buAutoNum type="arabicPeriod" startAt="7"/>
              <a:tabLst>
                <a:tab pos="9879013" algn="l"/>
                <a:tab pos="10460038" algn="l"/>
              </a:tabLst>
              <a:defRPr/>
            </a:pPr>
            <a:r>
              <a:rPr lang="en-US" sz="3500" b="1" dirty="0">
                <a:solidFill>
                  <a:prstClr val="white"/>
                </a:solidFill>
              </a:rPr>
              <a:t>Their commitment to Christ is often dependent on the earthly benefits they receive.</a:t>
            </a:r>
            <a:endParaRPr kumimoji="0" lang="en-US" sz="3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02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367703-5399-5752-CFB8-71A8D3747D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AB225E-C972-7279-E994-E7647D989666}"/>
              </a:ext>
            </a:extLst>
          </p:cNvPr>
          <p:cNvSpPr txBox="1"/>
          <p:nvPr/>
        </p:nvSpPr>
        <p:spPr>
          <a:xfrm>
            <a:off x="506962" y="162262"/>
            <a:ext cx="11178073"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Rockwell" panose="02060603020205020403" pitchFamily="18" charset="0"/>
                <a:ea typeface="Calibri" panose="020F0502020204030204" pitchFamily="34" charset="0"/>
                <a:cs typeface="Calibri" panose="020F0502020204030204" pitchFamily="34" charset="0"/>
              </a:rPr>
              <a:t>THE FOUR KINDS OF PEOPLE IN THE CHURCH</a:t>
            </a:r>
          </a:p>
        </p:txBody>
      </p:sp>
      <p:sp>
        <p:nvSpPr>
          <p:cNvPr id="3" name="TextBox 2">
            <a:extLst>
              <a:ext uri="{FF2B5EF4-FFF2-40B4-BE49-F238E27FC236}">
                <a16:creationId xmlns:a16="http://schemas.microsoft.com/office/drawing/2014/main" id="{ADB2E619-D346-4367-8570-05237DA9A722}"/>
              </a:ext>
            </a:extLst>
          </p:cNvPr>
          <p:cNvSpPr txBox="1"/>
          <p:nvPr/>
        </p:nvSpPr>
        <p:spPr>
          <a:xfrm>
            <a:off x="223518" y="1530302"/>
            <a:ext cx="11744960" cy="3785652"/>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400" b="1" dirty="0">
                <a:solidFill>
                  <a:srgbClr val="FFFF00"/>
                </a:solidFill>
                <a:latin typeface="Comic Sans MS" panose="030F0702030302020204" pitchFamily="66" charset="0"/>
              </a:rPr>
              <a:t>4</a:t>
            </a:r>
            <a:r>
              <a:rPr kumimoji="0" lang="en-US" sz="3400" b="1" i="0" u="none" strike="noStrike" kern="1200" cap="none" spc="0" normalizeH="0" baseline="0" noProof="0" dirty="0">
                <a:ln>
                  <a:noFill/>
                </a:ln>
                <a:solidFill>
                  <a:srgbClr val="FFFF00"/>
                </a:solidFill>
                <a:effectLst/>
                <a:uLnTx/>
                <a:uFillTx/>
                <a:latin typeface="Comic Sans MS" panose="030F0702030302020204" pitchFamily="66" charset="0"/>
                <a:ea typeface="+mn-ea"/>
                <a:cs typeface="+mn-cs"/>
              </a:rPr>
              <a:t>. </a:t>
            </a:r>
            <a:r>
              <a:rPr lang="en-US" sz="3400" b="1" u="sng" dirty="0">
                <a:solidFill>
                  <a:srgbClr val="FFFF00"/>
                </a:solidFill>
                <a:latin typeface="Comic Sans MS" panose="030F0702030302020204" pitchFamily="66" charset="0"/>
              </a:rPr>
              <a:t>The Hirelings</a:t>
            </a:r>
          </a:p>
          <a:p>
            <a:pPr marL="236538" lvl="0" algn="just">
              <a:spcAft>
                <a:spcPts val="600"/>
              </a:spcAft>
              <a:buClr>
                <a:srgbClr val="FFFF00"/>
              </a:buClr>
              <a:tabLst>
                <a:tab pos="9879013" algn="l"/>
                <a:tab pos="10460038" algn="l"/>
              </a:tabLst>
              <a:defRPr/>
            </a:pPr>
            <a:r>
              <a:rPr kumimoji="0" lang="en-US" sz="3400" b="1" i="0" u="sng" strike="noStrike" kern="1200" cap="none" spc="0" normalizeH="0" baseline="0" noProof="0" dirty="0">
                <a:ln>
                  <a:noFill/>
                </a:ln>
                <a:solidFill>
                  <a:srgbClr val="FFC000"/>
                </a:solidFill>
                <a:effectLst/>
                <a:uLnTx/>
                <a:uFillTx/>
                <a:latin typeface="Calibri" panose="020F0502020204030204"/>
                <a:ea typeface="+mn-ea"/>
                <a:cs typeface="+mn-cs"/>
              </a:rPr>
              <a:t>Scriptural References:</a:t>
            </a:r>
            <a:r>
              <a:rPr kumimoji="0" lang="en-US" sz="3400" b="1" i="0" u="none" strike="noStrike" kern="1200" cap="none" spc="0" normalizeH="0" baseline="0" noProof="0" dirty="0">
                <a:ln>
                  <a:noFill/>
                </a:ln>
                <a:solidFill>
                  <a:srgbClr val="FFC000"/>
                </a:solidFill>
                <a:effectLst/>
                <a:uLnTx/>
                <a:uFillTx/>
                <a:latin typeface="Calibri" panose="020F0502020204030204"/>
                <a:ea typeface="+mn-ea"/>
                <a:cs typeface="+mn-cs"/>
              </a:rPr>
              <a:t> </a:t>
            </a:r>
            <a:r>
              <a:rPr lang="en-US" sz="3400" b="1" dirty="0">
                <a:solidFill>
                  <a:prstClr val="white"/>
                </a:solidFill>
              </a:rPr>
              <a:t>John 10:11–13;   Matthew 17:24–27</a:t>
            </a:r>
          </a:p>
          <a:p>
            <a:pPr marL="236538" lvl="0" algn="just">
              <a:spcAft>
                <a:spcPts val="600"/>
              </a:spcAft>
              <a:buClr>
                <a:srgbClr val="FFFF00"/>
              </a:buClr>
              <a:tabLst>
                <a:tab pos="9879013" algn="l"/>
                <a:tab pos="10460038" algn="l"/>
              </a:tabLst>
              <a:defRPr/>
            </a:pPr>
            <a:endParaRPr kumimoji="0" lang="en-US" sz="800" b="1" i="0" u="sng" strike="noStrike" kern="1200" cap="none" spc="0" normalizeH="0" baseline="0" noProof="0" dirty="0">
              <a:ln>
                <a:noFill/>
              </a:ln>
              <a:solidFill>
                <a:srgbClr val="FFFF00"/>
              </a:solidFill>
              <a:effectLst/>
              <a:uLnTx/>
              <a:uFillTx/>
              <a:latin typeface="Calibri" panose="020F0502020204030204"/>
              <a:ea typeface="+mn-ea"/>
              <a:cs typeface="+mn-cs"/>
            </a:endParaRPr>
          </a:p>
          <a:p>
            <a:pPr marL="236538" lvl="0" algn="just">
              <a:spcAft>
                <a:spcPts val="600"/>
              </a:spcAft>
              <a:buClr>
                <a:srgbClr val="FFFF00"/>
              </a:buClr>
              <a:tabLst>
                <a:tab pos="9879013" algn="l"/>
                <a:tab pos="10460038" algn="l"/>
              </a:tabLst>
              <a:defRPr/>
            </a:pPr>
            <a:r>
              <a:rPr kumimoji="0" lang="en-US" sz="3600" b="1" i="0" u="sng" strike="noStrike" kern="1200" cap="none" spc="0" normalizeH="0" baseline="0" noProof="0" dirty="0">
                <a:ln>
                  <a:noFill/>
                </a:ln>
                <a:solidFill>
                  <a:srgbClr val="FFFF00"/>
                </a:solidFill>
                <a:effectLst/>
                <a:uLnTx/>
                <a:uFillTx/>
                <a:latin typeface="Calibri" panose="020F0502020204030204"/>
                <a:ea typeface="+mn-ea"/>
                <a:cs typeface="+mn-cs"/>
              </a:rPr>
              <a:t>Their Description:</a:t>
            </a:r>
            <a:r>
              <a:rPr kumimoji="0" lang="en-US" sz="3600" b="1" i="0" strike="noStrike" kern="1200" cap="none" spc="0" normalizeH="0" baseline="0" noProof="0" dirty="0">
                <a:ln>
                  <a:noFill/>
                </a:ln>
                <a:solidFill>
                  <a:srgbClr val="FFFF00"/>
                </a:solidFill>
                <a:effectLst/>
                <a:uLnTx/>
                <a:uFillTx/>
                <a:latin typeface="Calibri" panose="020F0502020204030204"/>
                <a:ea typeface="+mn-ea"/>
                <a:cs typeface="+mn-cs"/>
              </a:rPr>
              <a:t> (THE </a:t>
            </a:r>
            <a:r>
              <a:rPr lang="en-US" sz="3600" b="1" dirty="0">
                <a:solidFill>
                  <a:srgbClr val="FFFF00"/>
                </a:solidFill>
              </a:rPr>
              <a:t>BORROWED VESSELS)</a:t>
            </a:r>
          </a:p>
          <a:p>
            <a:pPr marL="236538" lvl="0" algn="just">
              <a:spcAft>
                <a:spcPts val="600"/>
              </a:spcAft>
              <a:buClr>
                <a:srgbClr val="FFFF00"/>
              </a:buClr>
              <a:tabLst>
                <a:tab pos="9879013" algn="l"/>
                <a:tab pos="10460038" algn="l"/>
              </a:tabLst>
              <a:defRPr/>
            </a:pPr>
            <a:r>
              <a:rPr lang="en-US" sz="3600" b="1" dirty="0">
                <a:solidFill>
                  <a:prstClr val="white"/>
                </a:solidFill>
              </a:rPr>
              <a:t>These are individuals who may be used as instruments to accomplish certain purposes without necessarily having a genuine personal relationship with God.</a:t>
            </a:r>
          </a:p>
        </p:txBody>
      </p:sp>
    </p:spTree>
    <p:extLst>
      <p:ext uri="{BB962C8B-B14F-4D97-AF65-F5344CB8AC3E}">
        <p14:creationId xmlns:p14="http://schemas.microsoft.com/office/powerpoint/2010/main" val="478471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ED3327B-ACFA-1793-9C00-38EED678CC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684C9B-2731-E3DD-8276-7E088547ED03}"/>
              </a:ext>
            </a:extLst>
          </p:cNvPr>
          <p:cNvSpPr txBox="1"/>
          <p:nvPr/>
        </p:nvSpPr>
        <p:spPr>
          <a:xfrm>
            <a:off x="197255" y="151179"/>
            <a:ext cx="11578434" cy="6555641"/>
          </a:xfrm>
          <a:prstGeom prst="rect">
            <a:avLst/>
          </a:prstGeom>
          <a:noFill/>
        </p:spPr>
        <p:txBody>
          <a:bodyPr wrap="square" rtlCol="0">
            <a:spAutoFit/>
          </a:bodyPr>
          <a:lstStyle/>
          <a:p>
            <a:pPr marL="808038" indent="-571500" algn="just">
              <a:spcBef>
                <a:spcPts val="1200"/>
              </a:spcBef>
              <a:spcAft>
                <a:spcPts val="600"/>
              </a:spcAft>
              <a:buClr>
                <a:srgbClr val="FFFF00"/>
              </a:buClr>
              <a:buFont typeface="Arial" panose="020B0604020202020204" pitchFamily="34" charset="0"/>
              <a:buChar char="•"/>
              <a:tabLst>
                <a:tab pos="9879013" algn="l"/>
                <a:tab pos="10460038" algn="l"/>
              </a:tabLst>
              <a:defRPr/>
            </a:pPr>
            <a:r>
              <a:rPr lang="en-US" sz="3600" b="1" dirty="0">
                <a:solidFill>
                  <a:prstClr val="white"/>
                </a:solidFill>
              </a:rPr>
              <a:t>They may be gifted, talented, or useful in the work of the Church without being spiritually regenerated.</a:t>
            </a:r>
            <a:endParaRPr lang="en-US" sz="3600" b="1" dirty="0">
              <a:solidFill>
                <a:schemeClr val="bg1"/>
              </a:solidFill>
            </a:endParaRPr>
          </a:p>
          <a:p>
            <a:pPr marL="808038" lvl="0" indent="-571500" algn="just">
              <a:spcBef>
                <a:spcPts val="1200"/>
              </a:spcBef>
              <a:spcAft>
                <a:spcPts val="600"/>
              </a:spcAft>
              <a:buClr>
                <a:srgbClr val="FFFF00"/>
              </a:buClr>
              <a:buFont typeface="Arial" panose="020B0604020202020204" pitchFamily="34" charset="0"/>
              <a:buChar char="•"/>
              <a:tabLst>
                <a:tab pos="9879013" algn="l"/>
                <a:tab pos="10460038" algn="l"/>
              </a:tabLst>
              <a:defRPr/>
            </a:pPr>
            <a:r>
              <a:rPr lang="en-US" sz="3600" b="1" dirty="0">
                <a:solidFill>
                  <a:schemeClr val="bg1"/>
                </a:solidFill>
              </a:rPr>
              <a:t>They may possess gifts or unusual abilities from birth.</a:t>
            </a:r>
          </a:p>
          <a:p>
            <a:pPr marL="808038" lvl="0" indent="-571500" algn="just">
              <a:spcBef>
                <a:spcPts val="1200"/>
              </a:spcBef>
              <a:spcAft>
                <a:spcPts val="600"/>
              </a:spcAft>
              <a:buClr>
                <a:srgbClr val="FFFF00"/>
              </a:buClr>
              <a:buFont typeface="Arial" panose="020B0604020202020204" pitchFamily="34" charset="0"/>
              <a:buChar char="•"/>
              <a:tabLst>
                <a:tab pos="9879013" algn="l"/>
                <a:tab pos="10460038" algn="l"/>
              </a:tabLst>
              <a:defRPr/>
            </a:pPr>
            <a:r>
              <a:rPr lang="en-US" sz="3600" b="1" dirty="0">
                <a:solidFill>
                  <a:schemeClr val="bg1"/>
                </a:solidFill>
              </a:rPr>
              <a:t>They may manifest gifts even when they have little interest in serving God.</a:t>
            </a:r>
          </a:p>
          <a:p>
            <a:pPr marL="808038" lvl="0" indent="-571500" algn="just">
              <a:spcBef>
                <a:spcPts val="1200"/>
              </a:spcBef>
              <a:spcAft>
                <a:spcPts val="600"/>
              </a:spcAft>
              <a:buClr>
                <a:srgbClr val="FFFF00"/>
              </a:buClr>
              <a:buFont typeface="Arial" panose="020B0604020202020204" pitchFamily="34" charset="0"/>
              <a:buChar char="•"/>
              <a:tabLst>
                <a:tab pos="9879013" algn="l"/>
                <a:tab pos="10460038" algn="l"/>
              </a:tabLst>
              <a:defRPr/>
            </a:pPr>
            <a:r>
              <a:rPr lang="en-US" sz="3600" b="1" dirty="0">
                <a:solidFill>
                  <a:schemeClr val="bg1"/>
                </a:solidFill>
              </a:rPr>
              <a:t>They may function as employees or workers in the Church, rendering useful services without genuine spiritual commitment.</a:t>
            </a:r>
          </a:p>
          <a:p>
            <a:pPr marL="808038" lvl="0" indent="-571500" algn="just">
              <a:spcBef>
                <a:spcPts val="1200"/>
              </a:spcBef>
              <a:spcAft>
                <a:spcPts val="600"/>
              </a:spcAft>
              <a:buClr>
                <a:srgbClr val="FFFF00"/>
              </a:buClr>
              <a:buFont typeface="Arial" panose="020B0604020202020204" pitchFamily="34" charset="0"/>
              <a:buChar char="•"/>
              <a:tabLst>
                <a:tab pos="9879013" algn="l"/>
                <a:tab pos="10460038" algn="l"/>
              </a:tabLst>
              <a:defRPr/>
            </a:pPr>
            <a:r>
              <a:rPr lang="en-US" sz="3600" b="1" dirty="0">
                <a:solidFill>
                  <a:schemeClr val="bg1"/>
                </a:solidFill>
              </a:rPr>
              <a:t>They may serve as instruments through which particular purposes are accomplished.</a:t>
            </a:r>
            <a:endParaRPr kumimoji="0" lang="en-US" sz="3600" b="1" i="1"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4452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798B639-564E-2302-C18D-B2A3DB7D4D8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E919D3-CEB4-47E1-AEA3-ED542CB2908D}"/>
              </a:ext>
            </a:extLst>
          </p:cNvPr>
          <p:cNvSpPr txBox="1"/>
          <p:nvPr/>
        </p:nvSpPr>
        <p:spPr>
          <a:xfrm>
            <a:off x="374998" y="438119"/>
            <a:ext cx="11442004" cy="5155257"/>
          </a:xfrm>
          <a:prstGeom prst="rect">
            <a:avLst/>
          </a:prstGeom>
          <a:noFill/>
        </p:spPr>
        <p:txBody>
          <a:bodyPr wrap="square" rtlCol="0">
            <a:spAutoFit/>
          </a:bodyPr>
          <a:lstStyle/>
          <a:p>
            <a:pPr marL="236538" marR="0" lvl="0" indent="0" algn="ctr" defTabSz="914400" rtl="0" eaLnBrk="1" fontAlgn="auto" latinLnBrk="0" hangingPunct="1">
              <a:lnSpc>
                <a:spcPct val="100000"/>
              </a:lnSpc>
              <a:spcBef>
                <a:spcPts val="0"/>
              </a:spcBef>
              <a:spcAft>
                <a:spcPts val="600"/>
              </a:spcAft>
              <a:buClr>
                <a:srgbClr val="FFFF00"/>
              </a:buClr>
              <a:buSzTx/>
              <a:buFontTx/>
              <a:buNone/>
              <a:tabLst>
                <a:tab pos="9879013" algn="l"/>
                <a:tab pos="10460038" algn="l"/>
              </a:tabLst>
              <a:defRPr/>
            </a:pPr>
            <a:r>
              <a:rPr kumimoji="0" lang="en-US" sz="4400" b="1" i="0" u="sng" strike="noStrike" kern="1200" cap="none" spc="0" normalizeH="0" baseline="0" noProof="0" dirty="0">
                <a:ln>
                  <a:noFill/>
                </a:ln>
                <a:solidFill>
                  <a:srgbClr val="FFC000"/>
                </a:solidFill>
                <a:effectLst/>
                <a:uLnTx/>
                <a:uFillTx/>
                <a:latin typeface="Calibri" panose="020F0502020204030204"/>
                <a:ea typeface="+mn-ea"/>
                <a:cs typeface="+mn-cs"/>
              </a:rPr>
              <a:t>Characteristics of the Hirelings</a:t>
            </a:r>
            <a:endParaRPr kumimoji="0" lang="en-US" sz="800" b="1" i="0" u="sng" strike="noStrike" kern="1200" cap="none" spc="0" normalizeH="0" baseline="0" noProof="0" dirty="0">
              <a:ln>
                <a:noFill/>
              </a:ln>
              <a:solidFill>
                <a:srgbClr val="FFFF00"/>
              </a:solidFill>
              <a:effectLst/>
              <a:uLnTx/>
              <a:uFillTx/>
              <a:latin typeface="Calibri" panose="020F0502020204030204"/>
              <a:ea typeface="+mn-ea"/>
              <a:cs typeface="+mn-cs"/>
            </a:endParaRPr>
          </a:p>
          <a:p>
            <a:pPr marL="752475" lvl="0" indent="-690563" algn="just">
              <a:spcBef>
                <a:spcPts val="1200"/>
              </a:spcBef>
              <a:buClr>
                <a:srgbClr val="FFFF00"/>
              </a:buClr>
              <a:buFontTx/>
              <a:buAutoNum type="arabicPeriod"/>
              <a:tabLst>
                <a:tab pos="9879013" algn="l"/>
                <a:tab pos="10460038" algn="l"/>
              </a:tabLst>
              <a:defRPr/>
            </a:pPr>
            <a:r>
              <a:rPr lang="en-US" sz="4000" b="1" dirty="0">
                <a:solidFill>
                  <a:prstClr val="white"/>
                </a:solidFill>
              </a:rPr>
              <a:t>They have no genuine personal relationship with God.</a:t>
            </a:r>
          </a:p>
          <a:p>
            <a:pPr marL="752475" lvl="0" indent="-690563" algn="just">
              <a:spcBef>
                <a:spcPts val="1200"/>
              </a:spcBef>
              <a:buClr>
                <a:srgbClr val="FFFF00"/>
              </a:buClr>
              <a:buFontTx/>
              <a:buAutoNum type="arabicPeriod"/>
              <a:tabLst>
                <a:tab pos="9879013" algn="l"/>
                <a:tab pos="10460038" algn="l"/>
              </a:tabLst>
              <a:defRPr/>
            </a:pPr>
            <a:r>
              <a:rPr lang="en-US" sz="4000" b="1" dirty="0">
                <a:solidFill>
                  <a:prstClr val="white"/>
                </a:solidFill>
              </a:rPr>
              <a:t>They simply exercise their gifts, perform their duties, and go their way.</a:t>
            </a:r>
          </a:p>
          <a:p>
            <a:pPr marL="752475" lvl="0" indent="-690563" algn="just">
              <a:spcBef>
                <a:spcPts val="1200"/>
              </a:spcBef>
              <a:buClr>
                <a:srgbClr val="FFFF00"/>
              </a:buClr>
              <a:buFontTx/>
              <a:buAutoNum type="arabicPeriod"/>
              <a:tabLst>
                <a:tab pos="9879013" algn="l"/>
                <a:tab pos="10460038" algn="l"/>
              </a:tabLst>
              <a:defRPr/>
            </a:pPr>
            <a:r>
              <a:rPr lang="en-US" sz="4000" b="1" dirty="0">
                <a:solidFill>
                  <a:prstClr val="white"/>
                </a:solidFill>
              </a:rPr>
              <a:t>They may be morally upright or immoral.</a:t>
            </a:r>
          </a:p>
          <a:p>
            <a:pPr marL="752475" lvl="0" indent="-690563" algn="just">
              <a:spcBef>
                <a:spcPts val="1200"/>
              </a:spcBef>
              <a:buClr>
                <a:srgbClr val="FFFF00"/>
              </a:buClr>
              <a:buFontTx/>
              <a:buAutoNum type="arabicPeriod"/>
              <a:tabLst>
                <a:tab pos="9879013" algn="l"/>
                <a:tab pos="10460038" algn="l"/>
              </a:tabLst>
              <a:defRPr/>
            </a:pPr>
            <a:r>
              <a:rPr lang="en-US" sz="4000" b="1" dirty="0">
                <a:solidFill>
                  <a:prstClr val="white"/>
                </a:solidFill>
              </a:rPr>
              <a:t>They attach little or no value to spiritual things.</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864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EC56AF21-D2CA-2181-6847-ED9B6BB55F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9E3DDF-3A3F-E38A-C2E1-F50406089FEE}"/>
              </a:ext>
            </a:extLst>
          </p:cNvPr>
          <p:cNvSpPr txBox="1"/>
          <p:nvPr/>
        </p:nvSpPr>
        <p:spPr>
          <a:xfrm>
            <a:off x="223024" y="215092"/>
            <a:ext cx="11664176" cy="6170920"/>
          </a:xfrm>
          <a:prstGeom prst="rect">
            <a:avLst/>
          </a:prstGeom>
          <a:noFill/>
        </p:spPr>
        <p:txBody>
          <a:bodyPr wrap="square" rtlCol="0">
            <a:spAutoFit/>
          </a:bodyPr>
          <a:lstStyle/>
          <a:p>
            <a:pPr marL="236538" lvl="0" algn="ctr">
              <a:spcAft>
                <a:spcPts val="600"/>
              </a:spcAft>
              <a:buClr>
                <a:srgbClr val="FFFF00"/>
              </a:buClr>
              <a:tabLst>
                <a:tab pos="9879013" algn="l"/>
                <a:tab pos="10460038" algn="l"/>
              </a:tabLst>
              <a:defRPr/>
            </a:pPr>
            <a:r>
              <a:rPr lang="en-US" sz="4400" b="1" u="sng" dirty="0">
                <a:solidFill>
                  <a:srgbClr val="FFC000"/>
                </a:solidFill>
              </a:rPr>
              <a:t>Characteristics of the Hirelings</a:t>
            </a:r>
            <a:endParaRPr kumimoji="0" lang="en-US" sz="700" b="1" i="0" u="sng" strike="noStrike" kern="1200" cap="none" spc="0" normalizeH="0" baseline="0" noProof="0" dirty="0">
              <a:ln>
                <a:noFill/>
              </a:ln>
              <a:solidFill>
                <a:srgbClr val="FFFF00"/>
              </a:solidFill>
              <a:effectLst/>
              <a:uLnTx/>
              <a:uFillTx/>
              <a:latin typeface="Calibri" panose="020F0502020204030204"/>
              <a:ea typeface="+mn-ea"/>
              <a:cs typeface="+mn-cs"/>
            </a:endParaRPr>
          </a:p>
          <a:p>
            <a:pPr marL="804862" lvl="0" indent="-742950" algn="just">
              <a:spcBef>
                <a:spcPts val="1200"/>
              </a:spcBef>
              <a:buClr>
                <a:srgbClr val="FFFF00"/>
              </a:buClr>
              <a:buFont typeface="+mj-lt"/>
              <a:buAutoNum type="arabicPeriod" startAt="5"/>
              <a:tabLst>
                <a:tab pos="9879013" algn="l"/>
                <a:tab pos="10460038" algn="l"/>
              </a:tabLst>
              <a:defRPr/>
            </a:pPr>
            <a:r>
              <a:rPr lang="en-US" sz="3400" b="1" dirty="0">
                <a:solidFill>
                  <a:prstClr val="white"/>
                </a:solidFill>
              </a:rPr>
              <a:t>They are not genuinely interested in prayer, fellowship, spiritual growth, or other spiritual exercises.</a:t>
            </a:r>
          </a:p>
          <a:p>
            <a:pPr marL="804862" lvl="0" indent="-742950" algn="just">
              <a:spcBef>
                <a:spcPts val="1200"/>
              </a:spcBef>
              <a:buClr>
                <a:srgbClr val="FFFF00"/>
              </a:buClr>
              <a:buFont typeface="+mj-lt"/>
              <a:buAutoNum type="arabicPeriod" startAt="5"/>
              <a:tabLst>
                <a:tab pos="9879013" algn="l"/>
                <a:tab pos="10460038" algn="l"/>
              </a:tabLst>
              <a:defRPr/>
            </a:pPr>
            <a:r>
              <a:rPr lang="en-US" sz="3400" b="1" dirty="0">
                <a:solidFill>
                  <a:prstClr val="white"/>
                </a:solidFill>
              </a:rPr>
              <a:t>Their involvement in the Church may be motivated primarily by employment, personal advantage, or obligation.</a:t>
            </a:r>
          </a:p>
          <a:p>
            <a:pPr marL="804862" lvl="0" indent="-742950" algn="just">
              <a:spcBef>
                <a:spcPts val="1200"/>
              </a:spcBef>
              <a:buClr>
                <a:srgbClr val="FFFF00"/>
              </a:buClr>
              <a:buFont typeface="+mj-lt"/>
              <a:buAutoNum type="arabicPeriod" startAt="5"/>
              <a:tabLst>
                <a:tab pos="9879013" algn="l"/>
                <a:tab pos="10460038" algn="l"/>
              </a:tabLst>
              <a:defRPr/>
            </a:pPr>
            <a:r>
              <a:rPr lang="en-US" sz="3400" b="1" dirty="0">
                <a:solidFill>
                  <a:prstClr val="white"/>
                </a:solidFill>
              </a:rPr>
              <a:t>They may be useful in the work of God without being personally committed to the God of the work.</a:t>
            </a:r>
          </a:p>
          <a:p>
            <a:pPr marL="804862" lvl="0" indent="-742950" algn="just">
              <a:spcBef>
                <a:spcPts val="1200"/>
              </a:spcBef>
              <a:buClr>
                <a:srgbClr val="FFFF00"/>
              </a:buClr>
              <a:buFont typeface="+mj-lt"/>
              <a:buAutoNum type="arabicPeriod" startAt="5"/>
              <a:tabLst>
                <a:tab pos="9879013" algn="l"/>
                <a:tab pos="10460038" algn="l"/>
              </a:tabLst>
              <a:defRPr/>
            </a:pPr>
            <a:r>
              <a:rPr lang="en-US" sz="3400" b="1" dirty="0">
                <a:solidFill>
                  <a:prstClr val="white"/>
                </a:solidFill>
              </a:rPr>
              <a:t>They do not necessarily possess the heart of a true shepherd who genuinely cares for the sheep (Jn. 10:12–13).</a:t>
            </a:r>
            <a:endParaRPr kumimoji="0" lang="en-US" sz="3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663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0FBC507-DA15-B66D-62F4-3FD21062C5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07CE72-1091-E34E-67D9-48BDCCBEB61E}"/>
              </a:ext>
            </a:extLst>
          </p:cNvPr>
          <p:cNvSpPr txBox="1"/>
          <p:nvPr/>
        </p:nvSpPr>
        <p:spPr>
          <a:xfrm>
            <a:off x="364375" y="1630055"/>
            <a:ext cx="11329438" cy="2893100"/>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CONCLUSION</a:t>
            </a:r>
          </a:p>
          <a:p>
            <a:pPr algn="ctr">
              <a:spcAft>
                <a:spcPts val="600"/>
              </a:spcAft>
            </a:pPr>
            <a:endParaRPr lang="en-US" sz="400" b="1" dirty="0">
              <a:solidFill>
                <a:schemeClr val="bg1"/>
              </a:solidFill>
            </a:endParaRPr>
          </a:p>
          <a:p>
            <a:pPr marL="168275" lvl="0" algn="just">
              <a:spcAft>
                <a:spcPts val="600"/>
              </a:spcAft>
              <a:buClr>
                <a:srgbClr val="FFFF00"/>
              </a:buClr>
              <a:defRPr/>
            </a:pPr>
            <a:r>
              <a:rPr lang="en-US" sz="4000" b="1" dirty="0">
                <a:solidFill>
                  <a:prstClr val="white"/>
                </a:solidFill>
              </a:rPr>
              <a:t>The visible Church contains different kinds of people with different motives, interests, spiritual conditions, and relationships with God. </a:t>
            </a:r>
          </a:p>
        </p:txBody>
      </p:sp>
    </p:spTree>
    <p:extLst>
      <p:ext uri="{BB962C8B-B14F-4D97-AF65-F5344CB8AC3E}">
        <p14:creationId xmlns:p14="http://schemas.microsoft.com/office/powerpoint/2010/main" val="4102591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D7AA787-D4B2-A2AB-35AD-11EAA1FA057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EBFC39-56A6-94A7-2782-7A8AFA73333B}"/>
              </a:ext>
            </a:extLst>
          </p:cNvPr>
          <p:cNvSpPr txBox="1"/>
          <p:nvPr/>
        </p:nvSpPr>
        <p:spPr>
          <a:xfrm>
            <a:off x="431281" y="151179"/>
            <a:ext cx="11329438" cy="6555641"/>
          </a:xfrm>
          <a:prstGeom prst="rect">
            <a:avLst/>
          </a:prstGeom>
          <a:noFill/>
        </p:spPr>
        <p:txBody>
          <a:bodyPr wrap="square" rtlCol="0">
            <a:spAutoFit/>
          </a:bodyPr>
          <a:lstStyle/>
          <a:p>
            <a:pPr marL="168275" lvl="0" algn="just">
              <a:spcAft>
                <a:spcPts val="600"/>
              </a:spcAft>
              <a:buClr>
                <a:srgbClr val="FFFF00"/>
              </a:buClr>
              <a:defRPr/>
            </a:pPr>
            <a:r>
              <a:rPr lang="en-US" sz="3600" b="1" i="1" dirty="0">
                <a:solidFill>
                  <a:prstClr val="white"/>
                </a:solidFill>
              </a:rPr>
              <a:t>In this teaching, they have been considered under four categories:</a:t>
            </a:r>
          </a:p>
          <a:p>
            <a:pPr marL="911225" lvl="0" indent="-742950" algn="just">
              <a:spcBef>
                <a:spcPts val="1200"/>
              </a:spcBef>
              <a:spcAft>
                <a:spcPts val="600"/>
              </a:spcAft>
              <a:buClr>
                <a:srgbClr val="FFFF00"/>
              </a:buClr>
              <a:buAutoNum type="arabicPeriod"/>
              <a:defRPr/>
            </a:pPr>
            <a:r>
              <a:rPr lang="en-US" sz="3600" b="1" dirty="0">
                <a:solidFill>
                  <a:srgbClr val="FFFF00"/>
                </a:solidFill>
              </a:rPr>
              <a:t>The True Children of God </a:t>
            </a:r>
            <a:r>
              <a:rPr lang="en-US" sz="3600" b="1" dirty="0">
                <a:solidFill>
                  <a:prstClr val="white"/>
                </a:solidFill>
              </a:rPr>
              <a:t>— The wheat, the good seed, and the sheep of Christ.</a:t>
            </a:r>
          </a:p>
          <a:p>
            <a:pPr marL="911225" lvl="0" indent="-742950" algn="just">
              <a:spcBef>
                <a:spcPts val="1200"/>
              </a:spcBef>
              <a:spcAft>
                <a:spcPts val="600"/>
              </a:spcAft>
              <a:buClr>
                <a:srgbClr val="FFFF00"/>
              </a:buClr>
              <a:buAutoNum type="arabicPeriod"/>
              <a:defRPr/>
            </a:pPr>
            <a:r>
              <a:rPr lang="en-US" sz="3600" b="1" dirty="0">
                <a:solidFill>
                  <a:srgbClr val="FFFF00"/>
                </a:solidFill>
              </a:rPr>
              <a:t>The Children of Satan </a:t>
            </a:r>
            <a:r>
              <a:rPr lang="en-US" sz="3600" b="1" dirty="0">
                <a:solidFill>
                  <a:prstClr val="white"/>
                </a:solidFill>
              </a:rPr>
              <a:t>— The tares planted by the wicked one.</a:t>
            </a:r>
          </a:p>
          <a:p>
            <a:pPr marL="911225" lvl="0" indent="-742950" algn="just">
              <a:spcBef>
                <a:spcPts val="1200"/>
              </a:spcBef>
              <a:spcAft>
                <a:spcPts val="600"/>
              </a:spcAft>
              <a:buClr>
                <a:srgbClr val="FFFF00"/>
              </a:buClr>
              <a:buAutoNum type="arabicPeriod"/>
              <a:defRPr/>
            </a:pPr>
            <a:r>
              <a:rPr lang="en-US" sz="3600" b="1" dirty="0">
                <a:solidFill>
                  <a:srgbClr val="FFFF00"/>
                </a:solidFill>
              </a:rPr>
              <a:t>The Birds of the Trees </a:t>
            </a:r>
            <a:r>
              <a:rPr lang="en-US" sz="3600" b="1" dirty="0">
                <a:solidFill>
                  <a:prstClr val="white"/>
                </a:solidFill>
              </a:rPr>
              <a:t>— Those who seek Christ primarily for earthly benefits.</a:t>
            </a:r>
          </a:p>
          <a:p>
            <a:pPr marL="911225" lvl="0" indent="-742950" algn="just">
              <a:spcBef>
                <a:spcPts val="1200"/>
              </a:spcBef>
              <a:spcAft>
                <a:spcPts val="600"/>
              </a:spcAft>
              <a:buClr>
                <a:srgbClr val="FFFF00"/>
              </a:buClr>
              <a:buAutoNum type="arabicPeriod"/>
              <a:defRPr/>
            </a:pPr>
            <a:r>
              <a:rPr lang="en-US" sz="3600" b="1" dirty="0">
                <a:solidFill>
                  <a:srgbClr val="FFFF00"/>
                </a:solidFill>
              </a:rPr>
              <a:t>The Hirelings </a:t>
            </a:r>
            <a:r>
              <a:rPr lang="en-US" sz="3600" b="1" dirty="0">
                <a:solidFill>
                  <a:prstClr val="white"/>
                </a:solidFill>
              </a:rPr>
              <a:t>— Those who may be useful in religious service without genuine spiritual commitment.</a:t>
            </a:r>
            <a:endParaRPr lang="en-US" sz="3600" b="1" dirty="0">
              <a:solidFill>
                <a:schemeClr val="bg1"/>
              </a:solidFill>
            </a:endParaRPr>
          </a:p>
        </p:txBody>
      </p:sp>
    </p:spTree>
    <p:extLst>
      <p:ext uri="{BB962C8B-B14F-4D97-AF65-F5344CB8AC3E}">
        <p14:creationId xmlns:p14="http://schemas.microsoft.com/office/powerpoint/2010/main" val="2081348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E007573-60D8-1825-0423-9BBFF89850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5419D82-D6CF-095C-2A69-132472ECC7B5}"/>
              </a:ext>
            </a:extLst>
          </p:cNvPr>
          <p:cNvSpPr txBox="1"/>
          <p:nvPr/>
        </p:nvSpPr>
        <p:spPr>
          <a:xfrm>
            <a:off x="252316" y="253780"/>
            <a:ext cx="11523372" cy="6140142"/>
          </a:xfrm>
          <a:prstGeom prst="rect">
            <a:avLst/>
          </a:prstGeom>
          <a:noFill/>
        </p:spPr>
        <p:txBody>
          <a:bodyPr wrap="square" rtlCol="0">
            <a:spAutoFit/>
          </a:bodyPr>
          <a:lstStyle/>
          <a:p>
            <a:pPr marL="168275" lvl="0" algn="ctr">
              <a:spcAft>
                <a:spcPts val="600"/>
              </a:spcAft>
              <a:buClr>
                <a:srgbClr val="FFFF00"/>
              </a:buClr>
              <a:defRPr/>
            </a:pPr>
            <a:r>
              <a:rPr lang="en-US" sz="4000" b="1" i="1" dirty="0">
                <a:solidFill>
                  <a:prstClr val="white"/>
                </a:solidFill>
              </a:rPr>
              <a:t>The great question is: </a:t>
            </a:r>
          </a:p>
          <a:p>
            <a:pPr marL="168275" lvl="0" algn="ctr">
              <a:spcAft>
                <a:spcPts val="600"/>
              </a:spcAft>
              <a:buClr>
                <a:srgbClr val="FFFF00"/>
              </a:buClr>
              <a:defRPr/>
            </a:pPr>
            <a:r>
              <a:rPr lang="en-US" sz="4000" b="1" dirty="0">
                <a:solidFill>
                  <a:srgbClr val="FFFF00"/>
                </a:solidFill>
                <a:latin typeface="Comic Sans MS" panose="030F0702030302020204" pitchFamily="66" charset="0"/>
              </a:rPr>
              <a:t>WHAT CATEGORY DO YOU BELONG TO?</a:t>
            </a:r>
          </a:p>
          <a:p>
            <a:pPr marL="168275" lvl="0" algn="just">
              <a:spcAft>
                <a:spcPts val="600"/>
              </a:spcAft>
              <a:buClr>
                <a:srgbClr val="FFFF00"/>
              </a:buClr>
              <a:defRPr/>
            </a:pPr>
            <a:endParaRPr lang="en-US" sz="600" b="1" dirty="0">
              <a:solidFill>
                <a:prstClr val="white"/>
              </a:solidFill>
            </a:endParaRPr>
          </a:p>
          <a:p>
            <a:pPr marL="168275" lvl="0" algn="just">
              <a:spcAft>
                <a:spcPts val="600"/>
              </a:spcAft>
              <a:buClr>
                <a:srgbClr val="FFFF00"/>
              </a:buClr>
              <a:defRPr/>
            </a:pPr>
            <a:endParaRPr lang="en-US" sz="600" b="1" dirty="0">
              <a:solidFill>
                <a:prstClr val="white"/>
              </a:solidFill>
            </a:endParaRPr>
          </a:p>
          <a:p>
            <a:pPr marL="168275" lvl="0" algn="just">
              <a:spcAft>
                <a:spcPts val="600"/>
              </a:spcAft>
              <a:buClr>
                <a:srgbClr val="FFFF00"/>
              </a:buClr>
              <a:defRPr/>
            </a:pPr>
            <a:r>
              <a:rPr lang="en-US" sz="4000" b="1" dirty="0">
                <a:solidFill>
                  <a:prstClr val="white"/>
                </a:solidFill>
              </a:rPr>
              <a:t>It is not enough to be found in the Church; the important thing is to belong to Christ.</a:t>
            </a:r>
          </a:p>
          <a:p>
            <a:pPr marL="168275" lvl="0" algn="just">
              <a:spcAft>
                <a:spcPts val="600"/>
              </a:spcAft>
              <a:buClr>
                <a:srgbClr val="FFFF00"/>
              </a:buClr>
              <a:defRPr/>
            </a:pPr>
            <a:endParaRPr lang="en-US" sz="800" b="1" dirty="0">
              <a:solidFill>
                <a:prstClr val="white"/>
              </a:solidFill>
            </a:endParaRPr>
          </a:p>
          <a:p>
            <a:pPr marL="168275" lvl="0" algn="just">
              <a:spcAft>
                <a:spcPts val="600"/>
              </a:spcAft>
              <a:buClr>
                <a:srgbClr val="FFFF00"/>
              </a:buClr>
              <a:defRPr/>
            </a:pPr>
            <a:r>
              <a:rPr lang="en-US" sz="4000" b="1" dirty="0">
                <a:solidFill>
                  <a:prstClr val="white"/>
                </a:solidFill>
              </a:rPr>
              <a:t>It is not enough to be religious, gifted, prayerful, influential, or useful in the house of God. We must be genuinely born again and belong to the Lord.</a:t>
            </a:r>
          </a:p>
          <a:p>
            <a:pPr marL="168275" lvl="0" algn="just">
              <a:spcAft>
                <a:spcPts val="600"/>
              </a:spcAft>
              <a:buClr>
                <a:srgbClr val="FFFF00"/>
              </a:buClr>
              <a:defRPr/>
            </a:pPr>
            <a:endParaRPr lang="en-US" sz="900" b="1" dirty="0">
              <a:solidFill>
                <a:prstClr val="white"/>
              </a:solidFill>
            </a:endParaRPr>
          </a:p>
          <a:p>
            <a:pPr marL="168275" lvl="0" algn="just">
              <a:spcAft>
                <a:spcPts val="600"/>
              </a:spcAft>
              <a:buClr>
                <a:srgbClr val="FFFF00"/>
              </a:buClr>
              <a:defRPr/>
            </a:pPr>
            <a:r>
              <a:rPr lang="en-US" sz="4000" b="1" u="sng" dirty="0">
                <a:solidFill>
                  <a:srgbClr val="FFC000"/>
                </a:solidFill>
              </a:rPr>
              <a:t>Additional Scripture:</a:t>
            </a:r>
            <a:r>
              <a:rPr lang="en-US" sz="4000" b="1" dirty="0">
                <a:solidFill>
                  <a:prstClr val="white"/>
                </a:solidFill>
              </a:rPr>
              <a:t> 2 Peter 2:10</a:t>
            </a:r>
          </a:p>
        </p:txBody>
      </p:sp>
    </p:spTree>
    <p:extLst>
      <p:ext uri="{BB962C8B-B14F-4D97-AF65-F5344CB8AC3E}">
        <p14:creationId xmlns:p14="http://schemas.microsoft.com/office/powerpoint/2010/main" val="727338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4520</TotalTime>
  <Words>1380</Words>
  <Application>Microsoft Office PowerPoint</Application>
  <PresentationFormat>Widescreen</PresentationFormat>
  <Paragraphs>117</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Comic Sans MS</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Bride Assembly</cp:lastModifiedBy>
  <cp:revision>901</cp:revision>
  <dcterms:created xsi:type="dcterms:W3CDTF">2025-04-26T22:44:26Z</dcterms:created>
  <dcterms:modified xsi:type="dcterms:W3CDTF">2026-10-11T07:38:46Z</dcterms:modified>
</cp:coreProperties>
</file>