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311" r:id="rId3"/>
    <p:sldId id="362" r:id="rId4"/>
    <p:sldId id="332" r:id="rId5"/>
    <p:sldId id="385" r:id="rId6"/>
    <p:sldId id="386" r:id="rId7"/>
    <p:sldId id="387" r:id="rId8"/>
    <p:sldId id="366" r:id="rId9"/>
    <p:sldId id="388" r:id="rId10"/>
    <p:sldId id="389" r:id="rId11"/>
    <p:sldId id="390" r:id="rId12"/>
    <p:sldId id="391" r:id="rId13"/>
    <p:sldId id="392" r:id="rId14"/>
    <p:sldId id="393" r:id="rId15"/>
    <p:sldId id="394" r:id="rId16"/>
    <p:sldId id="348" r:id="rId17"/>
    <p:sldId id="384" r:id="rId18"/>
    <p:sldId id="33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2" d="100"/>
          <a:sy n="42" d="100"/>
        </p:scale>
        <p:origin x="77" y="5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9/19/2026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9/19/2026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94A55D3-48E4-D489-62C0-F3D767ABCDD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48199E-5F78-657D-07AD-469E449B8711}"/>
              </a:ext>
            </a:extLst>
          </p:cNvPr>
          <p:cNvSpPr txBox="1"/>
          <p:nvPr/>
        </p:nvSpPr>
        <p:spPr>
          <a:xfrm>
            <a:off x="212652" y="751692"/>
            <a:ext cx="11780874" cy="5589222"/>
          </a:xfrm>
          <a:prstGeom prst="rect">
            <a:avLst/>
          </a:prstGeom>
          <a:noFill/>
          <a:effectLst>
            <a:softEdge rad="0"/>
          </a:effectLst>
        </p:spPr>
        <p:txBody>
          <a:bodyPr wrap="square" rtlCol="0">
            <a:spAutoFit/>
          </a:bodyPr>
          <a:lstStyle/>
          <a:p>
            <a:pPr algn="ctr">
              <a:lnSpc>
                <a:spcPct val="80000"/>
              </a:lnSpc>
            </a:pPr>
            <a:r>
              <a:rPr lang="en-US" sz="8000" b="1" dirty="0">
                <a:solidFill>
                  <a:srgbClr val="FFC000"/>
                </a:solidFill>
                <a:effectLst>
                  <a:outerShdw blurRad="38100" dist="38100" dir="2700000" algn="tl">
                    <a:srgbClr val="000000">
                      <a:alpha val="43137"/>
                    </a:srgbClr>
                  </a:outerShdw>
                </a:effectLst>
                <a:latin typeface="Copperplate Gothic Bold" panose="020E0705020206020404" pitchFamily="34" charset="0"/>
              </a:rPr>
              <a:t>the revelational </a:t>
            </a:r>
            <a:r>
              <a:rPr lang="en-US" sz="8800" b="1" dirty="0">
                <a:solidFill>
                  <a:srgbClr val="FFC000"/>
                </a:solidFill>
                <a:effectLst>
                  <a:outerShdw blurRad="38100" dist="38100" dir="2700000" algn="tl">
                    <a:srgbClr val="000000">
                      <a:alpha val="43137"/>
                    </a:srgbClr>
                  </a:outerShdw>
                </a:effectLst>
                <a:latin typeface="Copperplate Gothic Bold" panose="020E0705020206020404" pitchFamily="34" charset="0"/>
              </a:rPr>
              <a:t>KNOWLEDGE</a:t>
            </a:r>
          </a:p>
          <a:p>
            <a:pPr algn="ctr">
              <a:lnSpc>
                <a:spcPct val="80000"/>
              </a:lnSpc>
            </a:pPr>
            <a:r>
              <a:rPr lang="en-US" sz="8000" b="1" i="1" dirty="0">
                <a:solidFill>
                  <a:srgbClr val="FFC000"/>
                </a:solidFill>
                <a:effectLst>
                  <a:outerShdw blurRad="38100" dist="38100" dir="2700000" algn="tl">
                    <a:srgbClr val="000000">
                      <a:alpha val="43137"/>
                    </a:srgbClr>
                  </a:outerShdw>
                </a:effectLst>
                <a:latin typeface="Viner Hand ITC" panose="03070502030502020203" pitchFamily="66" charset="0"/>
                <a:ea typeface="Verdana" panose="020B0604030504040204" pitchFamily="34" charset="0"/>
              </a:rPr>
              <a:t>of</a:t>
            </a:r>
          </a:p>
          <a:p>
            <a:pPr algn="ctr">
              <a:lnSpc>
                <a:spcPct val="80000"/>
              </a:lnSpc>
            </a:pPr>
            <a:r>
              <a:rPr lang="en-US" sz="13800" b="1" dirty="0">
                <a:ln w="38100">
                  <a:solidFill>
                    <a:schemeClr val="accent2"/>
                  </a:solidFill>
                  <a:prstDash val="solid"/>
                </a:ln>
                <a:solidFill>
                  <a:schemeClr val="accent2">
                    <a:lumMod val="40000"/>
                    <a:lumOff val="60000"/>
                  </a:schemeClr>
                </a:solidFill>
                <a:effectLst>
                  <a:glow rad="88900">
                    <a:schemeClr val="accent2">
                      <a:satMod val="175000"/>
                      <a:alpha val="40000"/>
                    </a:schemeClr>
                  </a:glow>
                  <a:outerShdw blurRad="60007" dist="393700" dir="7680000" sy="30000" kx="1300200" algn="ctr" rotWithShape="0">
                    <a:prstClr val="black"/>
                  </a:outerShdw>
                  <a:reflection blurRad="6350" stA="20000" endPos="30000" dir="5400000" sy="-100000" algn="bl" rotWithShape="0"/>
                </a:effectLst>
                <a:latin typeface="Berlin Sans FB Demi" panose="020E0802020502020306" pitchFamily="34" charset="0"/>
              </a:rPr>
              <a:t>GOD</a:t>
            </a:r>
          </a:p>
          <a:p>
            <a:pPr algn="ctr">
              <a:lnSpc>
                <a:spcPct val="80000"/>
              </a:lnSpc>
            </a:pPr>
            <a:endParaRPr lang="en-US" sz="1050" b="1" u="sng" dirty="0">
              <a:solidFill>
                <a:srgbClr val="FFFF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endParaRPr>
          </a:p>
          <a:p>
            <a:pPr algn="ctr">
              <a:lnSpc>
                <a:spcPct val="80000"/>
              </a:lnSpc>
            </a:pPr>
            <a:endParaRPr lang="en-US" sz="200" b="1" u="sng" dirty="0">
              <a:solidFill>
                <a:srgbClr val="FFFF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endParaRPr>
          </a:p>
          <a:p>
            <a:pPr algn="ctr">
              <a:lnSpc>
                <a:spcPct val="80000"/>
              </a:lnSpc>
            </a:pPr>
            <a:r>
              <a:rPr lang="en-US" sz="4400" b="1" u="sng" dirty="0">
                <a:solidFill>
                  <a:srgbClr val="FFC0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rPr>
              <a:t>Text:</a:t>
            </a:r>
            <a:r>
              <a:rPr lang="en-US" sz="4400" b="1" dirty="0">
                <a:solidFill>
                  <a:srgbClr val="FFC000"/>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rPr>
              <a:t> </a:t>
            </a:r>
            <a:r>
              <a:rPr lang="en-US" sz="4400" b="1" dirty="0">
                <a:solidFill>
                  <a:schemeClr val="bg2"/>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rPr>
              <a:t>Matthew 16:15–17 </a:t>
            </a:r>
            <a:endParaRPr lang="en-US" sz="7200" b="1" dirty="0">
              <a:solidFill>
                <a:schemeClr val="bg2"/>
              </a:solidFill>
              <a:effectLst>
                <a:outerShdw blurRad="38100" dist="38100" dir="2700000" algn="tl">
                  <a:srgbClr val="000000">
                    <a:alpha val="43137"/>
                  </a:srgbClr>
                </a:outerShdw>
              </a:effectLst>
              <a:latin typeface="Maiandra GD" panose="020E0502030308020204" pitchFamily="34" charset="0"/>
              <a:ea typeface="Cambria Math" panose="02040503050406030204" pitchFamily="18" charset="0"/>
              <a:cs typeface="Arial" panose="020B0604020202020204" pitchFamily="34" charset="0"/>
            </a:endParaRPr>
          </a:p>
        </p:txBody>
      </p:sp>
      <p:sp>
        <p:nvSpPr>
          <p:cNvPr id="2" name="Rectangle 1">
            <a:extLst>
              <a:ext uri="{FF2B5EF4-FFF2-40B4-BE49-F238E27FC236}">
                <a16:creationId xmlns:a16="http://schemas.microsoft.com/office/drawing/2014/main" id="{46ED2B95-397A-1CAC-7CA7-CD9FCD0A2807}"/>
              </a:ext>
            </a:extLst>
          </p:cNvPr>
          <p:cNvSpPr/>
          <p:nvPr/>
        </p:nvSpPr>
        <p:spPr>
          <a:xfrm>
            <a:off x="0" y="535196"/>
            <a:ext cx="12192000" cy="1524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BA4110D-9463-4C06-4DCB-070621C707ED}"/>
              </a:ext>
            </a:extLst>
          </p:cNvPr>
          <p:cNvSpPr/>
          <p:nvPr/>
        </p:nvSpPr>
        <p:spPr>
          <a:xfrm>
            <a:off x="0" y="6347116"/>
            <a:ext cx="12192000" cy="1524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933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57FD495-47C2-74F7-E33D-F7C4198161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F633A8-64A3-B0C0-F163-252CDE2531F9}"/>
              </a:ext>
            </a:extLst>
          </p:cNvPr>
          <p:cNvSpPr txBox="1"/>
          <p:nvPr/>
        </p:nvSpPr>
        <p:spPr>
          <a:xfrm>
            <a:off x="384048" y="78218"/>
            <a:ext cx="11425390" cy="7001917"/>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INTRODUCTION</a:t>
            </a:r>
            <a:endParaRPr lang="en-US" sz="4000" b="1" dirty="0">
              <a:solidFill>
                <a:schemeClr val="bg1"/>
              </a:solidFill>
            </a:endParaRPr>
          </a:p>
          <a:p>
            <a:pPr algn="just">
              <a:spcAft>
                <a:spcPts val="600"/>
              </a:spcAft>
            </a:pPr>
            <a:endParaRPr lang="en-US" sz="100" b="1" dirty="0">
              <a:solidFill>
                <a:schemeClr val="bg1"/>
              </a:solidFill>
            </a:endParaRPr>
          </a:p>
          <a:p>
            <a:pPr algn="just">
              <a:spcAft>
                <a:spcPts val="600"/>
              </a:spcAft>
            </a:pPr>
            <a:r>
              <a:rPr lang="en-US" sz="4000" b="1" dirty="0">
                <a:solidFill>
                  <a:schemeClr val="bg1"/>
                </a:solidFill>
              </a:rPr>
              <a:t>There is a difference between knowing about God and knowing God by revelation. A person can learn about God through preaching, books, church traditions and religious education, yet still lack a personal understanding of who God truly is.</a:t>
            </a:r>
          </a:p>
          <a:p>
            <a:pPr algn="just">
              <a:spcAft>
                <a:spcPts val="600"/>
              </a:spcAft>
            </a:pPr>
            <a:endParaRPr lang="en-US" sz="400" b="1" dirty="0">
              <a:solidFill>
                <a:schemeClr val="bg1"/>
              </a:solidFill>
            </a:endParaRPr>
          </a:p>
          <a:p>
            <a:pPr algn="just">
              <a:spcAft>
                <a:spcPts val="600"/>
              </a:spcAft>
            </a:pPr>
            <a:r>
              <a:rPr lang="en-US" sz="4000" b="1" dirty="0">
                <a:solidFill>
                  <a:schemeClr val="bg1"/>
                </a:solidFill>
              </a:rPr>
              <a:t>Peter knew Jesus physically, but when he declared, </a:t>
            </a:r>
            <a:r>
              <a:rPr lang="en-US" sz="4000" b="1" i="1" dirty="0">
                <a:solidFill>
                  <a:srgbClr val="FFFF00"/>
                </a:solidFill>
              </a:rPr>
              <a:t>“Thou art the Christ, the Son of the living God</a:t>
            </a:r>
            <a:r>
              <a:rPr lang="en-US" sz="4000" b="1" i="1" dirty="0">
                <a:solidFill>
                  <a:schemeClr val="bg1"/>
                </a:solidFill>
              </a:rPr>
              <a:t>,</a:t>
            </a:r>
            <a:r>
              <a:rPr lang="en-US" sz="4000" b="1" i="1" dirty="0">
                <a:solidFill>
                  <a:srgbClr val="FFFF00"/>
                </a:solidFill>
              </a:rPr>
              <a:t>”</a:t>
            </a:r>
            <a:r>
              <a:rPr lang="en-US" sz="4000" b="1" i="1" dirty="0">
                <a:solidFill>
                  <a:schemeClr val="bg1"/>
                </a:solidFill>
              </a:rPr>
              <a:t> </a:t>
            </a:r>
            <a:r>
              <a:rPr lang="en-US" sz="4000" b="1" dirty="0">
                <a:solidFill>
                  <a:schemeClr val="bg1"/>
                </a:solidFill>
              </a:rPr>
              <a:t>Jesus made it clear that this knowledge came by divine revelation.</a:t>
            </a:r>
          </a:p>
        </p:txBody>
      </p:sp>
    </p:spTree>
    <p:extLst>
      <p:ext uri="{BB962C8B-B14F-4D97-AF65-F5344CB8AC3E}">
        <p14:creationId xmlns:p14="http://schemas.microsoft.com/office/powerpoint/2010/main" val="364452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7D0E264-4974-EF89-DE96-A9B86DD516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DF0AD8-7E4E-030E-EDB7-B743652495A2}"/>
              </a:ext>
            </a:extLst>
          </p:cNvPr>
          <p:cNvSpPr txBox="1"/>
          <p:nvPr/>
        </p:nvSpPr>
        <p:spPr>
          <a:xfrm>
            <a:off x="382562" y="190544"/>
            <a:ext cx="11426876" cy="6594113"/>
          </a:xfrm>
          <a:prstGeom prst="rect">
            <a:avLst/>
          </a:prstGeom>
          <a:noFill/>
        </p:spPr>
        <p:txBody>
          <a:bodyPr wrap="square" rtlCol="0">
            <a:spAutoFit/>
          </a:bodyPr>
          <a:lstStyle/>
          <a:p>
            <a:pPr algn="just">
              <a:spcAft>
                <a:spcPts val="600"/>
              </a:spcAft>
            </a:pPr>
            <a:r>
              <a:rPr lang="en-US" sz="4150" b="1" dirty="0">
                <a:solidFill>
                  <a:schemeClr val="bg1"/>
                </a:solidFill>
              </a:rPr>
              <a:t>Therefore, this study will help us understand what revelational knowledge is, why we should seek it, and the dangers of serving God without revelation. </a:t>
            </a:r>
          </a:p>
          <a:p>
            <a:pPr algn="just">
              <a:spcAft>
                <a:spcPts val="600"/>
              </a:spcAft>
            </a:pPr>
            <a:endParaRPr lang="en-US" sz="1400" b="1" dirty="0">
              <a:solidFill>
                <a:schemeClr val="bg1"/>
              </a:solidFill>
            </a:endParaRPr>
          </a:p>
          <a:p>
            <a:pPr algn="just">
              <a:spcAft>
                <a:spcPts val="600"/>
              </a:spcAft>
            </a:pPr>
            <a:r>
              <a:rPr lang="en-US" sz="4150" b="1" i="1" dirty="0">
                <a:solidFill>
                  <a:schemeClr val="bg1"/>
                </a:solidFill>
              </a:rPr>
              <a:t>We shall look at the study in three different ways:</a:t>
            </a:r>
          </a:p>
          <a:p>
            <a:pPr algn="just">
              <a:spcAft>
                <a:spcPts val="600"/>
              </a:spcAft>
            </a:pPr>
            <a:r>
              <a:rPr lang="en-US" sz="4150" b="1" dirty="0">
                <a:solidFill>
                  <a:srgbClr val="FFFF00"/>
                </a:solidFill>
              </a:rPr>
              <a:t>1. </a:t>
            </a:r>
            <a:r>
              <a:rPr lang="en-US" sz="4150" b="1" dirty="0">
                <a:solidFill>
                  <a:schemeClr val="bg1"/>
                </a:solidFill>
              </a:rPr>
              <a:t>What is the revelational (scriptural) knowledge of God?</a:t>
            </a:r>
          </a:p>
          <a:p>
            <a:pPr algn="just">
              <a:spcAft>
                <a:spcPts val="600"/>
              </a:spcAft>
            </a:pPr>
            <a:r>
              <a:rPr lang="en-US" sz="4150" b="1" dirty="0">
                <a:solidFill>
                  <a:srgbClr val="FFFF00"/>
                </a:solidFill>
              </a:rPr>
              <a:t>2. </a:t>
            </a:r>
            <a:r>
              <a:rPr lang="en-US" sz="4150" b="1" dirty="0">
                <a:solidFill>
                  <a:schemeClr val="bg1"/>
                </a:solidFill>
              </a:rPr>
              <a:t>Reasons why we should seek to know God by revelation.</a:t>
            </a:r>
          </a:p>
          <a:p>
            <a:pPr algn="just">
              <a:spcAft>
                <a:spcPts val="600"/>
              </a:spcAft>
            </a:pPr>
            <a:r>
              <a:rPr lang="en-US" sz="4150" b="1" dirty="0">
                <a:solidFill>
                  <a:srgbClr val="FFFF00"/>
                </a:solidFill>
              </a:rPr>
              <a:t>3.  </a:t>
            </a:r>
            <a:r>
              <a:rPr lang="en-US" sz="4150" b="1" dirty="0">
                <a:solidFill>
                  <a:schemeClr val="bg1"/>
                </a:solidFill>
              </a:rPr>
              <a:t>Dangers of serving God without revelation.</a:t>
            </a:r>
          </a:p>
        </p:txBody>
      </p:sp>
    </p:spTree>
    <p:extLst>
      <p:ext uri="{BB962C8B-B14F-4D97-AF65-F5344CB8AC3E}">
        <p14:creationId xmlns:p14="http://schemas.microsoft.com/office/powerpoint/2010/main" val="1175481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6EA5B16-FB1E-E35C-483C-EFB2D532805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D231145-25B8-CCFA-CF63-05431DB57776}"/>
              </a:ext>
            </a:extLst>
          </p:cNvPr>
          <p:cNvSpPr txBox="1"/>
          <p:nvPr/>
        </p:nvSpPr>
        <p:spPr>
          <a:xfrm>
            <a:off x="329184" y="119622"/>
            <a:ext cx="11576304" cy="6632585"/>
          </a:xfrm>
          <a:prstGeom prst="rect">
            <a:avLst/>
          </a:prstGeom>
          <a:noFill/>
        </p:spPr>
        <p:txBody>
          <a:bodyPr wrap="square" rtlCol="0">
            <a:spAutoFit/>
          </a:bodyPr>
          <a:lstStyle/>
          <a:p>
            <a:pPr algn="ctr">
              <a:spcAft>
                <a:spcPts val="600"/>
              </a:spcAft>
            </a:pPr>
            <a:r>
              <a:rPr lang="en-US" sz="4200" b="1" dirty="0">
                <a:solidFill>
                  <a:srgbClr val="FFC000"/>
                </a:solidFill>
                <a:latin typeface="Rockwell" panose="02060603020205020403" pitchFamily="18" charset="0"/>
              </a:rPr>
              <a:t>1.   WHAT  IS  THE  REVELATIONAL (SCRIPTURAL)  KNOWLEDGE  OF GOD?</a:t>
            </a:r>
          </a:p>
          <a:p>
            <a:pPr algn="just">
              <a:spcAft>
                <a:spcPts val="600"/>
              </a:spcAft>
            </a:pPr>
            <a:endParaRPr lang="en-US" sz="500" b="1" dirty="0">
              <a:solidFill>
                <a:srgbClr val="FFFF00"/>
              </a:solidFill>
            </a:endParaRPr>
          </a:p>
          <a:p>
            <a:pPr algn="just">
              <a:spcAft>
                <a:spcPts val="600"/>
              </a:spcAft>
            </a:pPr>
            <a:r>
              <a:rPr lang="en-US" sz="3900" b="1" dirty="0">
                <a:solidFill>
                  <a:srgbClr val="FFFF00"/>
                </a:solidFill>
              </a:rPr>
              <a:t>Revelational knowledge of God</a:t>
            </a:r>
            <a:r>
              <a:rPr lang="en-US" sz="3900" b="1" dirty="0">
                <a:solidFill>
                  <a:schemeClr val="bg1"/>
                </a:solidFill>
              </a:rPr>
              <a:t> is the spiritual understanding of who God is, His nature, His will and His purposes, which God makes known to man through His Word, His Son, the Holy Spirit and His works. It goes beyond mere information about God. It produces conviction, faith, obedience and transformation.</a:t>
            </a:r>
          </a:p>
          <a:p>
            <a:pPr algn="just">
              <a:spcAft>
                <a:spcPts val="600"/>
              </a:spcAft>
            </a:pPr>
            <a:endParaRPr lang="en-US" sz="700" b="1" dirty="0">
              <a:solidFill>
                <a:schemeClr val="bg1"/>
              </a:solidFill>
            </a:endParaRPr>
          </a:p>
          <a:p>
            <a:pPr algn="just">
              <a:spcAft>
                <a:spcPts val="600"/>
              </a:spcAft>
            </a:pPr>
            <a:r>
              <a:rPr lang="en-US" sz="3900" b="1" dirty="0">
                <a:solidFill>
                  <a:schemeClr val="bg1"/>
                </a:solidFill>
              </a:rPr>
              <a:t>Peter's knowledge of Christ was not merely human reasoning; it was a revelation from God.</a:t>
            </a:r>
          </a:p>
        </p:txBody>
      </p:sp>
    </p:spTree>
    <p:extLst>
      <p:ext uri="{BB962C8B-B14F-4D97-AF65-F5344CB8AC3E}">
        <p14:creationId xmlns:p14="http://schemas.microsoft.com/office/powerpoint/2010/main" val="3653502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549B0F3-C7E9-7C87-3EAE-B62900EDA05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1CA0515-5C94-FF7C-6400-05A8C01D4527}"/>
              </a:ext>
            </a:extLst>
          </p:cNvPr>
          <p:cNvSpPr txBox="1"/>
          <p:nvPr/>
        </p:nvSpPr>
        <p:spPr>
          <a:xfrm>
            <a:off x="329184" y="375654"/>
            <a:ext cx="11576304" cy="6101670"/>
          </a:xfrm>
          <a:prstGeom prst="rect">
            <a:avLst/>
          </a:prstGeom>
          <a:noFill/>
        </p:spPr>
        <p:txBody>
          <a:bodyPr wrap="square" rtlCol="0">
            <a:spAutoFit/>
          </a:bodyPr>
          <a:lstStyle/>
          <a:p>
            <a:pPr algn="just">
              <a:spcAft>
                <a:spcPts val="600"/>
              </a:spcAft>
            </a:pPr>
            <a:r>
              <a:rPr lang="en-US" sz="4000" b="1" i="1" dirty="0">
                <a:solidFill>
                  <a:schemeClr val="bg1"/>
                </a:solidFill>
              </a:rPr>
              <a:t>We can have a revelational knowledge of God: </a:t>
            </a:r>
          </a:p>
          <a:p>
            <a:pPr algn="just">
              <a:spcAft>
                <a:spcPts val="600"/>
              </a:spcAft>
            </a:pPr>
            <a:r>
              <a:rPr lang="en-US" sz="4000" b="1" dirty="0" err="1">
                <a:solidFill>
                  <a:srgbClr val="FFFF00"/>
                </a:solidFill>
              </a:rPr>
              <a:t>i</a:t>
            </a:r>
            <a:r>
              <a:rPr lang="en-US" sz="4000" b="1" dirty="0">
                <a:solidFill>
                  <a:srgbClr val="FFFF00"/>
                </a:solidFill>
              </a:rPr>
              <a:t>. </a:t>
            </a:r>
            <a:r>
              <a:rPr lang="en-US" sz="4000" b="1" u="sng" dirty="0">
                <a:solidFill>
                  <a:srgbClr val="FFFF00"/>
                </a:solidFill>
              </a:rPr>
              <a:t>Through the Holy Scriptures:</a:t>
            </a:r>
            <a:r>
              <a:rPr lang="en-US" sz="4000" b="1" dirty="0">
                <a:solidFill>
                  <a:schemeClr val="bg1"/>
                </a:solidFill>
              </a:rPr>
              <a:t> The primary source of God's written revelation is the Bible. God reveals His character, His will, His commandments and His plan of salvation through Scripture. </a:t>
            </a:r>
            <a:r>
              <a:rPr lang="en-US" sz="4000" b="1" i="1" dirty="0">
                <a:solidFill>
                  <a:schemeClr val="bg1"/>
                </a:solidFill>
              </a:rPr>
              <a:t>John 5:39;  2 Tim. 3:15.</a:t>
            </a:r>
          </a:p>
          <a:p>
            <a:pPr algn="just">
              <a:spcAft>
                <a:spcPts val="600"/>
              </a:spcAft>
            </a:pPr>
            <a:endParaRPr lang="en-US" sz="1200" b="1" dirty="0">
              <a:solidFill>
                <a:schemeClr val="bg1"/>
              </a:solidFill>
            </a:endParaRPr>
          </a:p>
          <a:p>
            <a:pPr algn="just">
              <a:spcAft>
                <a:spcPts val="600"/>
              </a:spcAft>
            </a:pPr>
            <a:r>
              <a:rPr lang="en-US" sz="4000" b="1" dirty="0">
                <a:solidFill>
                  <a:srgbClr val="FFFF00"/>
                </a:solidFill>
              </a:rPr>
              <a:t>ii. </a:t>
            </a:r>
            <a:r>
              <a:rPr lang="en-US" sz="4000" b="1" u="sng" dirty="0">
                <a:solidFill>
                  <a:srgbClr val="FFFF00"/>
                </a:solidFill>
              </a:rPr>
              <a:t>Through Jesus Christ:</a:t>
            </a:r>
            <a:r>
              <a:rPr lang="en-US" sz="4000" b="1" dirty="0">
                <a:solidFill>
                  <a:schemeClr val="bg1"/>
                </a:solidFill>
              </a:rPr>
              <a:t> Jesus Christ is God's greatest revelation to mankind. To know Christ is to encounter the revelation of the Father. </a:t>
            </a:r>
          </a:p>
          <a:p>
            <a:pPr algn="just">
              <a:spcAft>
                <a:spcPts val="600"/>
              </a:spcAft>
            </a:pPr>
            <a:r>
              <a:rPr lang="en-US" sz="4000" b="1" i="1" dirty="0">
                <a:solidFill>
                  <a:schemeClr val="bg1"/>
                </a:solidFill>
              </a:rPr>
              <a:t>John 1:18;  John 14:6-9;  Col. 2:9.</a:t>
            </a:r>
          </a:p>
        </p:txBody>
      </p:sp>
    </p:spTree>
    <p:extLst>
      <p:ext uri="{BB962C8B-B14F-4D97-AF65-F5344CB8AC3E}">
        <p14:creationId xmlns:p14="http://schemas.microsoft.com/office/powerpoint/2010/main" val="851497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DFCA759-29F2-6AF6-533A-FD7253A0BA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CAB704-4635-A2EA-44E6-B389CC77173B}"/>
              </a:ext>
            </a:extLst>
          </p:cNvPr>
          <p:cNvSpPr txBox="1"/>
          <p:nvPr/>
        </p:nvSpPr>
        <p:spPr>
          <a:xfrm>
            <a:off x="329184" y="101334"/>
            <a:ext cx="11576304" cy="6940361"/>
          </a:xfrm>
          <a:prstGeom prst="rect">
            <a:avLst/>
          </a:prstGeom>
          <a:noFill/>
        </p:spPr>
        <p:txBody>
          <a:bodyPr wrap="square" rtlCol="0">
            <a:spAutoFit/>
          </a:bodyPr>
          <a:lstStyle/>
          <a:p>
            <a:pPr algn="just">
              <a:spcAft>
                <a:spcPts val="600"/>
              </a:spcAft>
            </a:pPr>
            <a:r>
              <a:rPr lang="en-US" sz="3700" b="1" dirty="0">
                <a:solidFill>
                  <a:srgbClr val="FFFF00"/>
                </a:solidFill>
              </a:rPr>
              <a:t>iii. </a:t>
            </a:r>
            <a:r>
              <a:rPr lang="en-US" sz="3700" b="1" u="sng" dirty="0">
                <a:solidFill>
                  <a:srgbClr val="FFFF00"/>
                </a:solidFill>
              </a:rPr>
              <a:t>Through the Holy Spirit:</a:t>
            </a:r>
            <a:r>
              <a:rPr lang="en-US" sz="3700" b="1" dirty="0">
                <a:solidFill>
                  <a:srgbClr val="FFFF00"/>
                </a:solidFill>
              </a:rPr>
              <a:t> </a:t>
            </a:r>
            <a:r>
              <a:rPr lang="en-US" sz="3700" b="1" dirty="0">
                <a:solidFill>
                  <a:schemeClr val="bg1"/>
                </a:solidFill>
              </a:rPr>
              <a:t>The Holy Spirit opens our spiritual understanding to know the things of God. The Holy Spirit does not replace Scripture; rather, He illuminates the truth of Scripture in our hearts. </a:t>
            </a:r>
          </a:p>
          <a:p>
            <a:pPr algn="just">
              <a:spcAft>
                <a:spcPts val="600"/>
              </a:spcAft>
            </a:pPr>
            <a:r>
              <a:rPr lang="en-US" sz="3700" b="1" i="1" dirty="0">
                <a:solidFill>
                  <a:schemeClr val="bg1"/>
                </a:solidFill>
              </a:rPr>
              <a:t>1 Cor. 2:10–12;  1 John 4:13.</a:t>
            </a:r>
          </a:p>
          <a:p>
            <a:pPr algn="just">
              <a:spcAft>
                <a:spcPts val="600"/>
              </a:spcAft>
            </a:pPr>
            <a:endParaRPr lang="en-US" sz="300" b="1" dirty="0">
              <a:solidFill>
                <a:schemeClr val="bg1"/>
              </a:solidFill>
            </a:endParaRPr>
          </a:p>
          <a:p>
            <a:pPr algn="just">
              <a:spcAft>
                <a:spcPts val="600"/>
              </a:spcAft>
            </a:pPr>
            <a:r>
              <a:rPr lang="en-US" sz="3700" b="1" dirty="0">
                <a:solidFill>
                  <a:srgbClr val="FFFF00"/>
                </a:solidFill>
              </a:rPr>
              <a:t>iv. </a:t>
            </a:r>
            <a:r>
              <a:rPr lang="en-US" sz="3700" b="1" u="sng" dirty="0">
                <a:solidFill>
                  <a:srgbClr val="FFFF00"/>
                </a:solidFill>
              </a:rPr>
              <a:t>Through God's works and creation:</a:t>
            </a:r>
            <a:r>
              <a:rPr lang="en-US" sz="3700" b="1" dirty="0">
                <a:solidFill>
                  <a:schemeClr val="bg1"/>
                </a:solidFill>
              </a:rPr>
              <a:t> Creation reveals something about the Creator. The heavens and the works of God testify to His power and greatness. However, creation gives general revelation; the Scriptures give us the authoritative revelation of God's redemptive plan. </a:t>
            </a:r>
          </a:p>
          <a:p>
            <a:pPr algn="just">
              <a:spcAft>
                <a:spcPts val="600"/>
              </a:spcAft>
            </a:pPr>
            <a:r>
              <a:rPr lang="en-US" sz="3700" b="1" i="1" dirty="0">
                <a:solidFill>
                  <a:schemeClr val="bg1"/>
                </a:solidFill>
              </a:rPr>
              <a:t>Romans 1:20;  Psalms 19:1</a:t>
            </a:r>
          </a:p>
        </p:txBody>
      </p:sp>
    </p:spTree>
    <p:extLst>
      <p:ext uri="{BB962C8B-B14F-4D97-AF65-F5344CB8AC3E}">
        <p14:creationId xmlns:p14="http://schemas.microsoft.com/office/powerpoint/2010/main" val="3013541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A1C7599-EA18-EC28-26E8-9BF64034D7D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3D154D4-AE1B-4C95-D4F6-F1AAAC95FFFB}"/>
              </a:ext>
            </a:extLst>
          </p:cNvPr>
          <p:cNvSpPr txBox="1"/>
          <p:nvPr/>
        </p:nvSpPr>
        <p:spPr>
          <a:xfrm>
            <a:off x="391668" y="797510"/>
            <a:ext cx="11408664" cy="5262979"/>
          </a:xfrm>
          <a:prstGeom prst="rect">
            <a:avLst/>
          </a:prstGeom>
          <a:noFill/>
        </p:spPr>
        <p:txBody>
          <a:bodyPr wrap="square" rtlCol="0">
            <a:spAutoFit/>
          </a:bodyPr>
          <a:lstStyle/>
          <a:p>
            <a:pPr algn="just">
              <a:spcAft>
                <a:spcPts val="600"/>
              </a:spcAft>
            </a:pPr>
            <a:r>
              <a:rPr lang="en-US" sz="4200" b="1" dirty="0">
                <a:solidFill>
                  <a:srgbClr val="FFFF00"/>
                </a:solidFill>
              </a:rPr>
              <a:t>v. </a:t>
            </a:r>
            <a:r>
              <a:rPr lang="en-US" sz="4200" b="1" u="sng" dirty="0">
                <a:solidFill>
                  <a:srgbClr val="FFFF00"/>
                </a:solidFill>
              </a:rPr>
              <a:t>Through personal experience of God's dealings:</a:t>
            </a:r>
            <a:r>
              <a:rPr lang="en-US" sz="4200" b="1" dirty="0">
                <a:solidFill>
                  <a:srgbClr val="FFFF00"/>
                </a:solidFill>
              </a:rPr>
              <a:t> </a:t>
            </a:r>
            <a:r>
              <a:rPr lang="en-US" sz="4200" b="1" dirty="0">
                <a:solidFill>
                  <a:schemeClr val="bg1"/>
                </a:solidFill>
              </a:rPr>
              <a:t>God makes Himself known as we walk with Him and experience His faithfulness. As believers obey God and walk with Him, they increasingly discover His faithfulness. Personal experience must always be tested by Scripture. Experience should never become more authoritative than God's Word.  </a:t>
            </a:r>
            <a:r>
              <a:rPr lang="en-US" sz="4200" b="1" i="1" dirty="0">
                <a:solidFill>
                  <a:schemeClr val="bg1"/>
                </a:solidFill>
              </a:rPr>
              <a:t>Psalms 34:8;  Jeremiah 9:24.</a:t>
            </a:r>
          </a:p>
        </p:txBody>
      </p:sp>
    </p:spTree>
    <p:extLst>
      <p:ext uri="{BB962C8B-B14F-4D97-AF65-F5344CB8AC3E}">
        <p14:creationId xmlns:p14="http://schemas.microsoft.com/office/powerpoint/2010/main" val="1464993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FBC8BF19-BE21-4EB5-E93B-7BDC0744EB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A02BD4-4519-F0A8-4274-6672F24ED50A}"/>
              </a:ext>
            </a:extLst>
          </p:cNvPr>
          <p:cNvSpPr txBox="1"/>
          <p:nvPr/>
        </p:nvSpPr>
        <p:spPr>
          <a:xfrm>
            <a:off x="329504" y="338067"/>
            <a:ext cx="11532991" cy="5801588"/>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2.  REASONS WHY WE SHOULD SEEK TO KNOW GOD BY REVELATION</a:t>
            </a:r>
            <a:endParaRPr lang="en-US" sz="700" b="1" i="1" dirty="0">
              <a:solidFill>
                <a:srgbClr val="FFC000"/>
              </a:solidFill>
              <a:latin typeface="Rockwell" panose="02060603020205020403" pitchFamily="18" charset="0"/>
            </a:endParaRPr>
          </a:p>
          <a:p>
            <a:pPr algn="just">
              <a:spcAft>
                <a:spcPts val="600"/>
              </a:spcAft>
            </a:pPr>
            <a:endParaRPr lang="en-US" sz="1100" b="1" dirty="0">
              <a:solidFill>
                <a:srgbClr val="FFFF00"/>
              </a:solidFill>
            </a:endParaRPr>
          </a:p>
          <a:p>
            <a:pPr algn="just">
              <a:spcAft>
                <a:spcPts val="600"/>
              </a:spcAft>
            </a:pPr>
            <a:r>
              <a:rPr lang="en-US" sz="4200" b="1" dirty="0" err="1">
                <a:solidFill>
                  <a:srgbClr val="FFFF00"/>
                </a:solidFill>
              </a:rPr>
              <a:t>i</a:t>
            </a:r>
            <a:r>
              <a:rPr lang="en-US" sz="4200" b="1" dirty="0">
                <a:solidFill>
                  <a:srgbClr val="FFFF00"/>
                </a:solidFill>
              </a:rPr>
              <a:t>. Because revelation gives us a true knowledge of God and saves us from destruction</a:t>
            </a:r>
          </a:p>
          <a:p>
            <a:pPr algn="just">
              <a:spcAft>
                <a:spcPts val="600"/>
              </a:spcAft>
            </a:pPr>
            <a:r>
              <a:rPr lang="en-US" sz="4200" b="1" dirty="0">
                <a:solidFill>
                  <a:schemeClr val="bg1"/>
                </a:solidFill>
              </a:rPr>
              <a:t>Human reasoning alone cannot fully reveal God. We need God to open our understanding and grant us knowledge to escape the coming destruction. </a:t>
            </a:r>
          </a:p>
          <a:p>
            <a:pPr algn="just">
              <a:spcAft>
                <a:spcPts val="600"/>
              </a:spcAft>
            </a:pPr>
            <a:r>
              <a:rPr lang="en-US" sz="4200" b="1" dirty="0">
                <a:solidFill>
                  <a:schemeClr val="bg1"/>
                </a:solidFill>
              </a:rPr>
              <a:t>(1 Corinthians 2:14,  Hosea 4:6)</a:t>
            </a:r>
          </a:p>
        </p:txBody>
      </p:sp>
    </p:spTree>
    <p:extLst>
      <p:ext uri="{BB962C8B-B14F-4D97-AF65-F5344CB8AC3E}">
        <p14:creationId xmlns:p14="http://schemas.microsoft.com/office/powerpoint/2010/main" val="181694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8392EE1-5902-1C70-43FF-02F2B6BF29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AA39F5-A70F-63CC-78D9-2FC626E168E7}"/>
              </a:ext>
            </a:extLst>
          </p:cNvPr>
          <p:cNvSpPr txBox="1"/>
          <p:nvPr/>
        </p:nvSpPr>
        <p:spPr>
          <a:xfrm>
            <a:off x="329504" y="173475"/>
            <a:ext cx="11532991" cy="6586418"/>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2.  REASONS WHY WE SHOULD SEEK TO KNOW GOD BY REVELATION</a:t>
            </a:r>
            <a:endParaRPr lang="en-US" sz="700" b="1" i="1" dirty="0">
              <a:solidFill>
                <a:srgbClr val="FFC000"/>
              </a:solidFill>
              <a:latin typeface="Rockwell" panose="02060603020205020403" pitchFamily="18" charset="0"/>
            </a:endParaRPr>
          </a:p>
          <a:p>
            <a:pPr algn="just">
              <a:spcAft>
                <a:spcPts val="600"/>
              </a:spcAft>
            </a:pPr>
            <a:endParaRPr lang="en-US" sz="700" b="1" dirty="0">
              <a:solidFill>
                <a:srgbClr val="FFFF00"/>
              </a:solidFill>
            </a:endParaRPr>
          </a:p>
          <a:p>
            <a:pPr algn="just">
              <a:spcAft>
                <a:spcPts val="600"/>
              </a:spcAft>
            </a:pPr>
            <a:r>
              <a:rPr lang="en-US" sz="4400" b="1" dirty="0">
                <a:solidFill>
                  <a:srgbClr val="FFFF00"/>
                </a:solidFill>
              </a:rPr>
              <a:t>ii. Because genuine revelation in God makes our services pleasing before Him</a:t>
            </a:r>
          </a:p>
          <a:p>
            <a:pPr algn="just">
              <a:spcAft>
                <a:spcPts val="600"/>
              </a:spcAft>
            </a:pPr>
            <a:r>
              <a:rPr lang="en-US" sz="4400" b="1" dirty="0">
                <a:solidFill>
                  <a:schemeClr val="bg1"/>
                </a:solidFill>
              </a:rPr>
              <a:t>Faith is built upon hearing God's Word. When God reveals His truth to us, it gives us a solid foundation for believing Him and this helps us to render a pleasing and acceptable service unto Him.  (Rom. 10:17;  Heb. 11:4-6)</a:t>
            </a:r>
          </a:p>
        </p:txBody>
      </p:sp>
    </p:spTree>
    <p:extLst>
      <p:ext uri="{BB962C8B-B14F-4D97-AF65-F5344CB8AC3E}">
        <p14:creationId xmlns:p14="http://schemas.microsoft.com/office/powerpoint/2010/main" val="2632321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20673C2-5D9B-4E78-9BDE-854E0C7543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003EF2-D212-2B0B-0B30-456E4C79C1E7}"/>
              </a:ext>
            </a:extLst>
          </p:cNvPr>
          <p:cNvSpPr txBox="1"/>
          <p:nvPr/>
        </p:nvSpPr>
        <p:spPr>
          <a:xfrm>
            <a:off x="329504" y="173475"/>
            <a:ext cx="11532991" cy="6509474"/>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rPr>
              <a:t>2.  REASONS WHY WE SHOULD SEEK TO KNOW GOD BY REVELATION</a:t>
            </a:r>
            <a:endParaRPr lang="en-US" sz="600" b="1" i="1" dirty="0">
              <a:solidFill>
                <a:srgbClr val="FFC000"/>
              </a:solidFill>
              <a:latin typeface="Rockwell" panose="02060603020205020403" pitchFamily="18" charset="0"/>
            </a:endParaRPr>
          </a:p>
          <a:p>
            <a:pPr algn="just">
              <a:spcAft>
                <a:spcPts val="600"/>
              </a:spcAft>
            </a:pPr>
            <a:endParaRPr lang="en-US" sz="400" b="1" dirty="0">
              <a:solidFill>
                <a:srgbClr val="FFFF00"/>
              </a:solidFill>
            </a:endParaRPr>
          </a:p>
          <a:p>
            <a:pPr algn="just">
              <a:spcAft>
                <a:spcPts val="600"/>
              </a:spcAft>
            </a:pPr>
            <a:r>
              <a:rPr lang="en-US" sz="3600" b="1" dirty="0">
                <a:solidFill>
                  <a:srgbClr val="FFFF00"/>
                </a:solidFill>
              </a:rPr>
              <a:t>iii.  Because revelation protects us from deception</a:t>
            </a:r>
          </a:p>
          <a:p>
            <a:pPr algn="just">
              <a:spcAft>
                <a:spcPts val="600"/>
              </a:spcAft>
            </a:pPr>
            <a:r>
              <a:rPr lang="en-US" sz="3600" b="1" dirty="0">
                <a:solidFill>
                  <a:schemeClr val="bg1"/>
                </a:solidFill>
              </a:rPr>
              <a:t>There are many false teachings and false representations of God. Knowing God through His Word helps us distinguish truth from error. (Eph. 4:12-14;  1 John 4:1;  Matt. 24:4-5)</a:t>
            </a:r>
          </a:p>
          <a:p>
            <a:pPr algn="just">
              <a:spcAft>
                <a:spcPts val="600"/>
              </a:spcAft>
            </a:pPr>
            <a:endParaRPr lang="en-US" sz="1100" b="1" dirty="0">
              <a:solidFill>
                <a:schemeClr val="bg1"/>
              </a:solidFill>
            </a:endParaRPr>
          </a:p>
          <a:p>
            <a:pPr algn="just">
              <a:spcAft>
                <a:spcPts val="600"/>
              </a:spcAft>
            </a:pPr>
            <a:r>
              <a:rPr lang="en-US" sz="3600" b="1" dirty="0">
                <a:solidFill>
                  <a:srgbClr val="FFFF00"/>
                </a:solidFill>
              </a:rPr>
              <a:t>iv.  Because revelation produces transformation</a:t>
            </a:r>
          </a:p>
          <a:p>
            <a:pPr algn="just">
              <a:spcAft>
                <a:spcPts val="600"/>
              </a:spcAft>
            </a:pPr>
            <a:r>
              <a:rPr lang="en-US" sz="3600" b="1" dirty="0">
                <a:solidFill>
                  <a:schemeClr val="bg1"/>
                </a:solidFill>
              </a:rPr>
              <a:t>True knowledge of God should change our lives. The more clearly we see Christ, the more our lives should become like Him. (2 Corinthians 3:18;  Colossians 3:10)</a:t>
            </a:r>
          </a:p>
        </p:txBody>
      </p:sp>
    </p:spTree>
    <p:extLst>
      <p:ext uri="{BB962C8B-B14F-4D97-AF65-F5344CB8AC3E}">
        <p14:creationId xmlns:p14="http://schemas.microsoft.com/office/powerpoint/2010/main" val="3333949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710FD94-61B1-C525-0547-6931626D930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E2E2B6-CC01-98DF-D866-0CBE7D9A660D}"/>
              </a:ext>
            </a:extLst>
          </p:cNvPr>
          <p:cNvSpPr txBox="1"/>
          <p:nvPr/>
        </p:nvSpPr>
        <p:spPr>
          <a:xfrm>
            <a:off x="329504" y="338067"/>
            <a:ext cx="11532991" cy="5124480"/>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2.  REASONS WHY WE SHOULD SEEK TO KNOW GOD BY REVELATION</a:t>
            </a:r>
            <a:endParaRPr lang="en-US" sz="700" b="1" i="1" dirty="0">
              <a:solidFill>
                <a:srgbClr val="FFC000"/>
              </a:solidFill>
              <a:latin typeface="Rockwell" panose="02060603020205020403" pitchFamily="18" charset="0"/>
            </a:endParaRPr>
          </a:p>
          <a:p>
            <a:pPr algn="just">
              <a:spcAft>
                <a:spcPts val="600"/>
              </a:spcAft>
            </a:pPr>
            <a:endParaRPr lang="en-US" sz="400" b="1" dirty="0">
              <a:solidFill>
                <a:srgbClr val="FFFF00"/>
              </a:solidFill>
            </a:endParaRPr>
          </a:p>
          <a:p>
            <a:pPr algn="just">
              <a:spcAft>
                <a:spcPts val="600"/>
              </a:spcAft>
            </a:pPr>
            <a:r>
              <a:rPr lang="en-US" sz="4400" b="1" dirty="0">
                <a:solidFill>
                  <a:srgbClr val="FFFF00"/>
                </a:solidFill>
              </a:rPr>
              <a:t>v. Because knowing God is the foundation of eternal life</a:t>
            </a:r>
          </a:p>
          <a:p>
            <a:pPr algn="just">
              <a:spcAft>
                <a:spcPts val="600"/>
              </a:spcAft>
            </a:pPr>
            <a:r>
              <a:rPr lang="en-US" sz="4400" b="1" dirty="0">
                <a:solidFill>
                  <a:schemeClr val="bg1"/>
                </a:solidFill>
              </a:rPr>
              <a:t>Jesus connected eternal life with knowing God. Our greatest pursuit should therefore be to know God.   (John 17: 3;  Philippians 3:10)</a:t>
            </a:r>
          </a:p>
        </p:txBody>
      </p:sp>
    </p:spTree>
    <p:extLst>
      <p:ext uri="{BB962C8B-B14F-4D97-AF65-F5344CB8AC3E}">
        <p14:creationId xmlns:p14="http://schemas.microsoft.com/office/powerpoint/2010/main" val="515834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29F2098-741A-85C5-9A40-B6B18DE7204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38B81BE-91FD-E22B-2348-5E63D4EE1C0C}"/>
              </a:ext>
            </a:extLst>
          </p:cNvPr>
          <p:cNvSpPr txBox="1"/>
          <p:nvPr/>
        </p:nvSpPr>
        <p:spPr>
          <a:xfrm>
            <a:off x="329504" y="228339"/>
            <a:ext cx="11532991" cy="6555641"/>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3.  DANGERS OF SERVING  GOD WITHOUT REVELATION</a:t>
            </a:r>
            <a:endParaRPr lang="en-US" sz="700" b="1" i="1" dirty="0">
              <a:solidFill>
                <a:srgbClr val="FFC000"/>
              </a:solidFill>
              <a:latin typeface="Rockwell" panose="02060603020205020403" pitchFamily="18" charset="0"/>
            </a:endParaRPr>
          </a:p>
          <a:p>
            <a:pPr algn="just">
              <a:spcAft>
                <a:spcPts val="600"/>
              </a:spcAft>
            </a:pPr>
            <a:endParaRPr lang="en-US" sz="400" b="1" dirty="0">
              <a:solidFill>
                <a:srgbClr val="FFFF00"/>
              </a:solidFill>
            </a:endParaRPr>
          </a:p>
          <a:p>
            <a:pPr algn="just">
              <a:spcAft>
                <a:spcPts val="600"/>
              </a:spcAft>
            </a:pPr>
            <a:r>
              <a:rPr lang="en-US" sz="4300" b="1" dirty="0">
                <a:solidFill>
                  <a:schemeClr val="bg1"/>
                </a:solidFill>
              </a:rPr>
              <a:t>Serving God without knowledge is an understanding of God that is controlled by human reasoning, fleshly desires, traditions, emotions and personal opinions, rather than by God's revealed Word and the Holy Spirit.</a:t>
            </a:r>
          </a:p>
          <a:p>
            <a:pPr algn="just">
              <a:spcAft>
                <a:spcPts val="600"/>
              </a:spcAft>
            </a:pPr>
            <a:endParaRPr lang="en-US" sz="500" b="1" dirty="0">
              <a:solidFill>
                <a:schemeClr val="bg1"/>
              </a:solidFill>
            </a:endParaRPr>
          </a:p>
          <a:p>
            <a:pPr algn="just">
              <a:spcAft>
                <a:spcPts val="600"/>
              </a:spcAft>
            </a:pPr>
            <a:r>
              <a:rPr lang="en-US" sz="4300" b="1" dirty="0">
                <a:solidFill>
                  <a:schemeClr val="bg1"/>
                </a:solidFill>
              </a:rPr>
              <a:t>A person can know religious facts about God and still relate to Him without revelation.</a:t>
            </a:r>
          </a:p>
        </p:txBody>
      </p:sp>
    </p:spTree>
    <p:extLst>
      <p:ext uri="{BB962C8B-B14F-4D97-AF65-F5344CB8AC3E}">
        <p14:creationId xmlns:p14="http://schemas.microsoft.com/office/powerpoint/2010/main" val="4029401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C589F8A-7DC9-9192-DD0A-0893C87A0A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7104D1A-1E73-83BD-F21D-64BAD77841FD}"/>
              </a:ext>
            </a:extLst>
          </p:cNvPr>
          <p:cNvSpPr txBox="1"/>
          <p:nvPr/>
        </p:nvSpPr>
        <p:spPr>
          <a:xfrm>
            <a:off x="329504" y="228339"/>
            <a:ext cx="11532991" cy="5955476"/>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3.  DANGERS OF SERVING  GOD WITHOUT REVELATION</a:t>
            </a:r>
            <a:endParaRPr lang="en-US" sz="700" b="1" i="1" dirty="0">
              <a:solidFill>
                <a:srgbClr val="FFC000"/>
              </a:solidFill>
              <a:latin typeface="Rockwell" panose="02060603020205020403" pitchFamily="18" charset="0"/>
            </a:endParaRPr>
          </a:p>
          <a:p>
            <a:pPr algn="just">
              <a:spcAft>
                <a:spcPts val="600"/>
              </a:spcAft>
            </a:pPr>
            <a:endParaRPr lang="en-US" sz="400" b="1" dirty="0">
              <a:solidFill>
                <a:srgbClr val="FFFF00"/>
              </a:solidFill>
            </a:endParaRPr>
          </a:p>
          <a:p>
            <a:pPr algn="just">
              <a:spcAft>
                <a:spcPts val="600"/>
              </a:spcAft>
            </a:pPr>
            <a:r>
              <a:rPr lang="en-US" sz="4400" b="1" dirty="0">
                <a:solidFill>
                  <a:srgbClr val="FFFF00"/>
                </a:solidFill>
              </a:rPr>
              <a:t>i. </a:t>
            </a:r>
            <a:r>
              <a:rPr lang="en-US" sz="4400" b="1" u="sng" dirty="0">
                <a:solidFill>
                  <a:srgbClr val="FFFF00"/>
                </a:solidFill>
              </a:rPr>
              <a:t>It can produce spiritual blindness:</a:t>
            </a:r>
          </a:p>
          <a:p>
            <a:pPr algn="just">
              <a:spcAft>
                <a:spcPts val="600"/>
              </a:spcAft>
            </a:pPr>
            <a:r>
              <a:rPr lang="en-US" sz="4400" b="1" dirty="0">
                <a:solidFill>
                  <a:schemeClr val="bg1"/>
                </a:solidFill>
              </a:rPr>
              <a:t>The religious leaders of Jesus' time knew the Scriptures, but many failed to recognize Christ.</a:t>
            </a:r>
          </a:p>
          <a:p>
            <a:pPr algn="just">
              <a:spcAft>
                <a:spcPts val="600"/>
              </a:spcAft>
            </a:pPr>
            <a:r>
              <a:rPr lang="en-US" sz="4400" b="1" dirty="0">
                <a:solidFill>
                  <a:schemeClr val="bg1"/>
                </a:solidFill>
              </a:rPr>
              <a:t>It is possible to study the Bible and still miss the Christ revealed in the Bible.</a:t>
            </a:r>
          </a:p>
          <a:p>
            <a:pPr algn="just">
              <a:spcAft>
                <a:spcPts val="600"/>
              </a:spcAft>
            </a:pPr>
            <a:r>
              <a:rPr lang="en-US" sz="4400" b="1" i="1" dirty="0">
                <a:solidFill>
                  <a:schemeClr val="bg1"/>
                </a:solidFill>
              </a:rPr>
              <a:t>John 9:39-41;  2 Cor. 4:3-4</a:t>
            </a:r>
          </a:p>
        </p:txBody>
      </p:sp>
    </p:spTree>
    <p:extLst>
      <p:ext uri="{BB962C8B-B14F-4D97-AF65-F5344CB8AC3E}">
        <p14:creationId xmlns:p14="http://schemas.microsoft.com/office/powerpoint/2010/main" val="3177895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A2DB148-7857-8FF8-3473-9BCF19A26F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51F892-5284-F7F8-A333-5F70A3540175}"/>
              </a:ext>
            </a:extLst>
          </p:cNvPr>
          <p:cNvSpPr txBox="1"/>
          <p:nvPr/>
        </p:nvSpPr>
        <p:spPr>
          <a:xfrm>
            <a:off x="237744" y="412789"/>
            <a:ext cx="11704320" cy="6032421"/>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rPr>
              <a:t>3.  DANGERS OF SERVING  GOD WITHOUT REVELATION</a:t>
            </a:r>
            <a:endParaRPr lang="en-US" sz="600" b="1" i="1" dirty="0">
              <a:solidFill>
                <a:srgbClr val="FFC000"/>
              </a:solidFill>
              <a:latin typeface="Rockwell" panose="02060603020205020403" pitchFamily="18" charset="0"/>
            </a:endParaRPr>
          </a:p>
          <a:p>
            <a:pPr algn="just">
              <a:spcAft>
                <a:spcPts val="600"/>
              </a:spcAft>
            </a:pPr>
            <a:endParaRPr lang="en-US" sz="400" b="1" dirty="0">
              <a:solidFill>
                <a:srgbClr val="FFFF00"/>
              </a:solidFill>
            </a:endParaRPr>
          </a:p>
          <a:p>
            <a:pPr algn="just">
              <a:spcAft>
                <a:spcPts val="600"/>
              </a:spcAft>
            </a:pPr>
            <a:r>
              <a:rPr lang="en-US" sz="4000" b="1" dirty="0">
                <a:solidFill>
                  <a:srgbClr val="FFFF00"/>
                </a:solidFill>
              </a:rPr>
              <a:t>ii. </a:t>
            </a:r>
            <a:r>
              <a:rPr lang="en-US" sz="4000" b="1" u="sng" dirty="0">
                <a:solidFill>
                  <a:srgbClr val="FFFF00"/>
                </a:solidFill>
              </a:rPr>
              <a:t>It can produce pride:</a:t>
            </a:r>
            <a:r>
              <a:rPr lang="en-US" sz="4000" b="1" dirty="0">
                <a:solidFill>
                  <a:srgbClr val="FFFF00"/>
                </a:solidFill>
              </a:rPr>
              <a:t> </a:t>
            </a:r>
            <a:r>
              <a:rPr lang="en-US" sz="4000" b="1" dirty="0">
                <a:solidFill>
                  <a:schemeClr val="bg1"/>
                </a:solidFill>
              </a:rPr>
              <a:t>Knowledge without spiritual transformation can make a person proud. A person may know many Bible verses, theological terms and religious facts but lack humility.  </a:t>
            </a:r>
            <a:r>
              <a:rPr lang="en-US" sz="4000" b="1" i="1" dirty="0">
                <a:solidFill>
                  <a:schemeClr val="bg1"/>
                </a:solidFill>
              </a:rPr>
              <a:t>1 Cor. 8:1; Prov. 16:18</a:t>
            </a:r>
          </a:p>
          <a:p>
            <a:pPr algn="just">
              <a:spcAft>
                <a:spcPts val="600"/>
              </a:spcAft>
            </a:pPr>
            <a:endParaRPr lang="en-US" sz="200" b="1" dirty="0">
              <a:solidFill>
                <a:schemeClr val="bg1"/>
              </a:solidFill>
            </a:endParaRPr>
          </a:p>
          <a:p>
            <a:pPr algn="just">
              <a:spcAft>
                <a:spcPts val="600"/>
              </a:spcAft>
            </a:pPr>
            <a:r>
              <a:rPr lang="en-US" sz="4000" b="1" dirty="0">
                <a:solidFill>
                  <a:srgbClr val="FFFF00"/>
                </a:solidFill>
              </a:rPr>
              <a:t>iii.  </a:t>
            </a:r>
            <a:r>
              <a:rPr lang="en-US" sz="4000" b="1" u="sng" dirty="0">
                <a:solidFill>
                  <a:srgbClr val="FFFF00"/>
                </a:solidFill>
              </a:rPr>
              <a:t>It can easily lead to destruction:</a:t>
            </a:r>
            <a:r>
              <a:rPr lang="en-US" sz="4000" b="1" dirty="0">
                <a:solidFill>
                  <a:srgbClr val="FFFF00"/>
                </a:solidFill>
              </a:rPr>
              <a:t> </a:t>
            </a:r>
            <a:r>
              <a:rPr lang="en-US" sz="4000" b="1" dirty="0">
                <a:solidFill>
                  <a:schemeClr val="bg1"/>
                </a:solidFill>
              </a:rPr>
              <a:t>God's people can suffer destruction when they lack the knowledge He has made available to them.   </a:t>
            </a:r>
            <a:r>
              <a:rPr lang="en-US" sz="4000" b="1" i="1" dirty="0">
                <a:solidFill>
                  <a:schemeClr val="bg1"/>
                </a:solidFill>
              </a:rPr>
              <a:t>Hos. 4:6, Prov. 29:18</a:t>
            </a:r>
          </a:p>
        </p:txBody>
      </p:sp>
    </p:spTree>
    <p:extLst>
      <p:ext uri="{BB962C8B-B14F-4D97-AF65-F5344CB8AC3E}">
        <p14:creationId xmlns:p14="http://schemas.microsoft.com/office/powerpoint/2010/main" val="618375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7E37D26-3F78-C90C-B0C1-AC0338C53E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D4E09D-76E5-2C26-C8F2-A944C022E29C}"/>
              </a:ext>
            </a:extLst>
          </p:cNvPr>
          <p:cNvSpPr txBox="1"/>
          <p:nvPr/>
        </p:nvSpPr>
        <p:spPr>
          <a:xfrm>
            <a:off x="237744" y="412789"/>
            <a:ext cx="11704320" cy="6278642"/>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rPr>
              <a:t>3.  DANGERS OF SERVING  GOD WITHOUT REVELATION</a:t>
            </a:r>
            <a:endParaRPr lang="en-US" sz="600" b="1" i="1" dirty="0">
              <a:solidFill>
                <a:srgbClr val="FFC000"/>
              </a:solidFill>
              <a:latin typeface="Rockwell" panose="02060603020205020403" pitchFamily="18" charset="0"/>
            </a:endParaRPr>
          </a:p>
          <a:p>
            <a:pPr algn="just">
              <a:spcAft>
                <a:spcPts val="600"/>
              </a:spcAft>
            </a:pPr>
            <a:endParaRPr lang="en-US" sz="400" b="1" dirty="0">
              <a:solidFill>
                <a:srgbClr val="FFFF00"/>
              </a:solidFill>
            </a:endParaRPr>
          </a:p>
          <a:p>
            <a:pPr algn="just">
              <a:spcAft>
                <a:spcPts val="600"/>
              </a:spcAft>
            </a:pPr>
            <a:r>
              <a:rPr lang="en-US" sz="3700" b="1" dirty="0">
                <a:solidFill>
                  <a:srgbClr val="FFFF00"/>
                </a:solidFill>
              </a:rPr>
              <a:t>iv. </a:t>
            </a:r>
            <a:r>
              <a:rPr lang="en-US" sz="3700" b="1" u="sng" dirty="0">
                <a:solidFill>
                  <a:srgbClr val="FFFF00"/>
                </a:solidFill>
              </a:rPr>
              <a:t>It can produce empty religion and makes God's words ineffective in their lives:</a:t>
            </a:r>
            <a:r>
              <a:rPr lang="en-US" sz="3700" b="1" dirty="0">
                <a:solidFill>
                  <a:srgbClr val="FFFF00"/>
                </a:solidFill>
              </a:rPr>
              <a:t> </a:t>
            </a:r>
            <a:r>
              <a:rPr lang="en-US" sz="3700" b="1" dirty="0">
                <a:solidFill>
                  <a:schemeClr val="bg1"/>
                </a:solidFill>
              </a:rPr>
              <a:t>A person can have religious activities without a genuine relationship with God. Carnal knowledge can make a person religious outwardly but distant from God inwardly. When human tradition and personal opinions become more important than God's Word, spiritual truth is weakened.   </a:t>
            </a:r>
          </a:p>
          <a:p>
            <a:pPr algn="just">
              <a:spcAft>
                <a:spcPts val="600"/>
              </a:spcAft>
            </a:pPr>
            <a:r>
              <a:rPr lang="en-US" sz="3700" b="1" i="1" dirty="0">
                <a:solidFill>
                  <a:schemeClr val="bg1"/>
                </a:solidFill>
              </a:rPr>
              <a:t>Matt. 15:8-9;   Mark 7:13</a:t>
            </a:r>
          </a:p>
          <a:p>
            <a:pPr algn="just">
              <a:spcAft>
                <a:spcPts val="600"/>
              </a:spcAft>
            </a:pPr>
            <a:endParaRPr lang="en-US" sz="200" b="1" dirty="0">
              <a:solidFill>
                <a:schemeClr val="bg1"/>
              </a:solidFill>
            </a:endParaRPr>
          </a:p>
        </p:txBody>
      </p:sp>
    </p:spTree>
    <p:extLst>
      <p:ext uri="{BB962C8B-B14F-4D97-AF65-F5344CB8AC3E}">
        <p14:creationId xmlns:p14="http://schemas.microsoft.com/office/powerpoint/2010/main" val="699894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0FBC507-DA15-B66D-62F4-3FD21062C5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07CE72-1091-E34E-67D9-48BDCCBEB61E}"/>
              </a:ext>
            </a:extLst>
          </p:cNvPr>
          <p:cNvSpPr txBox="1"/>
          <p:nvPr/>
        </p:nvSpPr>
        <p:spPr>
          <a:xfrm>
            <a:off x="327660" y="498321"/>
            <a:ext cx="11536680" cy="5532284"/>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CONCLUSION</a:t>
            </a:r>
            <a:endParaRPr lang="en-US" sz="900" b="1" dirty="0">
              <a:solidFill>
                <a:schemeClr val="bg1"/>
              </a:solidFill>
            </a:endParaRPr>
          </a:p>
          <a:p>
            <a:pPr algn="just">
              <a:spcAft>
                <a:spcPts val="600"/>
              </a:spcAft>
            </a:pPr>
            <a:r>
              <a:rPr lang="en-US" sz="4000" b="1" dirty="0">
                <a:solidFill>
                  <a:schemeClr val="bg1"/>
                </a:solidFill>
              </a:rPr>
              <a:t>The greatest need of every believer is not merely more information about God, but a deeper revelation of God through His Word and the Holy Spirit.</a:t>
            </a:r>
          </a:p>
          <a:p>
            <a:pPr algn="just">
              <a:spcAft>
                <a:spcPts val="600"/>
              </a:spcAft>
            </a:pPr>
            <a:endParaRPr lang="en-US" sz="1200" b="1" dirty="0">
              <a:solidFill>
                <a:schemeClr val="bg1"/>
              </a:solidFill>
            </a:endParaRPr>
          </a:p>
          <a:p>
            <a:pPr algn="just">
              <a:spcAft>
                <a:spcPts val="600"/>
              </a:spcAft>
            </a:pPr>
            <a:r>
              <a:rPr lang="en-US" sz="4000" b="1" dirty="0">
                <a:solidFill>
                  <a:schemeClr val="bg1"/>
                </a:solidFill>
              </a:rPr>
              <a:t>Peter's confession teaches us that some truths about Christ cannot be properly understood by flesh and blood alone. </a:t>
            </a:r>
            <a:r>
              <a:rPr lang="en-US" sz="4000" b="1" i="1" dirty="0">
                <a:solidFill>
                  <a:schemeClr val="bg1"/>
                </a:solidFill>
              </a:rPr>
              <a:t>“Thou art the Christ, the Son of the living God” </a:t>
            </a:r>
            <a:r>
              <a:rPr lang="en-US" sz="4000" b="1" dirty="0">
                <a:solidFill>
                  <a:schemeClr val="bg1"/>
                </a:solidFill>
              </a:rPr>
              <a:t>was revealed to him by the Father.</a:t>
            </a:r>
          </a:p>
        </p:txBody>
      </p:sp>
    </p:spTree>
    <p:extLst>
      <p:ext uri="{BB962C8B-B14F-4D97-AF65-F5344CB8AC3E}">
        <p14:creationId xmlns:p14="http://schemas.microsoft.com/office/powerpoint/2010/main" val="4102591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650C2E2-A40C-F5CA-F7E6-EEE549D053B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A80659-EDF7-77AA-F9A7-35B5548A755C}"/>
              </a:ext>
            </a:extLst>
          </p:cNvPr>
          <p:cNvSpPr txBox="1"/>
          <p:nvPr/>
        </p:nvSpPr>
        <p:spPr>
          <a:xfrm>
            <a:off x="402088" y="1351276"/>
            <a:ext cx="11387824" cy="3785652"/>
          </a:xfrm>
          <a:prstGeom prst="rect">
            <a:avLst/>
          </a:prstGeom>
          <a:noFill/>
        </p:spPr>
        <p:txBody>
          <a:bodyPr wrap="square" rtlCol="0">
            <a:spAutoFit/>
          </a:bodyPr>
          <a:lstStyle/>
          <a:p>
            <a:pPr algn="just">
              <a:spcAft>
                <a:spcPts val="600"/>
              </a:spcAft>
            </a:pPr>
            <a:r>
              <a:rPr lang="en-US" sz="4800" b="1" i="1" dirty="0">
                <a:solidFill>
                  <a:schemeClr val="bg1"/>
                </a:solidFill>
              </a:rPr>
              <a:t>Let us therefore seek God diligently through His Word, depend upon the Holy Spirit, know Christ personally, and reject every carnal understanding that contradicts God's revelation.</a:t>
            </a:r>
          </a:p>
        </p:txBody>
      </p:sp>
    </p:spTree>
    <p:extLst>
      <p:ext uri="{BB962C8B-B14F-4D97-AF65-F5344CB8AC3E}">
        <p14:creationId xmlns:p14="http://schemas.microsoft.com/office/powerpoint/2010/main" val="830763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3861</TotalTime>
  <Words>1165</Words>
  <Application>Microsoft Office PowerPoint</Application>
  <PresentationFormat>Widescreen</PresentationFormat>
  <Paragraphs>79</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Berlin Sans FB Demi</vt:lpstr>
      <vt:lpstr>Calibri</vt:lpstr>
      <vt:lpstr>Calibri Light</vt:lpstr>
      <vt:lpstr>Copperplate Gothic Bold</vt:lpstr>
      <vt:lpstr>Maiandra GD</vt:lpstr>
      <vt:lpstr>Rockwell</vt:lpstr>
      <vt:lpstr>Viner Hand ITC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Emmanuel Phillip</cp:lastModifiedBy>
  <cp:revision>606</cp:revision>
  <dcterms:created xsi:type="dcterms:W3CDTF">2025-04-26T22:44:26Z</dcterms:created>
  <dcterms:modified xsi:type="dcterms:W3CDTF">2026-09-19T13:12:12Z</dcterms:modified>
</cp:coreProperties>
</file>