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601"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602" name="Date Placeholder 3"/>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03" name="Footer Placeholder 4"/>
          <p:cNvSpPr>
            <a:spLocks noGrp="1"/>
          </p:cNvSpPr>
          <p:nvPr>
            <p:ph type="ftr" sz="quarter" idx="11"/>
          </p:nvPr>
        </p:nvSpPr>
        <p:spPr/>
        <p:txBody>
          <a:bodyPr/>
          <a:lstStyle/>
          <a:p>
            <a:endParaRPr lang="en-US" dirty="0"/>
          </a:p>
        </p:txBody>
      </p:sp>
      <p:sp>
        <p:nvSpPr>
          <p:cNvPr id="1048604" name="Slide Number Placeholder 5"/>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t>Click to edit Master title style</a:t>
            </a:r>
          </a:p>
        </p:txBody>
      </p:sp>
      <p:sp>
        <p:nvSpPr>
          <p:cNvPr id="104862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7" name="Date Placeholder 3"/>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28" name="Footer Placeholder 4"/>
          <p:cNvSpPr>
            <a:spLocks noGrp="1"/>
          </p:cNvSpPr>
          <p:nvPr>
            <p:ph type="ftr" sz="quarter" idx="11"/>
          </p:nvPr>
        </p:nvSpPr>
        <p:spPr/>
        <p:txBody>
          <a:bodyPr/>
          <a:lstStyle/>
          <a:p>
            <a:endParaRPr lang="en-US" dirty="0"/>
          </a:p>
        </p:txBody>
      </p:sp>
      <p:sp>
        <p:nvSpPr>
          <p:cNvPr id="1048629" name="Slide Number Placeholder 5"/>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9"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10"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1" name="Date Placeholder 3"/>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12" name="Footer Placeholder 4"/>
          <p:cNvSpPr>
            <a:spLocks noGrp="1"/>
          </p:cNvSpPr>
          <p:nvPr>
            <p:ph type="ftr" sz="quarter" idx="11"/>
          </p:nvPr>
        </p:nvSpPr>
        <p:spPr/>
        <p:txBody>
          <a:bodyPr/>
          <a:lstStyle/>
          <a:p>
            <a:endParaRPr lang="en-US" dirty="0"/>
          </a:p>
        </p:txBody>
      </p:sp>
      <p:sp>
        <p:nvSpPr>
          <p:cNvPr id="1048613" name="Slide Number Placeholder 5"/>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a:t>Click to edit Master title style</a:t>
            </a:r>
          </a:p>
        </p:txBody>
      </p:sp>
      <p:sp>
        <p:nvSpPr>
          <p:cNvPr id="104861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6" name="Date Placeholder 3"/>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17" name="Footer Placeholder 4"/>
          <p:cNvSpPr>
            <a:spLocks noGrp="1"/>
          </p:cNvSpPr>
          <p:nvPr>
            <p:ph type="ftr" sz="quarter" idx="11"/>
          </p:nvPr>
        </p:nvSpPr>
        <p:spPr/>
        <p:txBody>
          <a:bodyPr/>
          <a:lstStyle/>
          <a:p>
            <a:endParaRPr lang="en-US" dirty="0"/>
          </a:p>
        </p:txBody>
      </p:sp>
      <p:sp>
        <p:nvSpPr>
          <p:cNvPr id="1048618" name="Slide Number Placeholder 5"/>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31"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32" name="Date Placeholder 3"/>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33" name="Footer Placeholder 4"/>
          <p:cNvSpPr>
            <a:spLocks noGrp="1"/>
          </p:cNvSpPr>
          <p:nvPr>
            <p:ph type="ftr" sz="quarter" idx="11"/>
          </p:nvPr>
        </p:nvSpPr>
        <p:spPr/>
        <p:txBody>
          <a:bodyPr/>
          <a:lstStyle/>
          <a:p>
            <a:endParaRPr lang="en-US" dirty="0"/>
          </a:p>
        </p:txBody>
      </p:sp>
      <p:sp>
        <p:nvSpPr>
          <p:cNvPr id="1048634" name="Slide Number Placeholder 5"/>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a:t>Click to edit Master title style</a:t>
            </a:r>
          </a:p>
        </p:txBody>
      </p:sp>
      <p:sp>
        <p:nvSpPr>
          <p:cNvPr id="104863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4"/>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39" name="Footer Placeholder 5"/>
          <p:cNvSpPr>
            <a:spLocks noGrp="1"/>
          </p:cNvSpPr>
          <p:nvPr>
            <p:ph type="ftr" sz="quarter" idx="11"/>
          </p:nvPr>
        </p:nvSpPr>
        <p:spPr/>
        <p:txBody>
          <a:bodyPr/>
          <a:lstStyle/>
          <a:p>
            <a:endParaRPr lang="en-US" dirty="0"/>
          </a:p>
        </p:txBody>
      </p:sp>
      <p:sp>
        <p:nvSpPr>
          <p:cNvPr id="1048640" name="Slide Number Placeholder 6"/>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1" name="Title 1"/>
          <p:cNvSpPr>
            <a:spLocks noGrp="1"/>
          </p:cNvSpPr>
          <p:nvPr>
            <p:ph type="title"/>
          </p:nvPr>
        </p:nvSpPr>
        <p:spPr>
          <a:xfrm>
            <a:off x="839788" y="365125"/>
            <a:ext cx="10515600" cy="1325563"/>
          </a:xfrm>
        </p:spPr>
        <p:txBody>
          <a:bodyPr/>
          <a:lstStyle/>
          <a:p>
            <a:r>
              <a:rPr lang="en-US"/>
              <a:t>Click to edit Master title style</a:t>
            </a:r>
          </a:p>
        </p:txBody>
      </p:sp>
      <p:sp>
        <p:nvSpPr>
          <p:cNvPr id="1048642"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3"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5"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Date Placeholder 6"/>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47" name="Footer Placeholder 7"/>
          <p:cNvSpPr>
            <a:spLocks noGrp="1"/>
          </p:cNvSpPr>
          <p:nvPr>
            <p:ph type="ftr" sz="quarter" idx="11"/>
          </p:nvPr>
        </p:nvSpPr>
        <p:spPr/>
        <p:txBody>
          <a:bodyPr/>
          <a:lstStyle/>
          <a:p>
            <a:endParaRPr lang="en-US" dirty="0"/>
          </a:p>
        </p:txBody>
      </p:sp>
      <p:sp>
        <p:nvSpPr>
          <p:cNvPr id="1048648" name="Slide Number Placeholder 8"/>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a:t>Click to edit Master title style</a:t>
            </a:r>
          </a:p>
        </p:txBody>
      </p:sp>
      <p:sp>
        <p:nvSpPr>
          <p:cNvPr id="1048606" name="Date Placeholder 2"/>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07" name="Footer Placeholder 3"/>
          <p:cNvSpPr>
            <a:spLocks noGrp="1"/>
          </p:cNvSpPr>
          <p:nvPr>
            <p:ph type="ftr" sz="quarter" idx="11"/>
          </p:nvPr>
        </p:nvSpPr>
        <p:spPr/>
        <p:txBody>
          <a:bodyPr/>
          <a:lstStyle/>
          <a:p>
            <a:endParaRPr lang="en-US" dirty="0"/>
          </a:p>
        </p:txBody>
      </p:sp>
      <p:sp>
        <p:nvSpPr>
          <p:cNvPr id="1048608" name="Slide Number Placeholder 4"/>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582" name="Footer Placeholder 2"/>
          <p:cNvSpPr>
            <a:spLocks noGrp="1"/>
          </p:cNvSpPr>
          <p:nvPr>
            <p:ph type="ftr" sz="quarter" idx="11"/>
          </p:nvPr>
        </p:nvSpPr>
        <p:spPr/>
        <p:txBody>
          <a:bodyPr/>
          <a:lstStyle/>
          <a:p>
            <a:endParaRPr lang="en-US" dirty="0"/>
          </a:p>
        </p:txBody>
      </p:sp>
      <p:sp>
        <p:nvSpPr>
          <p:cNvPr id="1048583" name="Slide Number Placeholder 3"/>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5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52" name="Date Placeholder 4"/>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53" name="Footer Placeholder 5"/>
          <p:cNvSpPr>
            <a:spLocks noGrp="1"/>
          </p:cNvSpPr>
          <p:nvPr>
            <p:ph type="ftr" sz="quarter" idx="11"/>
          </p:nvPr>
        </p:nvSpPr>
        <p:spPr/>
        <p:txBody>
          <a:bodyPr/>
          <a:lstStyle/>
          <a:p>
            <a:endParaRPr lang="en-US" dirty="0"/>
          </a:p>
        </p:txBody>
      </p:sp>
      <p:sp>
        <p:nvSpPr>
          <p:cNvPr id="1048654" name="Slide Number Placeholder 6"/>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2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4862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22" name="Date Placeholder 4"/>
          <p:cNvSpPr>
            <a:spLocks noGrp="1"/>
          </p:cNvSpPr>
          <p:nvPr>
            <p:ph type="dt" sz="half" idx="10"/>
          </p:nvPr>
        </p:nvSpPr>
        <p:spPr/>
        <p:txBody>
          <a:bodyPr/>
          <a:lstStyle/>
          <a:p>
            <a:fld id="{C84C6B4A-D187-4854-B527-3699A44AAD63}" type="datetimeFigureOut">
              <a:rPr lang="en-US" smtClean="0"/>
              <a:t>5/31/2026</a:t>
            </a:fld>
            <a:endParaRPr lang="en-US" dirty="0"/>
          </a:p>
        </p:txBody>
      </p:sp>
      <p:sp>
        <p:nvSpPr>
          <p:cNvPr id="1048623" name="Footer Placeholder 5"/>
          <p:cNvSpPr>
            <a:spLocks noGrp="1"/>
          </p:cNvSpPr>
          <p:nvPr>
            <p:ph type="ftr" sz="quarter" idx="11"/>
          </p:nvPr>
        </p:nvSpPr>
        <p:spPr/>
        <p:txBody>
          <a:bodyPr/>
          <a:lstStyle/>
          <a:p>
            <a:endParaRPr lang="en-US" dirty="0"/>
          </a:p>
        </p:txBody>
      </p:sp>
      <p:sp>
        <p:nvSpPr>
          <p:cNvPr id="1048624" name="Slide Number Placeholder 6"/>
          <p:cNvSpPr>
            <a:spLocks noGrp="1"/>
          </p:cNvSpPr>
          <p:nvPr>
            <p:ph type="sldNum" sz="quarter" idx="12"/>
          </p:nvPr>
        </p:nvSpPr>
        <p:spPr/>
        <p:txBody>
          <a:bodyPr/>
          <a:lstStyle/>
          <a:p>
            <a:fld id="{D323E42D-6C84-449A-A6A8-8EF720B3B80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C6B4A-D187-4854-B527-3699A44AAD63}" type="datetimeFigureOut">
              <a:rPr lang="en-US" smtClean="0"/>
              <a:t>5/31/2026</a:t>
            </a:fld>
            <a:endParaRPr lang="en-US" dirty="0"/>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3E42D-6C84-449A-A6A8-8EF720B3B8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0" name="TextBox 6"/>
          <p:cNvSpPr txBox="1"/>
          <p:nvPr/>
        </p:nvSpPr>
        <p:spPr>
          <a:xfrm>
            <a:off x="738567" y="1306724"/>
            <a:ext cx="10458688" cy="3362961"/>
          </a:xfrm>
          <a:prstGeom prst="rect">
            <a:avLst/>
          </a:prstGeom>
          <a:noFill/>
        </p:spPr>
        <p:txBody>
          <a:bodyPr wrap="square" rtlCol="0">
            <a:spAutoFit/>
          </a:bodyPr>
          <a:lstStyle/>
          <a:p>
            <a:pPr algn="ctr">
              <a:lnSpc>
                <a:spcPct val="80000"/>
              </a:lnSpc>
            </a:pPr>
            <a:r>
              <a:rPr lang="en-US" sz="9000" dirty="0">
                <a:solidFill>
                  <a:srgbClr val="FFC000"/>
                </a:solidFill>
                <a:effectLst>
                  <a:outerShdw blurRad="38100" dist="38100" dir="2700000" algn="tl">
                    <a:srgbClr val="000000">
                      <a:alpha val="43137"/>
                    </a:srgbClr>
                  </a:outerShdw>
                </a:effectLst>
                <a:latin typeface="Copperplate Gothic Bold" panose="020E0705020206020404" pitchFamily="34" charset="0"/>
              </a:rPr>
              <a:t>THE</a:t>
            </a:r>
            <a:endParaRPr lang="zh-CN" altLang="en-US"/>
          </a:p>
          <a:p>
            <a:pPr algn="ctr">
              <a:lnSpc>
                <a:spcPct val="80000"/>
              </a:lnSpc>
            </a:pPr>
            <a:r>
              <a:rPr lang="en-US" sz="9000" dirty="0">
                <a:solidFill>
                  <a:srgbClr val="FFC000"/>
                </a:solidFill>
                <a:effectLst>
                  <a:outerShdw blurRad="38100" dist="38100" dir="2700000" algn="tl">
                    <a:srgbClr val="000000">
                      <a:alpha val="43137"/>
                    </a:srgbClr>
                  </a:outerShdw>
                </a:effectLst>
                <a:latin typeface="Copperplate Gothic Bold" panose="020E0705020206020404" pitchFamily="34" charset="0"/>
              </a:rPr>
              <a:t>STAGE </a:t>
            </a:r>
          </a:p>
          <a:p>
            <a:pPr algn="ctr">
              <a:lnSpc>
                <a:spcPct val="80000"/>
              </a:lnSpc>
            </a:pPr>
            <a:r>
              <a:rPr lang="en-US" sz="9000" dirty="0">
                <a:solidFill>
                  <a:srgbClr val="FFC000"/>
                </a:solidFill>
                <a:effectLst>
                  <a:outerShdw blurRad="38100" dist="38100" dir="2700000" algn="tl">
                    <a:srgbClr val="000000">
                      <a:alpha val="43137"/>
                    </a:srgbClr>
                  </a:outerShdw>
                </a:effectLst>
                <a:latin typeface="Copperplate Gothic Bold" panose="020E0705020206020404" pitchFamily="34" charset="0"/>
              </a:rPr>
              <a:t>OF </a:t>
            </a:r>
            <a:r>
              <a:rPr lang="en-US" sz="9600" dirty="0">
                <a:solidFill>
                  <a:srgbClr val="FFC000"/>
                </a:solidFill>
                <a:effectLst>
                  <a:outerShdw blurRad="38100" dist="38100" dir="2700000" algn="tl">
                    <a:srgbClr val="000000">
                      <a:alpha val="43137"/>
                    </a:srgbClr>
                  </a:outerShdw>
                </a:effectLst>
                <a:latin typeface="Copperplate Gothic Bold" panose="020E0705020206020404" pitchFamily="34" charset="0"/>
              </a:rPr>
              <a:t>PERFECTION</a:t>
            </a:r>
            <a:endParaRPr lang="en-US" sz="9000" dirty="0">
              <a:solidFill>
                <a:schemeClr val="bg2"/>
              </a:solidFill>
              <a:effectLst>
                <a:outerShdw blurRad="38100" dist="38100" dir="2700000" algn="tl">
                  <a:srgbClr val="000000">
                    <a:alpha val="43137"/>
                  </a:srgbClr>
                </a:outerShdw>
              </a:effectLst>
              <a:latin typeface="Copperplate Gothic Bold" panose="020E0705020206020404" pitchFamily="34" charset="0"/>
            </a:endParaRPr>
          </a:p>
        </p:txBody>
      </p:sp>
      <p:sp>
        <p:nvSpPr>
          <p:cNvPr id="1048591" name="Rectangle 1"/>
          <p:cNvSpPr/>
          <p:nvPr/>
        </p:nvSpPr>
        <p:spPr>
          <a:xfrm>
            <a:off x="0" y="535196"/>
            <a:ext cx="12192000" cy="1524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48592" name="Rectangle 5"/>
          <p:cNvSpPr/>
          <p:nvPr/>
        </p:nvSpPr>
        <p:spPr>
          <a:xfrm>
            <a:off x="0" y="6357772"/>
            <a:ext cx="12192000" cy="1524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6" name="TextBox 1"/>
          <p:cNvSpPr txBox="1"/>
          <p:nvPr/>
        </p:nvSpPr>
        <p:spPr>
          <a:xfrm>
            <a:off x="345581" y="200660"/>
            <a:ext cx="11572100"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pPr>
            <a:r>
              <a:rPr kumimoji="0" lang="en-US" sz="4400" b="1" i="0" u="sng" strike="noStrike" kern="1200" cap="none" spc="0" normalizeH="0" baseline="0" noProof="0" dirty="0">
                <a:ln>
                  <a:noFill/>
                </a:ln>
                <a:solidFill>
                  <a:srgbClr val="FFC000"/>
                </a:solidFill>
                <a:effectLst/>
                <a:uLnTx/>
                <a:uFillTx/>
                <a:latin typeface="Calibri" panose="020F0502020204030204"/>
                <a:ea typeface="+mn-ea"/>
                <a:cs typeface="+mn-cs"/>
              </a:rPr>
              <a:t>Steps to Reach the Stature of the Perfect Man</a:t>
            </a:r>
          </a:p>
          <a:p>
            <a:pPr marL="0" marR="0" lvl="0" indent="0" algn="ctr" defTabSz="914400" rtl="0" eaLnBrk="1" fontAlgn="auto" latinLnBrk="0" hangingPunct="1">
              <a:lnSpc>
                <a:spcPct val="100000"/>
              </a:lnSpc>
              <a:spcBef>
                <a:spcPts val="0"/>
              </a:spcBef>
              <a:spcAft>
                <a:spcPts val="600"/>
              </a:spcAft>
              <a:buClrTx/>
              <a:buSzTx/>
              <a:buFontTx/>
              <a:buNone/>
            </a:pPr>
            <a:r>
              <a:rPr kumimoji="0" lang="en-US" sz="3500" b="1" i="0" u="none" strike="noStrike" kern="1200" cap="none" spc="0" normalizeH="0" baseline="0" noProof="0" dirty="0">
                <a:ln>
                  <a:noFill/>
                </a:ln>
                <a:solidFill>
                  <a:prstClr val="white"/>
                </a:solidFill>
                <a:effectLst/>
                <a:uLnTx/>
                <a:uFillTx/>
                <a:latin typeface="Calibri" panose="020F0502020204030204"/>
                <a:ea typeface="+mn-ea"/>
                <a:cs typeface="+mn-cs"/>
              </a:rPr>
              <a:t>(2 Peter 1:5–7)</a:t>
            </a:r>
          </a:p>
          <a:p>
            <a:pPr marL="0" marR="0" lvl="0" indent="0" algn="just" defTabSz="914400" rtl="0" eaLnBrk="1" fontAlgn="auto" latinLnBrk="0" hangingPunct="1">
              <a:lnSpc>
                <a:spcPct val="100000"/>
              </a:lnSpc>
              <a:spcBef>
                <a:spcPts val="0"/>
              </a:spcBef>
              <a:spcAft>
                <a:spcPts val="600"/>
              </a:spcAft>
              <a:buClrTx/>
              <a:buSzTx/>
              <a:buFontTx/>
              <a:buNone/>
            </a:pPr>
            <a:r>
              <a:rPr kumimoji="0" lang="en-US" sz="4000" b="1" i="1" u="none" strike="noStrike" kern="1200" cap="none" spc="0" normalizeH="0" baseline="0" noProof="0" dirty="0">
                <a:ln>
                  <a:noFill/>
                </a:ln>
                <a:solidFill>
                  <a:schemeClr val="bg1"/>
                </a:solidFill>
                <a:effectLst/>
                <a:uLnTx/>
                <a:uFillTx/>
                <a:latin typeface="Calibri" panose="020F0502020204030204"/>
                <a:ea typeface="+mn-ea"/>
                <a:cs typeface="+mn-cs"/>
              </a:rPr>
              <a:t>Add to your </a:t>
            </a:r>
            <a:r>
              <a:rPr lang="en-US" sz="4000" b="1" i="1" dirty="0">
                <a:solidFill>
                  <a:schemeClr val="bg1"/>
                </a:solidFill>
                <a:latin typeface="Calibri" panose="020F0502020204030204"/>
              </a:rPr>
              <a:t>f</a:t>
            </a:r>
            <a:r>
              <a:rPr kumimoji="0" lang="en-US" sz="4000" b="1" i="1" u="none" strike="noStrike" kern="1200" cap="none" spc="0" normalizeH="0" baseline="0" noProof="0" dirty="0" err="1">
                <a:ln>
                  <a:noFill/>
                </a:ln>
                <a:solidFill>
                  <a:schemeClr val="bg1"/>
                </a:solidFill>
                <a:effectLst/>
                <a:uLnTx/>
                <a:uFillTx/>
                <a:latin typeface="Calibri" panose="020F0502020204030204"/>
                <a:ea typeface="+mn-ea"/>
                <a:cs typeface="+mn-cs"/>
              </a:rPr>
              <a:t>aith</a:t>
            </a:r>
            <a:r>
              <a:rPr kumimoji="0" lang="en-US" sz="4000" b="1" i="1"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600"/>
              </a:spcAft>
              <a:buClrTx/>
              <a:buSzTx/>
              <a:buFontTx/>
              <a:buNone/>
            </a:pPr>
            <a:endParaRPr kumimoji="0" lang="en-US" sz="1400" b="1" i="1" u="none" strike="noStrike" kern="1200" cap="none" spc="0" normalizeH="0" baseline="0" noProof="0" dirty="0">
              <a:ln>
                <a:noFill/>
              </a:ln>
              <a:solidFill>
                <a:schemeClr val="bg1"/>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600"/>
              </a:spcAft>
              <a:buClr>
                <a:schemeClr val="bg1"/>
              </a:buClr>
              <a:buSzTx/>
              <a:buFont typeface="Wingdings" panose="05000000000000000000" pitchFamily="2" charset="2"/>
              <a:buChar char="v"/>
            </a:pPr>
            <a:r>
              <a:rPr kumimoji="0" lang="en-US" sz="3800" b="1" i="0" strike="noStrike" kern="1200" cap="none" spc="0" normalizeH="0" baseline="0" noProof="0" dirty="0">
                <a:ln>
                  <a:noFill/>
                </a:ln>
                <a:solidFill>
                  <a:srgbClr val="FFC000"/>
                </a:solidFill>
                <a:effectLst/>
                <a:uLnTx/>
                <a:uFillTx/>
                <a:latin typeface="Calibri" panose="020F0502020204030204"/>
                <a:ea typeface="+mn-ea"/>
                <a:cs typeface="+mn-cs"/>
              </a:rPr>
              <a:t>Virtue</a:t>
            </a:r>
            <a:r>
              <a:rPr kumimoji="0" lang="en-US" sz="3800" b="1" i="0"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800" b="1" i="0" u="none" strike="noStrike" kern="1200" cap="none" spc="0" normalizeH="0" baseline="0" noProof="0">
                <a:ln>
                  <a:noFill/>
                </a:ln>
                <a:solidFill>
                  <a:prstClr val="white"/>
                </a:solidFill>
                <a:effectLst/>
                <a:uLnTx/>
                <a:uFillTx/>
                <a:latin typeface="Calibri" panose="020F0502020204030204"/>
                <a:ea typeface="+mn-ea"/>
                <a:cs typeface="+mn-cs"/>
              </a:rPr>
              <a:t>		— </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	Moral excellence (Phil. 4:8)</a:t>
            </a:r>
          </a:p>
          <a:p>
            <a:pPr marR="0" lvl="0" algn="just" defTabSz="914400" rtl="0" eaLnBrk="1" fontAlgn="auto" latinLnBrk="0" hangingPunct="1">
              <a:lnSpc>
                <a:spcPct val="100000"/>
              </a:lnSpc>
              <a:spcBef>
                <a:spcPts val="0"/>
              </a:spcBef>
              <a:spcAft>
                <a:spcPts val="600"/>
              </a:spcAft>
              <a:buClrTx/>
              <a:buSzTx/>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600"/>
              </a:spcAft>
              <a:buClr>
                <a:schemeClr val="bg1"/>
              </a:buClr>
              <a:buSzTx/>
              <a:buFont typeface="Wingdings" panose="05000000000000000000" pitchFamily="2" charset="2"/>
              <a:buChar char="v"/>
            </a:pPr>
            <a:r>
              <a:rPr kumimoji="0" lang="en-US" sz="3800" b="1" i="0" u="none" strike="noStrike" kern="1200" cap="none" spc="0" normalizeH="0" baseline="0" noProof="0" dirty="0">
                <a:ln>
                  <a:noFill/>
                </a:ln>
                <a:solidFill>
                  <a:srgbClr val="FFC000"/>
                </a:solidFill>
                <a:effectLst/>
                <a:uLnTx/>
                <a:uFillTx/>
                <a:latin typeface="Calibri" panose="020F0502020204030204"/>
                <a:ea typeface="+mn-ea"/>
                <a:cs typeface="+mn-cs"/>
              </a:rPr>
              <a:t>Knowledge </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	— 	Understanding of truth (Hos. 4:6)</a:t>
            </a:r>
          </a:p>
          <a:p>
            <a:pPr marR="0" lvl="0" algn="just" defTabSz="914400" rtl="0" eaLnBrk="1" fontAlgn="auto" latinLnBrk="0" hangingPunct="1">
              <a:lnSpc>
                <a:spcPct val="100000"/>
              </a:lnSpc>
              <a:spcBef>
                <a:spcPts val="0"/>
              </a:spcBef>
              <a:spcAft>
                <a:spcPts val="600"/>
              </a:spcAft>
              <a:buClrTx/>
              <a:buSzTx/>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600"/>
              </a:spcAft>
              <a:buClr>
                <a:schemeClr val="bg1"/>
              </a:buClr>
              <a:buSzTx/>
              <a:buFont typeface="Wingdings" panose="05000000000000000000" pitchFamily="2" charset="2"/>
              <a:buChar char="v"/>
            </a:pPr>
            <a:r>
              <a:rPr kumimoji="0" lang="en-US" sz="3800" b="1" i="0" u="none" strike="noStrike" kern="1200" cap="none" spc="0" normalizeH="0" baseline="0" noProof="0" dirty="0">
                <a:ln>
                  <a:noFill/>
                </a:ln>
                <a:solidFill>
                  <a:srgbClr val="FFC000"/>
                </a:solidFill>
                <a:effectLst/>
                <a:uLnTx/>
                <a:uFillTx/>
                <a:latin typeface="Calibri" panose="020F0502020204030204"/>
                <a:ea typeface="+mn-ea"/>
                <a:cs typeface="+mn-cs"/>
              </a:rPr>
              <a:t>Temperance</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en-US" sz="3800" b="1" dirty="0">
                <a:solidFill>
                  <a:prstClr val="white"/>
                </a:solidFill>
                <a:latin typeface="Calibri" panose="020F0502020204030204"/>
              </a:rPr>
              <a:t>	S</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elf-control</a:t>
            </a:r>
            <a:r>
              <a:rPr lang="en-US" sz="3800" b="1" dirty="0">
                <a:solidFill>
                  <a:prstClr val="white"/>
                </a:solidFill>
                <a:latin typeface="Calibri" panose="020F0502020204030204"/>
              </a:rPr>
              <a:t> </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(Prov. 16:32)</a:t>
            </a:r>
          </a:p>
          <a:p>
            <a:pPr marR="0" lvl="0" algn="just" defTabSz="914400" rtl="0" eaLnBrk="1" fontAlgn="auto" latinLnBrk="0" hangingPunct="1">
              <a:lnSpc>
                <a:spcPct val="100000"/>
              </a:lnSpc>
              <a:spcBef>
                <a:spcPts val="0"/>
              </a:spcBef>
              <a:spcAft>
                <a:spcPts val="600"/>
              </a:spcAft>
              <a:buClrTx/>
              <a:buSzTx/>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600"/>
              </a:spcAft>
              <a:buClr>
                <a:schemeClr val="bg1"/>
              </a:buClr>
              <a:buSzTx/>
              <a:buFont typeface="Wingdings" panose="05000000000000000000" pitchFamily="2" charset="2"/>
              <a:buChar char="v"/>
            </a:pPr>
            <a:r>
              <a:rPr kumimoji="0" lang="en-US" sz="3800" b="1" i="0" u="none" strike="noStrike" kern="1200" cap="none" spc="0" normalizeH="0" baseline="0" noProof="0" dirty="0">
                <a:ln>
                  <a:noFill/>
                </a:ln>
                <a:solidFill>
                  <a:srgbClr val="FFC000"/>
                </a:solidFill>
                <a:effectLst/>
                <a:uLnTx/>
                <a:uFillTx/>
                <a:latin typeface="Calibri" panose="020F0502020204030204"/>
                <a:ea typeface="+mn-ea"/>
                <a:cs typeface="+mn-cs"/>
              </a:rPr>
              <a:t>Patience</a:t>
            </a: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 	  	— 	Endurance and steadfastness </a:t>
            </a:r>
          </a:p>
          <a:p>
            <a:pPr marR="0" lvl="0" algn="just" defTabSz="914400" rtl="0" eaLnBrk="1" fontAlgn="auto" latinLnBrk="0" hangingPunct="1">
              <a:lnSpc>
                <a:spcPct val="100000"/>
              </a:lnSpc>
              <a:spcBef>
                <a:spcPts val="0"/>
              </a:spcBef>
              <a:spcAft>
                <a:spcPts val="600"/>
              </a:spcAft>
              <a:buClrTx/>
              <a:buSzTx/>
            </a:pPr>
            <a:r>
              <a:rPr kumimoji="0" lang="en-US" sz="3800" b="1" i="0" u="none" strike="noStrike" kern="1200" cap="none" spc="0" normalizeH="0" baseline="0" noProof="0" dirty="0">
                <a:ln>
                  <a:noFill/>
                </a:ln>
                <a:solidFill>
                  <a:prstClr val="white"/>
                </a:solidFill>
                <a:effectLst/>
                <a:uLnTx/>
                <a:uFillTx/>
                <a:latin typeface="Calibri" panose="020F0502020204030204"/>
                <a:ea typeface="+mn-ea"/>
                <a:cs typeface="+mn-cs"/>
              </a:rPr>
              <a:t>     (James 1:3–4)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8" name="TextBox 1"/>
          <p:cNvSpPr txBox="1"/>
          <p:nvPr/>
        </p:nvSpPr>
        <p:spPr>
          <a:xfrm>
            <a:off x="382562" y="1099659"/>
            <a:ext cx="11426876" cy="4472939"/>
          </a:xfrm>
          <a:prstGeom prst="rect">
            <a:avLst/>
          </a:prstGeom>
          <a:noFill/>
        </p:spPr>
        <p:txBody>
          <a:bodyPr wrap="square" rtlCol="0">
            <a:spAutoFit/>
          </a:bodyPr>
          <a:lstStyle/>
          <a:p>
            <a:pPr lvl="0" algn="ctr">
              <a:spcAft>
                <a:spcPts val="600"/>
              </a:spcAft>
            </a:pPr>
            <a:endParaRPr lang="en-US" sz="1000" b="1" dirty="0">
              <a:solidFill>
                <a:srgbClr val="FFC000"/>
              </a:solidFill>
            </a:endParaRPr>
          </a:p>
          <a:p>
            <a:pPr marL="571500" lvl="0" indent="-571500" algn="just">
              <a:spcAft>
                <a:spcPts val="600"/>
              </a:spcAft>
              <a:buClr>
                <a:schemeClr val="bg1"/>
              </a:buClr>
              <a:buFont typeface="Wingdings" panose="05000000000000000000" pitchFamily="2" charset="2"/>
              <a:buChar char="v"/>
            </a:pPr>
            <a:r>
              <a:rPr lang="en-US" sz="4000" b="1" dirty="0">
                <a:solidFill>
                  <a:srgbClr val="FFC000"/>
                </a:solidFill>
              </a:rPr>
              <a:t>Godliness </a:t>
            </a:r>
            <a:r>
              <a:rPr lang="en-US" sz="4000" b="1" dirty="0">
                <a:solidFill>
                  <a:prstClr val="white"/>
                </a:solidFill>
              </a:rPr>
              <a:t>— Reverence and holy living (1 Tim. 4:8)</a:t>
            </a:r>
          </a:p>
          <a:p>
            <a:pPr lvl="0" algn="just">
              <a:spcAft>
                <a:spcPts val="600"/>
              </a:spcAft>
            </a:pPr>
            <a:endParaRPr lang="en-US" sz="1000" b="1" dirty="0">
              <a:solidFill>
                <a:prstClr val="white"/>
              </a:solidFill>
            </a:endParaRPr>
          </a:p>
          <a:p>
            <a:pPr marL="571500" lvl="0" indent="-571500" algn="just">
              <a:spcAft>
                <a:spcPts val="600"/>
              </a:spcAft>
              <a:buClr>
                <a:schemeClr val="bg1"/>
              </a:buClr>
              <a:buFont typeface="Wingdings" panose="05000000000000000000" pitchFamily="2" charset="2"/>
              <a:buChar char="v"/>
            </a:pPr>
            <a:r>
              <a:rPr lang="en-US" sz="4000" b="1" dirty="0">
                <a:solidFill>
                  <a:srgbClr val="FFC000"/>
                </a:solidFill>
              </a:rPr>
              <a:t>Brotherly Kindness </a:t>
            </a:r>
            <a:r>
              <a:rPr lang="en-US" sz="4000" b="1" dirty="0">
                <a:solidFill>
                  <a:prstClr val="white"/>
                </a:solidFill>
              </a:rPr>
              <a:t>— Love toward fellow believers (Heb. 13:1, Gal 6:10)</a:t>
            </a:r>
            <a:endParaRPr lang="zh-CN" altLang="en-US"/>
          </a:p>
          <a:p>
            <a:pPr lvl="0" algn="just">
              <a:spcAft>
                <a:spcPts val="600"/>
              </a:spcAft>
            </a:pPr>
            <a:endParaRPr lang="en-US" sz="1000" b="1" dirty="0">
              <a:solidFill>
                <a:prstClr val="white"/>
              </a:solidFill>
            </a:endParaRPr>
          </a:p>
          <a:p>
            <a:pPr marL="571500" lvl="0" indent="-571500" algn="just">
              <a:spcAft>
                <a:spcPts val="600"/>
              </a:spcAft>
              <a:buClr>
                <a:schemeClr val="bg1"/>
              </a:buClr>
              <a:buFont typeface="Wingdings" panose="05000000000000000000" pitchFamily="2" charset="2"/>
              <a:buChar char="v"/>
            </a:pPr>
            <a:r>
              <a:rPr lang="en-US" sz="4000" b="1" dirty="0">
                <a:solidFill>
                  <a:srgbClr val="FFC000"/>
                </a:solidFill>
              </a:rPr>
              <a:t>Charity</a:t>
            </a:r>
            <a:r>
              <a:rPr lang="en-US" sz="4000" b="1" dirty="0">
                <a:solidFill>
                  <a:prstClr val="white"/>
                </a:solidFill>
              </a:rPr>
              <a:t> — Divine love toward all men (1 Cor. 13:13)</a:t>
            </a:r>
            <a:endParaRPr lang="en-US" sz="40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097153" name="Picture 3"/>
          <p:cNvPicPr>
            <a:picLocks noChangeAspect="1"/>
          </p:cNvPicPr>
          <p:nvPr/>
        </p:nvPicPr>
        <p:blipFill>
          <a:blip r:embed="rId2"/>
          <a:stretch>
            <a:fillRect/>
          </a:stretch>
        </p:blipFill>
        <p:spPr>
          <a:xfrm>
            <a:off x="3352800" y="0"/>
            <a:ext cx="54864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6" name="TextBox 1"/>
          <p:cNvSpPr txBox="1"/>
          <p:nvPr/>
        </p:nvSpPr>
        <p:spPr>
          <a:xfrm>
            <a:off x="382562" y="512814"/>
            <a:ext cx="11426876" cy="5869939"/>
          </a:xfrm>
          <a:prstGeom prst="rect">
            <a:avLst/>
          </a:prstGeom>
          <a:noFill/>
        </p:spPr>
        <p:txBody>
          <a:bodyPr wrap="square" rtlCol="0">
            <a:spAutoFit/>
          </a:bodyPr>
          <a:lstStyle/>
          <a:p>
            <a:pPr algn="ctr">
              <a:spcAft>
                <a:spcPts val="600"/>
              </a:spcAft>
            </a:pPr>
            <a:r>
              <a:rPr lang="en-US" sz="4800" b="1" dirty="0">
                <a:solidFill>
                  <a:srgbClr val="FFC000"/>
                </a:solidFill>
                <a:latin typeface="Rockwell" panose="02060603020205020403" pitchFamily="18" charset="0"/>
              </a:rPr>
              <a:t>EVIDENCE OF BEING IN THE MESSAGE</a:t>
            </a:r>
          </a:p>
          <a:p>
            <a:pPr algn="just">
              <a:spcAft>
                <a:spcPts val="600"/>
              </a:spcAft>
            </a:pPr>
            <a:endParaRPr lang="en-US" sz="900" b="1" dirty="0">
              <a:solidFill>
                <a:schemeClr val="bg1"/>
              </a:solidFill>
            </a:endParaRPr>
          </a:p>
          <a:p>
            <a:pPr algn="just">
              <a:spcAft>
                <a:spcPts val="600"/>
              </a:spcAft>
            </a:pPr>
            <a:r>
              <a:rPr lang="en-US" sz="4400" b="1" dirty="0">
                <a:solidFill>
                  <a:schemeClr val="bg1"/>
                </a:solidFill>
              </a:rPr>
              <a:t>The evidence that a person is truly in the Message is not merely being a member of an end-time message church, knowing the mysteries of the Message, manifesting gifts or graces, or bearing a scriptural title.</a:t>
            </a:r>
          </a:p>
          <a:p>
            <a:pPr algn="just">
              <a:spcAft>
                <a:spcPts val="600"/>
              </a:spcAft>
            </a:pPr>
            <a:endParaRPr lang="en-US" sz="4400" b="1" dirty="0">
              <a:solidFill>
                <a:schemeClr val="bg1"/>
              </a:solidFill>
            </a:endParaRPr>
          </a:p>
          <a:p>
            <a:pPr algn="just">
              <a:spcAft>
                <a:spcPts val="600"/>
              </a:spcAft>
            </a:pPr>
            <a:endParaRPr lang="en-US" sz="44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7" name="TextBox 1"/>
          <p:cNvSpPr txBox="1"/>
          <p:nvPr/>
        </p:nvSpPr>
        <p:spPr>
          <a:xfrm>
            <a:off x="382562" y="421374"/>
            <a:ext cx="11426876" cy="5844541"/>
          </a:xfrm>
          <a:prstGeom prst="rect">
            <a:avLst/>
          </a:prstGeom>
          <a:noFill/>
        </p:spPr>
        <p:txBody>
          <a:bodyPr wrap="square" rtlCol="0">
            <a:spAutoFit/>
          </a:bodyPr>
          <a:lstStyle/>
          <a:p>
            <a:pPr algn="just">
              <a:spcAft>
                <a:spcPts val="600"/>
              </a:spcAft>
            </a:pPr>
            <a:r>
              <a:rPr lang="en-US" sz="4400" b="1" dirty="0">
                <a:solidFill>
                  <a:schemeClr val="bg1"/>
                </a:solidFill>
              </a:rPr>
              <a:t>The true evidence is allowing the purpose of the Message to be fulfilled in one’s life. The Message is meant to call us out of unbelief, error, and idolatry, restore us back to the apostolic faith, and prepare the Bride for the coming of the Lord.</a:t>
            </a:r>
          </a:p>
          <a:p>
            <a:pPr algn="just">
              <a:spcAft>
                <a:spcPts val="600"/>
              </a:spcAft>
            </a:pPr>
            <a:endParaRPr lang="en-US" sz="1600" b="1" u="sng" dirty="0">
              <a:solidFill>
                <a:schemeClr val="bg1"/>
              </a:solidFill>
            </a:endParaRPr>
          </a:p>
          <a:p>
            <a:pPr algn="just">
              <a:spcAft>
                <a:spcPts val="600"/>
              </a:spcAft>
            </a:pPr>
            <a:r>
              <a:rPr lang="en-US" sz="4400" b="1" u="sng" dirty="0">
                <a:solidFill>
                  <a:schemeClr val="bg1"/>
                </a:solidFill>
              </a:rPr>
              <a:t>Scriptural References</a:t>
            </a:r>
          </a:p>
          <a:p>
            <a:pPr algn="just">
              <a:spcAft>
                <a:spcPts val="600"/>
              </a:spcAft>
            </a:pPr>
            <a:r>
              <a:rPr lang="en-US" sz="4400" b="1" dirty="0">
                <a:solidFill>
                  <a:schemeClr val="bg1"/>
                </a:solidFill>
              </a:rPr>
              <a:t>2 Cor. 6:14–17;   Rev. 19:7.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8" name="TextBox 1"/>
          <p:cNvSpPr txBox="1"/>
          <p:nvPr/>
        </p:nvSpPr>
        <p:spPr>
          <a:xfrm>
            <a:off x="382562" y="512814"/>
            <a:ext cx="11426876" cy="6339840"/>
          </a:xfrm>
          <a:prstGeom prst="rect">
            <a:avLst/>
          </a:prstGeom>
          <a:noFill/>
        </p:spPr>
        <p:txBody>
          <a:bodyPr wrap="square" rtlCol="0">
            <a:spAutoFit/>
          </a:bodyPr>
          <a:lstStyle/>
          <a:p>
            <a:pPr algn="ctr">
              <a:spcAft>
                <a:spcPts val="600"/>
              </a:spcAft>
            </a:pPr>
            <a:r>
              <a:rPr lang="en-US" sz="4800" b="1" dirty="0">
                <a:solidFill>
                  <a:srgbClr val="FFC000"/>
                </a:solidFill>
                <a:latin typeface="Rockwell" panose="02060603020205020403" pitchFamily="18" charset="0"/>
              </a:rPr>
              <a:t>CONCLUSION</a:t>
            </a:r>
          </a:p>
          <a:p>
            <a:pPr algn="just">
              <a:spcAft>
                <a:spcPts val="600"/>
              </a:spcAft>
            </a:pPr>
            <a:endParaRPr lang="en-US" sz="900" b="1" dirty="0">
              <a:solidFill>
                <a:schemeClr val="bg1"/>
              </a:solidFill>
            </a:endParaRPr>
          </a:p>
          <a:p>
            <a:pPr algn="just">
              <a:spcAft>
                <a:spcPts val="600"/>
              </a:spcAft>
            </a:pPr>
            <a:r>
              <a:rPr lang="en-US" sz="4400" b="1" dirty="0">
                <a:solidFill>
                  <a:schemeClr val="bg1"/>
                </a:solidFill>
              </a:rPr>
              <a:t>If the Firstborn is perfect, then the other brethren must also grow into perfection.</a:t>
            </a:r>
          </a:p>
          <a:p>
            <a:pPr algn="just">
              <a:spcAft>
                <a:spcPts val="600"/>
              </a:spcAft>
            </a:pPr>
            <a:endParaRPr lang="en-US" sz="1600" b="1" dirty="0">
              <a:solidFill>
                <a:schemeClr val="bg1"/>
              </a:solidFill>
            </a:endParaRPr>
          </a:p>
          <a:p>
            <a:pPr algn="just">
              <a:spcAft>
                <a:spcPts val="600"/>
              </a:spcAft>
            </a:pPr>
            <a:r>
              <a:rPr lang="en-US" sz="4400" b="1" u="sng" dirty="0">
                <a:solidFill>
                  <a:schemeClr val="bg1"/>
                </a:solidFill>
              </a:rPr>
              <a:t>Matthew 5:48:</a:t>
            </a:r>
          </a:p>
          <a:p>
            <a:pPr algn="just">
              <a:spcAft>
                <a:spcPts val="600"/>
              </a:spcAft>
            </a:pPr>
            <a:r>
              <a:rPr lang="en-US" sz="4400" b="1" i="1" dirty="0">
                <a:solidFill>
                  <a:schemeClr val="bg1"/>
                </a:solidFill>
              </a:rPr>
              <a:t>“Be ye therefore perfect, even as your Father which is in heaven is perfect.”</a:t>
            </a:r>
          </a:p>
          <a:p>
            <a:pPr algn="just">
              <a:spcAft>
                <a:spcPts val="600"/>
              </a:spcAft>
            </a:pPr>
            <a:endParaRPr lang="en-US" sz="4400" b="1" dirty="0">
              <a:solidFill>
                <a:schemeClr val="bg1"/>
              </a:solidFill>
            </a:endParaRPr>
          </a:p>
          <a:p>
            <a:pPr algn="just">
              <a:spcAft>
                <a:spcPts val="600"/>
              </a:spcAft>
            </a:pPr>
            <a:endParaRPr lang="en-US" sz="44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9" name="TextBox 1"/>
          <p:cNvSpPr txBox="1"/>
          <p:nvPr/>
        </p:nvSpPr>
        <p:spPr>
          <a:xfrm>
            <a:off x="219724" y="2773136"/>
            <a:ext cx="11426876" cy="828040"/>
          </a:xfrm>
          <a:prstGeom prst="rect">
            <a:avLst/>
          </a:prstGeom>
          <a:noFill/>
        </p:spPr>
        <p:txBody>
          <a:bodyPr wrap="square" rtlCol="0">
            <a:spAutoFit/>
          </a:bodyPr>
          <a:lstStyle/>
          <a:p>
            <a:pPr algn="ctr">
              <a:spcAft>
                <a:spcPts val="600"/>
              </a:spcAft>
            </a:pPr>
            <a:r>
              <a:rPr lang="en-US" sz="5000" b="1" dirty="0">
                <a:solidFill>
                  <a:srgbClr val="FFC000"/>
                </a:solidFill>
                <a:latin typeface="Rockwell" panose="02060603020205020403" pitchFamily="18" charset="0"/>
              </a:rPr>
              <a:t>SHALOM!!!</a:t>
            </a:r>
            <a:endParaRPr lang="en-US" sz="46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3" name="TextBox 1"/>
          <p:cNvSpPr txBox="1"/>
          <p:nvPr/>
        </p:nvSpPr>
        <p:spPr>
          <a:xfrm>
            <a:off x="291122" y="169392"/>
            <a:ext cx="11426876" cy="6365239"/>
          </a:xfrm>
          <a:prstGeom prst="rect">
            <a:avLst/>
          </a:prstGeom>
          <a:noFill/>
        </p:spPr>
        <p:txBody>
          <a:bodyPr wrap="square" rtlCol="0">
            <a:spAutoFit/>
          </a:bodyPr>
          <a:lstStyle/>
          <a:p>
            <a:pPr algn="ctr">
              <a:spcAft>
                <a:spcPts val="600"/>
              </a:spcAft>
            </a:pPr>
            <a:r>
              <a:rPr lang="en-US" sz="4400" b="1" dirty="0">
                <a:solidFill>
                  <a:srgbClr val="FFC000"/>
                </a:solidFill>
                <a:latin typeface="Rockwell" panose="02060603020205020403" pitchFamily="18" charset="0"/>
              </a:rPr>
              <a:t>AIMS OF THE STUDY</a:t>
            </a:r>
          </a:p>
          <a:p>
            <a:pPr algn="just">
              <a:spcAft>
                <a:spcPts val="600"/>
              </a:spcAft>
            </a:pPr>
            <a:endParaRPr lang="en-US" sz="200" b="1" dirty="0">
              <a:solidFill>
                <a:schemeClr val="bg1"/>
              </a:solidFill>
            </a:endParaRPr>
          </a:p>
          <a:p>
            <a:pPr marL="857250" indent="-857250" algn="just">
              <a:spcAft>
                <a:spcPts val="600"/>
              </a:spcAft>
              <a:buClr>
                <a:srgbClr val="FFC000"/>
              </a:buClr>
              <a:buFont typeface="+mj-lt"/>
              <a:buAutoNum type="romanLcPeriod"/>
            </a:pPr>
            <a:r>
              <a:rPr lang="en-US" sz="4400" b="1" dirty="0">
                <a:solidFill>
                  <a:schemeClr val="bg1"/>
                </a:solidFill>
              </a:rPr>
              <a:t>To help believers understand that the Bride Assembly Church is not a denomination, but a  restored church </a:t>
            </a:r>
            <a:endParaRPr lang="zh-CN" altLang="en-US" dirty="0"/>
          </a:p>
          <a:p>
            <a:pPr marL="857250" indent="-857250" algn="just">
              <a:spcAft>
                <a:spcPts val="600"/>
              </a:spcAft>
              <a:buClr>
                <a:srgbClr val="FFC000"/>
              </a:buClr>
              <a:buFont typeface="+mj-lt"/>
              <a:buAutoNum type="romanLcPeriod"/>
            </a:pPr>
            <a:r>
              <a:rPr lang="en-US" sz="4400" b="1" dirty="0">
                <a:solidFill>
                  <a:schemeClr val="bg1"/>
                </a:solidFill>
              </a:rPr>
              <a:t>To help believers understand where the Church presently stands in God’s restoration work.</a:t>
            </a:r>
          </a:p>
          <a:p>
            <a:pPr marL="857250" indent="-857250" algn="just">
              <a:spcAft>
                <a:spcPts val="600"/>
              </a:spcAft>
              <a:buClr>
                <a:srgbClr val="FFC000"/>
              </a:buClr>
              <a:buFont typeface="+mj-lt"/>
              <a:buAutoNum type="romanLcPeriod"/>
            </a:pPr>
            <a:r>
              <a:rPr lang="en-US" sz="4400" b="1" dirty="0">
                <a:solidFill>
                  <a:schemeClr val="bg1"/>
                </a:solidFill>
              </a:rPr>
              <a:t>To help believers see the necessity of perfection in the Christian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4" name="TextBox 1"/>
          <p:cNvSpPr txBox="1"/>
          <p:nvPr/>
        </p:nvSpPr>
        <p:spPr>
          <a:xfrm>
            <a:off x="230162" y="1036995"/>
            <a:ext cx="11426876" cy="3862596"/>
          </a:xfrm>
          <a:prstGeom prst="rect">
            <a:avLst/>
          </a:prstGeom>
          <a:noFill/>
        </p:spPr>
        <p:txBody>
          <a:bodyPr wrap="square" rtlCol="0">
            <a:spAutoFit/>
          </a:bodyPr>
          <a:lstStyle/>
          <a:p>
            <a:pPr marL="1028700" indent="-1028700" algn="just">
              <a:spcAft>
                <a:spcPts val="600"/>
              </a:spcAft>
              <a:buClr>
                <a:srgbClr val="FFC000"/>
              </a:buClr>
              <a:buFont typeface="+mj-lt"/>
              <a:buAutoNum type="romanLcPeriod" startAt="4"/>
            </a:pPr>
            <a:r>
              <a:rPr lang="en-US" sz="4800" b="1" dirty="0">
                <a:solidFill>
                  <a:schemeClr val="bg1"/>
                </a:solidFill>
              </a:rPr>
              <a:t>To encourage believers to make their calling and election sure.</a:t>
            </a:r>
          </a:p>
          <a:p>
            <a:pPr marL="857250" indent="-857250" algn="just">
              <a:spcAft>
                <a:spcPts val="600"/>
              </a:spcAft>
              <a:buClr>
                <a:srgbClr val="FFC000"/>
              </a:buClr>
              <a:buFont typeface="+mj-lt"/>
              <a:buAutoNum type="romanLcPeriod" startAt="4"/>
            </a:pPr>
            <a:r>
              <a:rPr lang="en-US" sz="4800" b="1" dirty="0">
                <a:solidFill>
                  <a:schemeClr val="bg1"/>
                </a:solidFill>
              </a:rPr>
              <a:t>To awaken in believers the consciousness of the soon coming of the Lord and the reality of home-going.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95" name="TextBox 1"/>
          <p:cNvSpPr txBox="1"/>
          <p:nvPr/>
        </p:nvSpPr>
        <p:spPr>
          <a:xfrm>
            <a:off x="382562" y="192774"/>
            <a:ext cx="11426876" cy="6524863"/>
          </a:xfrm>
          <a:prstGeom prst="rect">
            <a:avLst/>
          </a:prstGeom>
          <a:noFill/>
        </p:spPr>
        <p:txBody>
          <a:bodyPr wrap="square" rtlCol="0">
            <a:spAutoFit/>
          </a:bodyPr>
          <a:lstStyle/>
          <a:p>
            <a:pPr algn="ctr">
              <a:spcAft>
                <a:spcPts val="600"/>
              </a:spcAft>
            </a:pPr>
            <a:r>
              <a:rPr lang="en-US" sz="5000" b="1" dirty="0">
                <a:solidFill>
                  <a:srgbClr val="FFC000"/>
                </a:solidFill>
                <a:latin typeface="Rockwell" panose="02060603020205020403" pitchFamily="18" charset="0"/>
              </a:rPr>
              <a:t>INTRODUCTION</a:t>
            </a:r>
          </a:p>
          <a:p>
            <a:pPr algn="just">
              <a:spcAft>
                <a:spcPts val="600"/>
              </a:spcAft>
            </a:pPr>
            <a:endParaRPr lang="en-US" sz="100" b="1" dirty="0">
              <a:solidFill>
                <a:schemeClr val="bg1"/>
              </a:solidFill>
            </a:endParaRPr>
          </a:p>
          <a:p>
            <a:pPr algn="just">
              <a:spcAft>
                <a:spcPts val="600"/>
              </a:spcAft>
            </a:pPr>
            <a:r>
              <a:rPr lang="en-US" sz="4200" b="1" dirty="0">
                <a:solidFill>
                  <a:schemeClr val="bg1"/>
                </a:solidFill>
              </a:rPr>
              <a:t>God’s expectation for the Church is nothing short of perfection. Everything the Church needs to fulfill the purpose for which it was established has already been provided by God (Eph. 4:11–13).</a:t>
            </a:r>
            <a:endParaRPr lang="zh-CN" altLang="en-US" dirty="0"/>
          </a:p>
          <a:p>
            <a:pPr algn="just">
              <a:spcAft>
                <a:spcPts val="600"/>
              </a:spcAft>
            </a:pPr>
            <a:endParaRPr lang="en-US" sz="1100" b="1" dirty="0">
              <a:solidFill>
                <a:schemeClr val="bg1"/>
              </a:solidFill>
            </a:endParaRPr>
          </a:p>
          <a:p>
            <a:pPr algn="just">
              <a:spcAft>
                <a:spcPts val="600"/>
              </a:spcAft>
            </a:pPr>
            <a:r>
              <a:rPr lang="en-US" sz="4200" b="1" dirty="0">
                <a:solidFill>
                  <a:schemeClr val="bg1"/>
                </a:solidFill>
              </a:rPr>
              <a:t>The early Church of Christ truly lived up to God’s expectation when it was first established, as seen in book of Acts. However, with time, a great corruption set in.</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9" name="TextBox 1"/>
          <p:cNvSpPr txBox="1"/>
          <p:nvPr/>
        </p:nvSpPr>
        <p:spPr>
          <a:xfrm>
            <a:off x="382562" y="198120"/>
            <a:ext cx="11565598" cy="6324808"/>
          </a:xfrm>
          <a:prstGeom prst="rect">
            <a:avLst/>
          </a:prstGeom>
          <a:noFill/>
        </p:spPr>
        <p:txBody>
          <a:bodyPr wrap="square" rtlCol="0">
            <a:spAutoFit/>
          </a:bodyPr>
          <a:lstStyle/>
          <a:p>
            <a:pPr algn="ctr">
              <a:spcAft>
                <a:spcPts val="600"/>
              </a:spcAft>
            </a:pPr>
            <a:r>
              <a:rPr lang="en-US" sz="4400" b="1" dirty="0">
                <a:solidFill>
                  <a:srgbClr val="FFC000"/>
                </a:solidFill>
                <a:latin typeface="Rockwell" panose="02060603020205020403" pitchFamily="18" charset="0"/>
              </a:rPr>
              <a:t>THE PERVERSION</a:t>
            </a:r>
            <a:endParaRPr lang="en-US" sz="200" b="1" dirty="0">
              <a:solidFill>
                <a:schemeClr val="bg1"/>
              </a:solidFill>
            </a:endParaRPr>
          </a:p>
          <a:p>
            <a:pPr algn="just">
              <a:spcAft>
                <a:spcPts val="600"/>
              </a:spcAft>
            </a:pPr>
            <a:r>
              <a:rPr lang="en-US" sz="3800" b="1" dirty="0">
                <a:solidFill>
                  <a:schemeClr val="bg1"/>
                </a:solidFill>
              </a:rPr>
              <a:t>The gospel of salvation committed to the apostles became distorted and perverted after the death of the apostles. Various strange doctrines and teachings inspired by the devil were introduced into the faith. This eventually produced another version of Christianity completely different from the original apostolic faith. Nevertheless, the purpose of God cannot be defeated.</a:t>
            </a:r>
          </a:p>
          <a:p>
            <a:pPr algn="just">
              <a:spcAft>
                <a:spcPts val="600"/>
              </a:spcAft>
            </a:pPr>
            <a:endParaRPr lang="en-US" sz="300" b="1" dirty="0">
              <a:solidFill>
                <a:schemeClr val="bg1"/>
              </a:solidFill>
            </a:endParaRPr>
          </a:p>
          <a:p>
            <a:pPr algn="just">
              <a:spcAft>
                <a:spcPts val="600"/>
              </a:spcAft>
            </a:pPr>
            <a:r>
              <a:rPr lang="en-US" sz="3600" b="1" u="sng" dirty="0">
                <a:solidFill>
                  <a:schemeClr val="bg1"/>
                </a:solidFill>
              </a:rPr>
              <a:t>Scriptural References</a:t>
            </a:r>
          </a:p>
          <a:p>
            <a:pPr algn="just">
              <a:spcAft>
                <a:spcPts val="600"/>
              </a:spcAft>
            </a:pPr>
            <a:r>
              <a:rPr lang="en-US" sz="3600" b="1" dirty="0">
                <a:solidFill>
                  <a:schemeClr val="bg1"/>
                </a:solidFill>
              </a:rPr>
              <a:t>Matt. 13:33;  1 Tim. 4:1–3;  2 Pet. 2:1–3;  2 Cor. 11:4, 13.-14</a:t>
            </a:r>
            <a:endParaRPr lang="zh-CN"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7" name="TextBox 1"/>
          <p:cNvSpPr txBox="1"/>
          <p:nvPr/>
        </p:nvSpPr>
        <p:spPr>
          <a:xfrm>
            <a:off x="428282" y="192774"/>
            <a:ext cx="11426876" cy="6170920"/>
          </a:xfrm>
          <a:prstGeom prst="rect">
            <a:avLst/>
          </a:prstGeom>
          <a:noFill/>
        </p:spPr>
        <p:txBody>
          <a:bodyPr wrap="square" rtlCol="0">
            <a:spAutoFit/>
          </a:bodyPr>
          <a:lstStyle/>
          <a:p>
            <a:pPr algn="ctr">
              <a:spcAft>
                <a:spcPts val="600"/>
              </a:spcAft>
            </a:pPr>
            <a:r>
              <a:rPr lang="en-US" sz="4400" b="1" dirty="0">
                <a:solidFill>
                  <a:srgbClr val="FFC000"/>
                </a:solidFill>
                <a:latin typeface="Rockwell" panose="02060603020205020403" pitchFamily="18" charset="0"/>
              </a:rPr>
              <a:t>RESTORATION</a:t>
            </a:r>
          </a:p>
          <a:p>
            <a:pPr algn="just">
              <a:spcAft>
                <a:spcPts val="600"/>
              </a:spcAft>
            </a:pPr>
            <a:r>
              <a:rPr lang="en-US" sz="3700" b="1" dirty="0">
                <a:solidFill>
                  <a:schemeClr val="bg1"/>
                </a:solidFill>
              </a:rPr>
              <a:t>At midnight, when the light of the gospel had  completely disappeared (Matt. 25:6), God began a work of restoration according to the parables in Matt. 13:44–48.</a:t>
            </a:r>
          </a:p>
          <a:p>
            <a:pPr algn="just">
              <a:spcAft>
                <a:spcPts val="600"/>
              </a:spcAft>
            </a:pPr>
            <a:endParaRPr lang="en-US" sz="1400" b="1" dirty="0">
              <a:solidFill>
                <a:schemeClr val="bg1"/>
              </a:solidFill>
            </a:endParaRPr>
          </a:p>
          <a:p>
            <a:pPr algn="just">
              <a:spcAft>
                <a:spcPts val="600"/>
              </a:spcAft>
            </a:pPr>
            <a:r>
              <a:rPr lang="en-US" sz="3800" b="1" dirty="0">
                <a:solidFill>
                  <a:schemeClr val="bg1"/>
                </a:solidFill>
              </a:rPr>
              <a:t>This restoration is clearly represented in the growth of the corn plant in Mark 4:26–28:</a:t>
            </a:r>
            <a:endParaRPr lang="zh-CN" altLang="en-US" dirty="0"/>
          </a:p>
          <a:p>
            <a:pPr algn="just">
              <a:spcAft>
                <a:spcPts val="600"/>
              </a:spcAft>
            </a:pPr>
            <a:r>
              <a:rPr lang="en-US" sz="3800" b="1" dirty="0">
                <a:solidFill>
                  <a:schemeClr val="bg1"/>
                </a:solidFill>
              </a:rPr>
              <a:t>The blade 				— 	Justification restored</a:t>
            </a:r>
          </a:p>
          <a:p>
            <a:pPr algn="just">
              <a:spcAft>
                <a:spcPts val="600"/>
              </a:spcAft>
            </a:pPr>
            <a:r>
              <a:rPr lang="en-US" sz="3800" b="1" dirty="0">
                <a:solidFill>
                  <a:schemeClr val="bg1"/>
                </a:solidFill>
              </a:rPr>
              <a:t>The ear 					— 	Sanctification restored</a:t>
            </a:r>
          </a:p>
          <a:p>
            <a:pPr algn="just">
              <a:spcAft>
                <a:spcPts val="600"/>
              </a:spcAft>
            </a:pPr>
            <a:r>
              <a:rPr lang="en-US" sz="3800" b="1" dirty="0">
                <a:solidFill>
                  <a:schemeClr val="bg1"/>
                </a:solidFill>
              </a:rPr>
              <a:t>The full corn in the ear 	— 	Restoration of the gifts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097152" name="Picture 2"/>
          <p:cNvPicPr>
            <a:picLocks noChangeAspect="1"/>
          </p:cNvPicPr>
          <p:nvPr/>
        </p:nvPicPr>
        <p:blipFill>
          <a:blip r:embed="rId2"/>
          <a:srcRect t="4730" b="5873"/>
          <a:stretch>
            <a:fillRect/>
          </a:stretch>
        </p:blipFill>
        <p:spPr>
          <a:xfrm>
            <a:off x="-86463" y="113605"/>
            <a:ext cx="12278463" cy="66307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4" name="TextBox 1"/>
          <p:cNvSpPr txBox="1"/>
          <p:nvPr/>
        </p:nvSpPr>
        <p:spPr>
          <a:xfrm>
            <a:off x="428282" y="192774"/>
            <a:ext cx="11426876" cy="6416040"/>
          </a:xfrm>
          <a:prstGeom prst="rect">
            <a:avLst/>
          </a:prstGeom>
          <a:noFill/>
        </p:spPr>
        <p:txBody>
          <a:bodyPr wrap="square" rtlCol="0">
            <a:spAutoFit/>
          </a:bodyPr>
          <a:lstStyle/>
          <a:p>
            <a:pPr algn="ctr">
              <a:spcAft>
                <a:spcPts val="600"/>
              </a:spcAft>
            </a:pPr>
            <a:r>
              <a:rPr lang="en-US" sz="4800" b="1" dirty="0">
                <a:solidFill>
                  <a:srgbClr val="FFC000"/>
                </a:solidFill>
                <a:latin typeface="Rockwell" panose="02060603020205020403" pitchFamily="18" charset="0"/>
              </a:rPr>
              <a:t>THE STAGE OF PERFECTION </a:t>
            </a:r>
            <a:endParaRPr lang="zh-CN" altLang="en-US"/>
          </a:p>
          <a:p>
            <a:pPr algn="just">
              <a:spcAft>
                <a:spcPts val="600"/>
              </a:spcAft>
            </a:pPr>
            <a:endParaRPr lang="en-US" sz="600" b="1" dirty="0">
              <a:solidFill>
                <a:schemeClr val="bg1"/>
              </a:solidFill>
            </a:endParaRPr>
          </a:p>
          <a:p>
            <a:pPr algn="just">
              <a:spcAft>
                <a:spcPts val="600"/>
              </a:spcAft>
            </a:pPr>
            <a:r>
              <a:rPr lang="en-US" sz="4400" b="1" dirty="0">
                <a:solidFill>
                  <a:schemeClr val="bg1"/>
                </a:solidFill>
              </a:rPr>
              <a:t>We are now at the stage where the Church is being perfected because the fruit of the seed is being brought forth, signifying that the harvest (rapture) is near (Mark 4:29).</a:t>
            </a:r>
            <a:endParaRPr lang="zh-CN" altLang="en-US"/>
          </a:p>
          <a:p>
            <a:pPr algn="just">
              <a:spcAft>
                <a:spcPts val="600"/>
              </a:spcAft>
            </a:pPr>
            <a:r>
              <a:rPr lang="en-US" sz="4400" b="1" dirty="0">
                <a:solidFill>
                  <a:schemeClr val="bg1"/>
                </a:solidFill>
              </a:rPr>
              <a:t>Today, we see a group of believers whose practice in doctrines, power, and Christian conduct closely resemble the Church in the Book of Acts.</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8585" name="TextBox 1"/>
          <p:cNvSpPr txBox="1"/>
          <p:nvPr/>
        </p:nvSpPr>
        <p:spPr>
          <a:xfrm>
            <a:off x="382562" y="259781"/>
            <a:ext cx="11426876" cy="5724644"/>
          </a:xfrm>
          <a:prstGeom prst="rect">
            <a:avLst/>
          </a:prstGeom>
          <a:noFill/>
        </p:spPr>
        <p:txBody>
          <a:bodyPr wrap="square" rtlCol="0">
            <a:spAutoFit/>
          </a:bodyPr>
          <a:lstStyle/>
          <a:p>
            <a:pPr algn="ctr">
              <a:spcAft>
                <a:spcPts val="600"/>
              </a:spcAft>
            </a:pPr>
            <a:r>
              <a:rPr lang="en-US" sz="4800" b="1" dirty="0">
                <a:solidFill>
                  <a:srgbClr val="FFC000"/>
                </a:solidFill>
                <a:latin typeface="Rockwell" panose="02060603020205020403" pitchFamily="18" charset="0"/>
              </a:rPr>
              <a:t>THE STATURE OF THE PERFECT MAN</a:t>
            </a:r>
            <a:endParaRPr lang="en-US" sz="600" b="1" dirty="0">
              <a:solidFill>
                <a:schemeClr val="bg1"/>
              </a:solidFill>
            </a:endParaRPr>
          </a:p>
          <a:p>
            <a:pPr algn="ctr">
              <a:spcAft>
                <a:spcPts val="600"/>
              </a:spcAft>
            </a:pPr>
            <a:r>
              <a:rPr lang="en-US" sz="3500" b="1" dirty="0">
                <a:solidFill>
                  <a:schemeClr val="bg1"/>
                </a:solidFill>
              </a:rPr>
              <a:t>(Eph. 4:13; Rom. 8:29)</a:t>
            </a:r>
          </a:p>
          <a:p>
            <a:pPr algn="just">
              <a:spcAft>
                <a:spcPts val="600"/>
              </a:spcAft>
            </a:pPr>
            <a:r>
              <a:rPr lang="en-US" sz="4400" b="1" dirty="0">
                <a:solidFill>
                  <a:schemeClr val="bg1"/>
                </a:solidFill>
              </a:rPr>
              <a:t>As the Church is being perfected, individual believers who are part of this restoration work must grow into the stature of the perfect man according to 2 Peter 1:5–7</a:t>
            </a:r>
            <a:endParaRPr lang="zh-CN" altLang="en-US" dirty="0"/>
          </a:p>
          <a:p>
            <a:pPr algn="just">
              <a:spcAft>
                <a:spcPts val="600"/>
              </a:spcAft>
            </a:pPr>
            <a:endParaRPr lang="en-US" sz="44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690</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Copperplate Gothic Bold</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SUBMACHINE</dc:creator>
  <cp:lastModifiedBy>Bride Assembly</cp:lastModifiedBy>
  <cp:revision>8</cp:revision>
  <dcterms:created xsi:type="dcterms:W3CDTF">2025-04-26T14:44:26Z</dcterms:created>
  <dcterms:modified xsi:type="dcterms:W3CDTF">2026-05-31T08:00:47Z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8f74d8caaa2748b586fe426ffcec4413</vt:lpwstr>
  </property>
</Properties>
</file>