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11" r:id="rId2"/>
    <p:sldId id="370" r:id="rId3"/>
    <p:sldId id="371" r:id="rId4"/>
    <p:sldId id="341" r:id="rId5"/>
    <p:sldId id="362" r:id="rId6"/>
    <p:sldId id="349" r:id="rId7"/>
    <p:sldId id="373" r:id="rId8"/>
    <p:sldId id="372" r:id="rId9"/>
    <p:sldId id="374" r:id="rId10"/>
    <p:sldId id="375" r:id="rId11"/>
    <p:sldId id="376" r:id="rId12"/>
    <p:sldId id="377" r:id="rId13"/>
    <p:sldId id="378" r:id="rId14"/>
    <p:sldId id="348" r:id="rId15"/>
    <p:sldId id="33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1" d="100"/>
          <a:sy n="41" d="100"/>
        </p:scale>
        <p:origin x="67" y="5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D58179-DD61-481D-90D4-6D661AB7FD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0E66F18-038D-4AD1-8ACD-3AF2E7D3A1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7D9F122-8636-4F8F-8CAF-A973A656D2F0}"/>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92CB5F68-7071-4360-8E49-CC0D95EDBAB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88185FDB-4789-48A0-BF85-6006D17A4372}"/>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21322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D888A3-1E03-426A-86A7-E35EDC22D8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6F7D99-7B5D-4349-9F10-8CBE28D1C6F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40883E2-B8D4-437B-9538-BB31E64F87C3}"/>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87F883DE-796B-44A4-B9D5-1D2F008DBAF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6BF7306-A9A1-4C00-8054-44A08F7DB66A}"/>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287769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13173B-3542-43AC-ABBF-6021D1132C6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72FEE7-9493-4E45-817E-AB547AF2EAA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2A5B271-822A-4848-938C-26EFC69B61AA}"/>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19FCCD2A-920B-4D16-87A6-DB296571CA0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904E89-EAA2-4857-8A1D-6C3D53F6B6AD}"/>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513044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D378C-3683-4066-9926-B46472A488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8E25B4D-4AC6-4536-BC8C-F8BFF36BD4A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3C7585-F902-446A-B090-7D8A04C19C04}"/>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388BACCC-6972-47DB-A651-D7D16F64B2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A1BEE4E-9288-47FF-8949-D23C9DD4C50B}"/>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638915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78527D-4C7C-48C7-88AE-9104EFCF589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B76D6AC-437A-4020-88C0-7D80A243ED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F79A39D-98CF-47A8-8B5E-D9A0E7591326}"/>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B7DC4FCB-BC0F-4914-84A1-C6E264E1BC0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FB935B3-AA68-4C4D-8769-F2F7F3190A7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1357298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1C326-829D-49CD-8AD5-AB20FCA5B26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BF0493-8DAF-4F94-8863-F3FAE902461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ECB2296-E6EF-43D4-B788-E9485D7E202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6A02A75-B154-4DBF-92F0-AF31281BF7EF}"/>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6" name="Footer Placeholder 5">
            <a:extLst>
              <a:ext uri="{FF2B5EF4-FFF2-40B4-BE49-F238E27FC236}">
                <a16:creationId xmlns:a16="http://schemas.microsoft.com/office/drawing/2014/main" id="{DB370D3C-BB0C-43AF-B607-8B9E44FD29E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839EF99-A8D8-477C-9D2D-0FB10EF2034E}"/>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1377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C66EF-AD77-4BF6-92CE-75090B8DF6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AC0CF22-26E7-4C98-B644-5E4A84FE58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2323306-C03D-4D12-8F5C-AB555833B2B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CBEC283-AFC5-4646-98F0-51D55DB4944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161A0F3-C4B1-4C7E-B421-629481A762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F258DDB-DA7A-4022-8AED-AAE6F948873C}"/>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8" name="Footer Placeholder 7">
            <a:extLst>
              <a:ext uri="{FF2B5EF4-FFF2-40B4-BE49-F238E27FC236}">
                <a16:creationId xmlns:a16="http://schemas.microsoft.com/office/drawing/2014/main" id="{8723FB20-9327-4107-99B6-D13CF234452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84EE5875-F4CF-4064-A9D6-A0E31B163DD3}"/>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22444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1FCFB2-87FE-4469-B6B3-1C36198B5D9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BEC6F7B-2A5B-40CF-ABE4-709AA5C7E0C7}"/>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4" name="Footer Placeholder 3">
            <a:extLst>
              <a:ext uri="{FF2B5EF4-FFF2-40B4-BE49-F238E27FC236}">
                <a16:creationId xmlns:a16="http://schemas.microsoft.com/office/drawing/2014/main" id="{4D05A73C-5C36-4446-93B8-B90D21FE5CBE}"/>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E4461366-5480-447B-B9E8-DFC1EF295989}"/>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16027356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0673DB-0CC2-4D72-822A-BA730622D4B2}"/>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3" name="Footer Placeholder 2">
            <a:extLst>
              <a:ext uri="{FF2B5EF4-FFF2-40B4-BE49-F238E27FC236}">
                <a16:creationId xmlns:a16="http://schemas.microsoft.com/office/drawing/2014/main" id="{A6C039D3-6C4F-47BE-86E7-41FAE630671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EFCDBF8-DE4F-4E48-91ED-9B03D9FBE408}"/>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3575997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49D2C-3C39-4CD3-BF02-8C5104816F6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03739D5-DD9C-46DA-B50C-C95F3392D4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11129A-1CA7-43F0-84EC-1E6DCE418A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31D2A0C-E2E0-419C-8FCF-CF1F30412D61}"/>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6" name="Footer Placeholder 5">
            <a:extLst>
              <a:ext uri="{FF2B5EF4-FFF2-40B4-BE49-F238E27FC236}">
                <a16:creationId xmlns:a16="http://schemas.microsoft.com/office/drawing/2014/main" id="{BBEE2232-09B9-4286-B413-AF95A57D216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643013E-836F-43A4-B62E-3AE693AA6351}"/>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907165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74085-4434-43F9-BEB5-1E983B622F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638F88-A5D1-42EE-95B4-FFD6E9E21DA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789F9F0-382B-4C27-9CD5-A6D715C509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275BE0-1ED2-4F4C-A464-46092356F44B}"/>
              </a:ext>
            </a:extLst>
          </p:cNvPr>
          <p:cNvSpPr>
            <a:spLocks noGrp="1"/>
          </p:cNvSpPr>
          <p:nvPr>
            <p:ph type="dt" sz="half" idx="10"/>
          </p:nvPr>
        </p:nvSpPr>
        <p:spPr/>
        <p:txBody>
          <a:bodyPr/>
          <a:lstStyle/>
          <a:p>
            <a:fld id="{C84C6B4A-D187-4854-B527-3699A44AAD63}" type="datetimeFigureOut">
              <a:rPr lang="en-US" smtClean="0"/>
              <a:t>7/5/2026</a:t>
            </a:fld>
            <a:endParaRPr lang="en-US" dirty="0"/>
          </a:p>
        </p:txBody>
      </p:sp>
      <p:sp>
        <p:nvSpPr>
          <p:cNvPr id="6" name="Footer Placeholder 5">
            <a:extLst>
              <a:ext uri="{FF2B5EF4-FFF2-40B4-BE49-F238E27FC236}">
                <a16:creationId xmlns:a16="http://schemas.microsoft.com/office/drawing/2014/main" id="{E13C9281-29D9-4474-834A-3874B2D2DBC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6FC96BC-D537-4DC2-9454-88C0FBED5DFC}"/>
              </a:ext>
            </a:extLst>
          </p:cNvPr>
          <p:cNvSpPr>
            <a:spLocks noGrp="1"/>
          </p:cNvSpPr>
          <p:nvPr>
            <p:ph type="sldNum" sz="quarter" idx="12"/>
          </p:nvPr>
        </p:nvSpPr>
        <p:spPr/>
        <p:txBody>
          <a:bodyPr/>
          <a:lstStyle/>
          <a:p>
            <a:fld id="{D323E42D-6C84-449A-A6A8-8EF720B3B803}" type="slidenum">
              <a:rPr lang="en-US" smtClean="0"/>
              <a:t>‹#›</a:t>
            </a:fld>
            <a:endParaRPr lang="en-US" dirty="0"/>
          </a:p>
        </p:txBody>
      </p:sp>
    </p:spTree>
    <p:extLst>
      <p:ext uri="{BB962C8B-B14F-4D97-AF65-F5344CB8AC3E}">
        <p14:creationId xmlns:p14="http://schemas.microsoft.com/office/powerpoint/2010/main" val="4188300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5747D01-1024-4FED-970A-0ED224BC7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6FDF3C5-D88C-40E3-8B8A-486F8FEDC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903764-4FED-4FFB-89A3-62D75C50A56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4C6B4A-D187-4854-B527-3699A44AAD63}" type="datetimeFigureOut">
              <a:rPr lang="en-US" smtClean="0"/>
              <a:t>7/5/2026</a:t>
            </a:fld>
            <a:endParaRPr lang="en-US" dirty="0"/>
          </a:p>
        </p:txBody>
      </p:sp>
      <p:sp>
        <p:nvSpPr>
          <p:cNvPr id="5" name="Footer Placeholder 4">
            <a:extLst>
              <a:ext uri="{FF2B5EF4-FFF2-40B4-BE49-F238E27FC236}">
                <a16:creationId xmlns:a16="http://schemas.microsoft.com/office/drawing/2014/main" id="{5706637A-46D9-406B-91A6-65D4FF0181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297A67AD-86A0-428F-8549-1AA6B9C928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23E42D-6C84-449A-A6A8-8EF720B3B803}" type="slidenum">
              <a:rPr lang="en-US" smtClean="0"/>
              <a:t>‹#›</a:t>
            </a:fld>
            <a:endParaRPr lang="en-US" dirty="0"/>
          </a:p>
        </p:txBody>
      </p:sp>
    </p:spTree>
    <p:extLst>
      <p:ext uri="{BB962C8B-B14F-4D97-AF65-F5344CB8AC3E}">
        <p14:creationId xmlns:p14="http://schemas.microsoft.com/office/powerpoint/2010/main" val="32292330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57FD495-47C2-74F7-E33D-F7C419816147}"/>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00F633A8-64A3-B0C0-F163-252CDE2531F9}"/>
              </a:ext>
            </a:extLst>
          </p:cNvPr>
          <p:cNvSpPr txBox="1"/>
          <p:nvPr/>
        </p:nvSpPr>
        <p:spPr>
          <a:xfrm>
            <a:off x="397802" y="848167"/>
            <a:ext cx="11426876" cy="5227328"/>
          </a:xfrm>
          <a:prstGeom prst="rect">
            <a:avLst/>
          </a:prstGeom>
          <a:noFill/>
        </p:spPr>
        <p:txBody>
          <a:bodyPr wrap="square" rtlCol="0">
            <a:spAutoFit/>
          </a:bodyPr>
          <a:lstStyle/>
          <a:p>
            <a:pPr algn="ctr">
              <a:lnSpc>
                <a:spcPct val="80000"/>
              </a:lnSpc>
            </a:pPr>
            <a:r>
              <a:rPr lang="en-US"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TREASURES  </a:t>
            </a:r>
          </a:p>
          <a:p>
            <a:pPr algn="ctr">
              <a:lnSpc>
                <a:spcPct val="80000"/>
              </a:lnSpc>
            </a:pPr>
            <a:r>
              <a:rPr lang="en-US"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of this </a:t>
            </a:r>
          </a:p>
          <a:p>
            <a:pPr algn="ctr">
              <a:lnSpc>
                <a:spcPct val="80000"/>
              </a:lnSpc>
            </a:pPr>
            <a:r>
              <a:rPr lang="en-US" sz="9600" dirty="0">
                <a:solidFill>
                  <a:srgbClr val="FFC000"/>
                </a:solidFill>
                <a:effectLst>
                  <a:outerShdw blurRad="38100" dist="38100" dir="2700000" algn="tl">
                    <a:srgbClr val="000000">
                      <a:alpha val="43137"/>
                    </a:srgbClr>
                  </a:outerShdw>
                </a:effectLst>
                <a:latin typeface="Copperplate Gothic Bold" panose="020E0705020206020404" pitchFamily="34" charset="0"/>
              </a:rPr>
              <a:t>REVIVAL</a:t>
            </a:r>
          </a:p>
          <a:p>
            <a:pPr algn="ctr">
              <a:lnSpc>
                <a:spcPct val="80000"/>
              </a:lnSpc>
            </a:pPr>
            <a:endParaRPr lang="en-US" sz="2800" dirty="0">
              <a:solidFill>
                <a:srgbClr val="FFC000"/>
              </a:solidFill>
              <a:effectLst>
                <a:outerShdw blurRad="38100" dist="38100" dir="2700000" algn="tl">
                  <a:srgbClr val="000000">
                    <a:alpha val="43137"/>
                  </a:srgbClr>
                </a:outerShdw>
              </a:effectLst>
              <a:latin typeface="Copperplate Gothic Bold" panose="020E0705020206020404" pitchFamily="34" charset="0"/>
            </a:endParaRPr>
          </a:p>
          <a:p>
            <a:pPr algn="ctr">
              <a:lnSpc>
                <a:spcPct val="80000"/>
              </a:lnSpc>
            </a:pPr>
            <a:r>
              <a:rPr lang="en-US" sz="9600" i="1" dirty="0">
                <a:solidFill>
                  <a:srgbClr val="FFC000"/>
                </a:solidFill>
                <a:effectLst>
                  <a:outerShdw blurRad="38100" dist="38100" dir="2700000" algn="tl">
                    <a:srgbClr val="000000">
                      <a:alpha val="43137"/>
                    </a:srgbClr>
                  </a:outerShdw>
                </a:effectLst>
                <a:latin typeface="Comic Sans MS" panose="030F0702030302020204" pitchFamily="66" charset="0"/>
              </a:rPr>
              <a:t>Vol. 2</a:t>
            </a:r>
          </a:p>
        </p:txBody>
      </p:sp>
    </p:spTree>
    <p:extLst>
      <p:ext uri="{BB962C8B-B14F-4D97-AF65-F5344CB8AC3E}">
        <p14:creationId xmlns:p14="http://schemas.microsoft.com/office/powerpoint/2010/main" val="36445224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EE8FA7DE-DA56-E2E6-702B-42120BF76B34}"/>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1B749A59-CD12-0690-A264-18BECE07EBF8}"/>
              </a:ext>
            </a:extLst>
          </p:cNvPr>
          <p:cNvSpPr txBox="1"/>
          <p:nvPr/>
        </p:nvSpPr>
        <p:spPr>
          <a:xfrm>
            <a:off x="266700" y="313719"/>
            <a:ext cx="11544300" cy="5493812"/>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sz="800" b="1" dirty="0">
              <a:solidFill>
                <a:srgbClr val="FFC000"/>
              </a:solidFill>
              <a:latin typeface="Comic Sans MS" panose="030F0702030302020204" pitchFamily="66" charset="0"/>
            </a:endParaRPr>
          </a:p>
          <a:p>
            <a:pPr algn="just">
              <a:spcAft>
                <a:spcPts val="600"/>
              </a:spcAft>
            </a:pPr>
            <a:r>
              <a:rPr lang="en-US" sz="4000" b="1" dirty="0">
                <a:solidFill>
                  <a:srgbClr val="FFC000"/>
                </a:solidFill>
                <a:latin typeface="Comic Sans MS" panose="030F0702030302020204" pitchFamily="66" charset="0"/>
              </a:rPr>
              <a:t>4. </a:t>
            </a:r>
            <a:r>
              <a:rPr lang="en-US" sz="4400" b="1" dirty="0">
                <a:solidFill>
                  <a:srgbClr val="FFC000"/>
                </a:solidFill>
                <a:latin typeface="Comic Sans MS" panose="030F0702030302020204" pitchFamily="66" charset="0"/>
              </a:rPr>
              <a:t>	</a:t>
            </a:r>
            <a:r>
              <a:rPr lang="en-US" sz="4400" b="1" dirty="0">
                <a:solidFill>
                  <a:schemeClr val="bg1"/>
                </a:solidFill>
              </a:rPr>
              <a:t>The Lord Jesus died outside the city gates of 	Jerusalem, taking the flaming sword of the 	cherubim, so that we can have access to the 	tree of life again.</a:t>
            </a:r>
            <a:endParaRPr lang="en-US" sz="200" b="1" dirty="0">
              <a:solidFill>
                <a:schemeClr val="bg1"/>
              </a:solidFill>
            </a:endParaRPr>
          </a:p>
          <a:p>
            <a:pPr marL="168275" algn="just">
              <a:spcAft>
                <a:spcPts val="600"/>
              </a:spcAft>
              <a:buClr>
                <a:srgbClr val="FFFF00"/>
              </a:buClr>
              <a:defRPr/>
            </a:pPr>
            <a:endParaRPr lang="en-US" sz="700" b="1" u="sng" dirty="0">
              <a:solidFill>
                <a:srgbClr val="FFFF00"/>
              </a:solidFill>
            </a:endParaRPr>
          </a:p>
          <a:p>
            <a:pPr marL="168275" algn="just">
              <a:spcAft>
                <a:spcPts val="600"/>
              </a:spcAft>
              <a:buClr>
                <a:srgbClr val="FFFF00"/>
              </a:buClr>
              <a:defRPr/>
            </a:pPr>
            <a:r>
              <a:rPr lang="en-US" sz="4400" b="1" u="sng" dirty="0">
                <a:solidFill>
                  <a:srgbClr val="FFFF00"/>
                </a:solidFill>
              </a:rPr>
              <a:t>Scriptures:</a:t>
            </a:r>
            <a:r>
              <a:rPr lang="en-US" sz="4400" b="1" dirty="0">
                <a:solidFill>
                  <a:srgbClr val="FFFF00"/>
                </a:solidFill>
              </a:rPr>
              <a:t> </a:t>
            </a:r>
            <a:r>
              <a:rPr lang="en-US" sz="4400" b="1" dirty="0">
                <a:solidFill>
                  <a:schemeClr val="bg1"/>
                </a:solidFill>
              </a:rPr>
              <a:t>Matt. 16:21;  Luke 13:33;  Luke 18:31</a:t>
            </a:r>
            <a:endParaRPr lang="en-US" sz="1000" b="1" dirty="0">
              <a:solidFill>
                <a:schemeClr val="bg1"/>
              </a:solidFill>
            </a:endParaRPr>
          </a:p>
        </p:txBody>
      </p:sp>
    </p:spTree>
    <p:extLst>
      <p:ext uri="{BB962C8B-B14F-4D97-AF65-F5344CB8AC3E}">
        <p14:creationId xmlns:p14="http://schemas.microsoft.com/office/powerpoint/2010/main" val="36112348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13A5910B-87DB-2823-443A-06E635792F59}"/>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82C1A82-6830-83E6-DE42-CF68FF4C8DF8}"/>
              </a:ext>
            </a:extLst>
          </p:cNvPr>
          <p:cNvSpPr txBox="1"/>
          <p:nvPr/>
        </p:nvSpPr>
        <p:spPr>
          <a:xfrm>
            <a:off x="266700" y="313719"/>
            <a:ext cx="11544300" cy="6093976"/>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sz="800" b="1" dirty="0">
              <a:solidFill>
                <a:srgbClr val="FFC000"/>
              </a:solidFill>
              <a:latin typeface="Comic Sans MS" panose="030F0702030302020204" pitchFamily="66" charset="0"/>
            </a:endParaRPr>
          </a:p>
          <a:p>
            <a:pPr algn="just">
              <a:spcAft>
                <a:spcPts val="600"/>
              </a:spcAft>
            </a:pPr>
            <a:r>
              <a:rPr lang="en-US" sz="4000" b="1" dirty="0">
                <a:solidFill>
                  <a:srgbClr val="FFC000"/>
                </a:solidFill>
                <a:latin typeface="Comic Sans MS" panose="030F0702030302020204" pitchFamily="66" charset="0"/>
              </a:rPr>
              <a:t>5. </a:t>
            </a:r>
            <a:r>
              <a:rPr lang="en-US" sz="4400" b="1" dirty="0">
                <a:solidFill>
                  <a:srgbClr val="FFC000"/>
                </a:solidFill>
                <a:latin typeface="Comic Sans MS" panose="030F0702030302020204" pitchFamily="66" charset="0"/>
              </a:rPr>
              <a:t>	</a:t>
            </a:r>
            <a:r>
              <a:rPr lang="en-US" sz="4400" b="1" dirty="0">
                <a:solidFill>
                  <a:schemeClr val="bg1"/>
                </a:solidFill>
              </a:rPr>
              <a:t>The Holy Ghost first descended in Jerusalem.</a:t>
            </a:r>
            <a:endParaRPr lang="en-US" sz="200" b="1" dirty="0">
              <a:solidFill>
                <a:schemeClr val="bg1"/>
              </a:solidFill>
            </a:endParaRPr>
          </a:p>
          <a:p>
            <a:pPr marL="168275" algn="just">
              <a:spcAft>
                <a:spcPts val="600"/>
              </a:spcAft>
              <a:buClr>
                <a:srgbClr val="FFFF00"/>
              </a:buClr>
              <a:defRPr/>
            </a:pPr>
            <a:endParaRPr lang="en-US" sz="700" b="1" u="sng" dirty="0">
              <a:solidFill>
                <a:srgbClr val="FFFF00"/>
              </a:solidFill>
            </a:endParaRPr>
          </a:p>
          <a:p>
            <a:pPr marL="974725" lvl="0" indent="-806450" algn="just">
              <a:spcAft>
                <a:spcPts val="600"/>
              </a:spcAft>
              <a:buClr>
                <a:srgbClr val="FFFF00"/>
              </a:buClr>
              <a:buFont typeface="Wingdings" panose="05000000000000000000" pitchFamily="2" charset="2"/>
              <a:buChar char="Ø"/>
              <a:defRPr/>
            </a:pPr>
            <a:r>
              <a:rPr lang="en-US" sz="4200" b="1" dirty="0">
                <a:solidFill>
                  <a:prstClr val="white"/>
                </a:solidFill>
              </a:rPr>
              <a:t>Men first received eternal life there.</a:t>
            </a:r>
            <a:endParaRPr lang="en-US" sz="4400" b="1" u="sng" dirty="0">
              <a:solidFill>
                <a:srgbClr val="FFFF00"/>
              </a:solidFill>
            </a:endParaRPr>
          </a:p>
          <a:p>
            <a:pPr marL="168275" algn="just">
              <a:spcAft>
                <a:spcPts val="600"/>
              </a:spcAft>
              <a:buClr>
                <a:srgbClr val="FFFF00"/>
              </a:buClr>
              <a:defRPr/>
            </a:pPr>
            <a:endParaRPr lang="en-US" sz="200" b="1" u="sng" dirty="0">
              <a:solidFill>
                <a:srgbClr val="FFFF00"/>
              </a:solidFill>
            </a:endParaRPr>
          </a:p>
          <a:p>
            <a:pPr marL="168275" algn="just">
              <a:spcAft>
                <a:spcPts val="600"/>
              </a:spcAft>
              <a:buClr>
                <a:srgbClr val="FFFF00"/>
              </a:buClr>
              <a:defRPr/>
            </a:pPr>
            <a:r>
              <a:rPr lang="en-US" sz="4000" b="1" u="sng" dirty="0">
                <a:solidFill>
                  <a:srgbClr val="FFFF00"/>
                </a:solidFill>
              </a:rPr>
              <a:t>Scriptures:</a:t>
            </a:r>
            <a:r>
              <a:rPr lang="en-US" sz="4000" b="1" dirty="0">
                <a:solidFill>
                  <a:srgbClr val="FFFF00"/>
                </a:solidFill>
              </a:rPr>
              <a:t> </a:t>
            </a:r>
            <a:r>
              <a:rPr lang="en-US" sz="4000" b="1" dirty="0">
                <a:solidFill>
                  <a:schemeClr val="bg1"/>
                </a:solidFill>
              </a:rPr>
              <a:t>Luke 24:49; Acts 1:4</a:t>
            </a:r>
          </a:p>
          <a:p>
            <a:pPr marL="168275" marR="0" lvl="0" algn="just" defTabSz="914400" rtl="0" eaLnBrk="1" fontAlgn="auto" latinLnBrk="0" hangingPunct="1">
              <a:lnSpc>
                <a:spcPct val="100000"/>
              </a:lnSpc>
              <a:spcBef>
                <a:spcPts val="0"/>
              </a:spcBef>
              <a:spcAft>
                <a:spcPts val="600"/>
              </a:spcAft>
              <a:buClr>
                <a:srgbClr val="FFFF00"/>
              </a:buClr>
              <a:buSzTx/>
              <a:tabLst/>
              <a:defRPr/>
            </a:pPr>
            <a:endParaRPr kumimoji="0" lang="en-US" sz="900" b="1" i="0" u="none" strike="noStrike" kern="1200" cap="none" spc="0" normalizeH="0" baseline="0" noProof="0" dirty="0">
              <a:ln>
                <a:noFill/>
              </a:ln>
              <a:solidFill>
                <a:prstClr val="white"/>
              </a:solidFill>
              <a:effectLst/>
              <a:uLnTx/>
              <a:uFillTx/>
              <a:latin typeface="Calibri" panose="020F0502020204030204"/>
              <a:ea typeface="+mn-ea"/>
              <a:cs typeface="+mn-cs"/>
            </a:endParaRPr>
          </a:p>
          <a:p>
            <a:pPr marL="974725" lvl="0" indent="-806450" algn="just">
              <a:spcAft>
                <a:spcPts val="600"/>
              </a:spcAft>
              <a:buClr>
                <a:srgbClr val="FFFF00"/>
              </a:buClr>
              <a:buFont typeface="Wingdings" panose="05000000000000000000" pitchFamily="2" charset="2"/>
              <a:buChar char="Ø"/>
              <a:defRPr/>
            </a:pPr>
            <a:r>
              <a:rPr lang="en-US" sz="4200" b="1" dirty="0">
                <a:solidFill>
                  <a:prstClr val="white"/>
                </a:solidFill>
              </a:rPr>
              <a:t>Telling us that the exact spot of the tree of life is where men received eternal life.</a:t>
            </a:r>
            <a:endParaRPr kumimoji="0" lang="en-US" sz="4400" b="1" i="0" u="sng" strike="noStrike" kern="1200" cap="none" spc="0" normalizeH="0" baseline="0" noProof="0" dirty="0">
              <a:ln>
                <a:noFill/>
              </a:ln>
              <a:solidFill>
                <a:srgbClr val="FFFF00"/>
              </a:solidFill>
              <a:effectLst/>
              <a:uLnTx/>
              <a:uFillTx/>
              <a:latin typeface="Calibri" panose="020F0502020204030204"/>
              <a:ea typeface="+mn-ea"/>
              <a:cs typeface="+mn-cs"/>
            </a:endParaRPr>
          </a:p>
          <a:p>
            <a:pPr marL="168275" algn="just">
              <a:spcAft>
                <a:spcPts val="600"/>
              </a:spcAft>
              <a:buClr>
                <a:srgbClr val="FFFF00"/>
              </a:buClr>
              <a:defRPr/>
            </a:pPr>
            <a:endParaRPr lang="en-US" sz="1000" b="1" dirty="0">
              <a:solidFill>
                <a:schemeClr val="bg1"/>
              </a:solidFill>
            </a:endParaRPr>
          </a:p>
        </p:txBody>
      </p:sp>
    </p:spTree>
    <p:extLst>
      <p:ext uri="{BB962C8B-B14F-4D97-AF65-F5344CB8AC3E}">
        <p14:creationId xmlns:p14="http://schemas.microsoft.com/office/powerpoint/2010/main" val="39323040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043125A4-FC62-FB30-7A12-0F382378C101}"/>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E0583FD-3A9B-C5E5-F5E1-DD7A90F4672C}"/>
              </a:ext>
            </a:extLst>
          </p:cNvPr>
          <p:cNvSpPr txBox="1"/>
          <p:nvPr/>
        </p:nvSpPr>
        <p:spPr>
          <a:xfrm>
            <a:off x="266700" y="389919"/>
            <a:ext cx="11544300" cy="4447371"/>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sz="1400" b="1" dirty="0">
              <a:solidFill>
                <a:srgbClr val="FFC000"/>
              </a:solidFill>
              <a:latin typeface="Comic Sans MS" panose="030F0702030302020204" pitchFamily="66" charset="0"/>
            </a:endParaRPr>
          </a:p>
          <a:p>
            <a:pPr algn="just">
              <a:spcAft>
                <a:spcPts val="600"/>
              </a:spcAft>
            </a:pPr>
            <a:r>
              <a:rPr lang="en-US" sz="4400" b="1" dirty="0">
                <a:solidFill>
                  <a:srgbClr val="FFC000"/>
                </a:solidFill>
                <a:latin typeface="Comic Sans MS" panose="030F0702030302020204" pitchFamily="66" charset="0"/>
              </a:rPr>
              <a:t>6. </a:t>
            </a:r>
            <a:r>
              <a:rPr lang="en-US" sz="4800" b="1" dirty="0">
                <a:solidFill>
                  <a:srgbClr val="FFC000"/>
                </a:solidFill>
                <a:latin typeface="Comic Sans MS" panose="030F0702030302020204" pitchFamily="66" charset="0"/>
              </a:rPr>
              <a:t>	</a:t>
            </a:r>
            <a:r>
              <a:rPr lang="en-US" sz="4800" b="1" dirty="0">
                <a:solidFill>
                  <a:schemeClr val="bg1"/>
                </a:solidFill>
              </a:rPr>
              <a:t>It will be the capital of the millennial 	kingdom.</a:t>
            </a:r>
            <a:endParaRPr lang="en-US" sz="300" b="1" dirty="0">
              <a:solidFill>
                <a:schemeClr val="bg1"/>
              </a:solidFill>
            </a:endParaRPr>
          </a:p>
          <a:p>
            <a:pPr marL="168275" algn="just">
              <a:spcAft>
                <a:spcPts val="600"/>
              </a:spcAft>
              <a:buClr>
                <a:srgbClr val="FFFF00"/>
              </a:buClr>
              <a:defRPr/>
            </a:pPr>
            <a:endParaRPr lang="en-US" sz="300" b="1" u="sng" dirty="0">
              <a:solidFill>
                <a:srgbClr val="FFFF00"/>
              </a:solidFill>
            </a:endParaRPr>
          </a:p>
          <a:p>
            <a:pPr marL="168275" algn="just">
              <a:spcAft>
                <a:spcPts val="600"/>
              </a:spcAft>
              <a:buClr>
                <a:srgbClr val="FFFF00"/>
              </a:buClr>
              <a:defRPr/>
            </a:pPr>
            <a:r>
              <a:rPr lang="en-US" sz="4800" b="1" u="sng" dirty="0">
                <a:solidFill>
                  <a:srgbClr val="FFFF00"/>
                </a:solidFill>
              </a:rPr>
              <a:t>Scriptures:</a:t>
            </a:r>
            <a:r>
              <a:rPr lang="en-US" sz="4800" b="1" dirty="0">
                <a:solidFill>
                  <a:srgbClr val="FFFF00"/>
                </a:solidFill>
              </a:rPr>
              <a:t>  </a:t>
            </a:r>
            <a:r>
              <a:rPr lang="en-US" sz="4800" b="1" dirty="0">
                <a:solidFill>
                  <a:schemeClr val="bg1"/>
                </a:solidFill>
              </a:rPr>
              <a:t>Isaiah 2:2–4;  Micah 4:1–3</a:t>
            </a:r>
            <a:endParaRPr lang="en-US" sz="1050" b="1" dirty="0">
              <a:solidFill>
                <a:schemeClr val="bg1"/>
              </a:solidFill>
            </a:endParaRPr>
          </a:p>
        </p:txBody>
      </p:sp>
    </p:spTree>
    <p:extLst>
      <p:ext uri="{BB962C8B-B14F-4D97-AF65-F5344CB8AC3E}">
        <p14:creationId xmlns:p14="http://schemas.microsoft.com/office/powerpoint/2010/main" val="38378482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FE6A64C2-7DFF-0818-D7FF-8EAAEE37F37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77EA5C7-F64D-1D77-A8D6-878D747E3A6A}"/>
              </a:ext>
            </a:extLst>
          </p:cNvPr>
          <p:cNvSpPr txBox="1"/>
          <p:nvPr/>
        </p:nvSpPr>
        <p:spPr>
          <a:xfrm>
            <a:off x="438150" y="504219"/>
            <a:ext cx="11277600" cy="4493538"/>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b="1" dirty="0">
              <a:solidFill>
                <a:srgbClr val="FFC000"/>
              </a:solidFill>
              <a:latin typeface="Comic Sans MS" panose="030F0702030302020204" pitchFamily="66" charset="0"/>
            </a:endParaRPr>
          </a:p>
          <a:p>
            <a:pPr algn="just">
              <a:spcAft>
                <a:spcPts val="600"/>
              </a:spcAft>
            </a:pPr>
            <a:r>
              <a:rPr lang="en-US" sz="4400" b="1" dirty="0">
                <a:solidFill>
                  <a:srgbClr val="FFC000"/>
                </a:solidFill>
                <a:latin typeface="Comic Sans MS" panose="030F0702030302020204" pitchFamily="66" charset="0"/>
              </a:rPr>
              <a:t>7. </a:t>
            </a:r>
            <a:r>
              <a:rPr lang="en-US" sz="4800" b="1" dirty="0">
                <a:solidFill>
                  <a:srgbClr val="FFC000"/>
                </a:solidFill>
                <a:latin typeface="Comic Sans MS" panose="030F0702030302020204" pitchFamily="66" charset="0"/>
              </a:rPr>
              <a:t>	</a:t>
            </a:r>
            <a:r>
              <a:rPr lang="en-US" sz="4800" b="1" dirty="0">
                <a:solidFill>
                  <a:schemeClr val="bg1"/>
                </a:solidFill>
              </a:rPr>
              <a:t>God's eternal dwelling with mankind is 	called New Jerusalem.</a:t>
            </a:r>
            <a:endParaRPr lang="en-US" sz="300" b="1" dirty="0">
              <a:solidFill>
                <a:schemeClr val="bg1"/>
              </a:solidFill>
            </a:endParaRPr>
          </a:p>
          <a:p>
            <a:pPr marL="168275" algn="just">
              <a:spcAft>
                <a:spcPts val="600"/>
              </a:spcAft>
              <a:buClr>
                <a:srgbClr val="FFFF00"/>
              </a:buClr>
              <a:defRPr/>
            </a:pPr>
            <a:endParaRPr lang="en-US" sz="200" b="1" u="sng" dirty="0">
              <a:solidFill>
                <a:srgbClr val="FFFF00"/>
              </a:solidFill>
            </a:endParaRPr>
          </a:p>
          <a:p>
            <a:pPr marL="168275" algn="just">
              <a:spcAft>
                <a:spcPts val="600"/>
              </a:spcAft>
              <a:buClr>
                <a:srgbClr val="FFFF00"/>
              </a:buClr>
              <a:defRPr/>
            </a:pPr>
            <a:r>
              <a:rPr lang="en-US" sz="4800" b="1" u="sng" dirty="0">
                <a:solidFill>
                  <a:srgbClr val="FFFF00"/>
                </a:solidFill>
              </a:rPr>
              <a:t>Scriptures:</a:t>
            </a:r>
            <a:r>
              <a:rPr lang="en-US" sz="4800" b="1" dirty="0">
                <a:solidFill>
                  <a:srgbClr val="FFFF00"/>
                </a:solidFill>
              </a:rPr>
              <a:t>  </a:t>
            </a:r>
            <a:r>
              <a:rPr lang="en-US" sz="4800" b="1" dirty="0">
                <a:solidFill>
                  <a:schemeClr val="bg1"/>
                </a:solidFill>
              </a:rPr>
              <a:t>Rev. 21:2–3</a:t>
            </a:r>
            <a:endParaRPr lang="en-US" sz="1050" b="1" dirty="0">
              <a:solidFill>
                <a:schemeClr val="bg1"/>
              </a:solidFill>
            </a:endParaRPr>
          </a:p>
        </p:txBody>
      </p:sp>
    </p:spTree>
    <p:extLst>
      <p:ext uri="{BB962C8B-B14F-4D97-AF65-F5344CB8AC3E}">
        <p14:creationId xmlns:p14="http://schemas.microsoft.com/office/powerpoint/2010/main" val="37952212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80FBC507-DA15-B66D-62F4-3FD21062C59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D07CE72-1091-E34E-67D9-48BDCCBEB61E}"/>
              </a:ext>
            </a:extLst>
          </p:cNvPr>
          <p:cNvSpPr txBox="1"/>
          <p:nvPr/>
        </p:nvSpPr>
        <p:spPr>
          <a:xfrm>
            <a:off x="304800" y="21661"/>
            <a:ext cx="11620500" cy="6817251"/>
          </a:xfrm>
          <a:prstGeom prst="rect">
            <a:avLst/>
          </a:prstGeom>
          <a:noFill/>
        </p:spPr>
        <p:txBody>
          <a:bodyPr wrap="square" rtlCol="0">
            <a:spAutoFit/>
          </a:bodyPr>
          <a:lstStyle/>
          <a:p>
            <a:pPr algn="ctr">
              <a:spcAft>
                <a:spcPts val="600"/>
              </a:spcAft>
            </a:pPr>
            <a:r>
              <a:rPr lang="en-US" sz="5200" b="1" dirty="0">
                <a:solidFill>
                  <a:srgbClr val="FFC000"/>
                </a:solidFill>
                <a:latin typeface="Rockwell" panose="02060603020205020403" pitchFamily="18" charset="0"/>
              </a:rPr>
              <a:t>CONCLUSION</a:t>
            </a:r>
          </a:p>
          <a:p>
            <a:pPr algn="ctr">
              <a:spcAft>
                <a:spcPts val="600"/>
              </a:spcAft>
            </a:pPr>
            <a:endParaRPr lang="en-US" sz="100" b="1" dirty="0">
              <a:solidFill>
                <a:schemeClr val="bg1"/>
              </a:solidFill>
            </a:endParaRPr>
          </a:p>
          <a:p>
            <a:pPr algn="just">
              <a:spcAft>
                <a:spcPts val="600"/>
              </a:spcAft>
            </a:pPr>
            <a:endParaRPr lang="en-US" sz="100" b="1" u="sng" dirty="0">
              <a:solidFill>
                <a:srgbClr val="FFFF00"/>
              </a:solidFill>
            </a:endParaRPr>
          </a:p>
          <a:p>
            <a:pPr algn="just">
              <a:spcAft>
                <a:spcPts val="600"/>
              </a:spcAft>
            </a:pPr>
            <a:r>
              <a:rPr lang="en-US" sz="4000" b="1" u="sng" dirty="0">
                <a:solidFill>
                  <a:srgbClr val="FFFF00"/>
                </a:solidFill>
              </a:rPr>
              <a:t>Scriptures:</a:t>
            </a:r>
            <a:r>
              <a:rPr lang="en-US" sz="4000" b="1" dirty="0">
                <a:solidFill>
                  <a:srgbClr val="FFFF00"/>
                </a:solidFill>
              </a:rPr>
              <a:t>  </a:t>
            </a:r>
            <a:r>
              <a:rPr lang="en-US" sz="4000" b="1" dirty="0">
                <a:solidFill>
                  <a:schemeClr val="bg1"/>
                </a:solidFill>
              </a:rPr>
              <a:t>Deut. 11:10–12; Psalm 106:24; Zech. 7:14; 		      Dan. 8:9</a:t>
            </a:r>
          </a:p>
          <a:p>
            <a:pPr algn="just">
              <a:spcAft>
                <a:spcPts val="600"/>
              </a:spcAft>
            </a:pPr>
            <a:endParaRPr lang="en-US" sz="3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000" b="1" dirty="0">
                <a:solidFill>
                  <a:prstClr val="white"/>
                </a:solidFill>
              </a:rPr>
              <a:t>The significance and uniqueness of Jerusalem in the Scriptures helps us to know that it was where God started with man (Eden) and where He will end with man (the millennial capital).</a:t>
            </a:r>
          </a:p>
          <a:p>
            <a:pPr marL="168275" lvl="0" algn="just">
              <a:spcAft>
                <a:spcPts val="600"/>
              </a:spcAft>
              <a:buClr>
                <a:srgbClr val="FFFF00"/>
              </a:buClr>
              <a:defRPr/>
            </a:pPr>
            <a:endParaRPr lang="en-US" sz="7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000" b="1" dirty="0">
                <a:solidFill>
                  <a:schemeClr val="bg1"/>
                </a:solidFill>
              </a:rPr>
              <a:t>Jerusalem is the geographical location of Eden.</a:t>
            </a:r>
          </a:p>
          <a:p>
            <a:pPr marL="168275" lvl="0" algn="just">
              <a:spcAft>
                <a:spcPts val="600"/>
              </a:spcAft>
              <a:buClr>
                <a:srgbClr val="FFFF00"/>
              </a:buClr>
              <a:defRPr/>
            </a:pPr>
            <a:endParaRPr lang="en-US" sz="7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000" b="1" dirty="0">
                <a:solidFill>
                  <a:schemeClr val="bg1"/>
                </a:solidFill>
              </a:rPr>
              <a:t>Pray for the peace of Jerusalem.</a:t>
            </a:r>
          </a:p>
        </p:txBody>
      </p:sp>
    </p:spTree>
    <p:extLst>
      <p:ext uri="{BB962C8B-B14F-4D97-AF65-F5344CB8AC3E}">
        <p14:creationId xmlns:p14="http://schemas.microsoft.com/office/powerpoint/2010/main" val="41025912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26A55858-7779-C488-0D14-AEBADE545A28}"/>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B8D41F8-09DE-96D1-4568-EE3EE79294F9}"/>
              </a:ext>
            </a:extLst>
          </p:cNvPr>
          <p:cNvSpPr txBox="1"/>
          <p:nvPr/>
        </p:nvSpPr>
        <p:spPr>
          <a:xfrm>
            <a:off x="219724" y="2773136"/>
            <a:ext cx="11426876" cy="861774"/>
          </a:xfrm>
          <a:prstGeom prst="rect">
            <a:avLst/>
          </a:prstGeom>
          <a:noFill/>
        </p:spPr>
        <p:txBody>
          <a:bodyPr wrap="square" rtlCol="0">
            <a:spAutoFit/>
          </a:bodyPr>
          <a:lstStyle/>
          <a:p>
            <a:pPr algn="ctr">
              <a:spcAft>
                <a:spcPts val="600"/>
              </a:spcAft>
            </a:pPr>
            <a:r>
              <a:rPr lang="en-US" sz="5000" b="1" dirty="0">
                <a:solidFill>
                  <a:srgbClr val="FFC000"/>
                </a:solidFill>
                <a:latin typeface="Rockwell" panose="02060603020205020403" pitchFamily="18" charset="0"/>
              </a:rPr>
              <a:t>SHALOM!!!</a:t>
            </a:r>
            <a:endParaRPr lang="en-US" sz="4600" b="1" dirty="0">
              <a:solidFill>
                <a:schemeClr val="bg1"/>
              </a:solidFill>
            </a:endParaRPr>
          </a:p>
        </p:txBody>
      </p:sp>
    </p:spTree>
    <p:extLst>
      <p:ext uri="{BB962C8B-B14F-4D97-AF65-F5344CB8AC3E}">
        <p14:creationId xmlns:p14="http://schemas.microsoft.com/office/powerpoint/2010/main" val="11995997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0100E9B-F7F1-9F1B-7E7D-B149A5E6DBC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A8303470-DE59-E9D9-050F-02D7440612A3}"/>
              </a:ext>
            </a:extLst>
          </p:cNvPr>
          <p:cNvSpPr txBox="1"/>
          <p:nvPr/>
        </p:nvSpPr>
        <p:spPr>
          <a:xfrm>
            <a:off x="214922" y="253734"/>
            <a:ext cx="11234956" cy="4793620"/>
          </a:xfrm>
          <a:prstGeom prst="rect">
            <a:avLst/>
          </a:prstGeom>
          <a:noFill/>
        </p:spPr>
        <p:txBody>
          <a:bodyPr wrap="square" rtlCol="0">
            <a:spAutoFit/>
          </a:bodyPr>
          <a:lstStyle/>
          <a:p>
            <a:pPr algn="ctr">
              <a:lnSpc>
                <a:spcPct val="150000"/>
              </a:lnSpc>
              <a:spcAft>
                <a:spcPts val="600"/>
              </a:spcAft>
            </a:pPr>
            <a:r>
              <a:rPr lang="en-US" sz="5400" b="1" dirty="0">
                <a:solidFill>
                  <a:srgbClr val="FFC000"/>
                </a:solidFill>
                <a:latin typeface="Rockwell" panose="02060603020205020403" pitchFamily="18" charset="0"/>
              </a:rPr>
              <a:t>INTRODUCTION</a:t>
            </a:r>
            <a:endParaRPr lang="en-US" sz="4400" b="1" dirty="0">
              <a:solidFill>
                <a:schemeClr val="bg1"/>
              </a:solidFill>
            </a:endParaRPr>
          </a:p>
          <a:p>
            <a:pPr marL="288925" algn="just">
              <a:spcAft>
                <a:spcPts val="600"/>
              </a:spcAft>
              <a:buClr>
                <a:srgbClr val="FFFF00"/>
              </a:buClr>
            </a:pPr>
            <a:endParaRPr lang="en-US" sz="1400" b="1" dirty="0">
              <a:solidFill>
                <a:schemeClr val="bg1"/>
              </a:solidFill>
            </a:endParaRPr>
          </a:p>
          <a:p>
            <a:pPr marL="1143000" indent="-854075" algn="just">
              <a:spcAft>
                <a:spcPts val="600"/>
              </a:spcAft>
              <a:buClr>
                <a:srgbClr val="FFFF00"/>
              </a:buClr>
              <a:buFont typeface="Wingdings" panose="05000000000000000000" pitchFamily="2" charset="2"/>
              <a:buChar char="Ø"/>
            </a:pPr>
            <a:r>
              <a:rPr lang="en-US" sz="4800" b="1" dirty="0">
                <a:solidFill>
                  <a:schemeClr val="bg1"/>
                </a:solidFill>
              </a:rPr>
              <a:t>James 5:7 - This present revival is the latter rain revival.</a:t>
            </a:r>
          </a:p>
          <a:p>
            <a:pPr marL="288925" algn="just">
              <a:spcAft>
                <a:spcPts val="600"/>
              </a:spcAft>
              <a:buClr>
                <a:srgbClr val="FFFF00"/>
              </a:buClr>
            </a:pPr>
            <a:endParaRPr lang="en-US" sz="1050" b="1" dirty="0">
              <a:solidFill>
                <a:schemeClr val="bg1"/>
              </a:solidFill>
            </a:endParaRPr>
          </a:p>
          <a:p>
            <a:pPr marL="1143000" indent="-854075" algn="just">
              <a:spcAft>
                <a:spcPts val="600"/>
              </a:spcAft>
              <a:buClr>
                <a:srgbClr val="FFFF00"/>
              </a:buClr>
              <a:buFont typeface="Wingdings" panose="05000000000000000000" pitchFamily="2" charset="2"/>
              <a:buChar char="Ø"/>
            </a:pPr>
            <a:r>
              <a:rPr lang="en-US" sz="4800" b="1" dirty="0">
                <a:solidFill>
                  <a:schemeClr val="bg1"/>
                </a:solidFill>
              </a:rPr>
              <a:t>Matt. 13:52</a:t>
            </a:r>
          </a:p>
          <a:p>
            <a:pPr marL="288925" algn="just">
              <a:spcAft>
                <a:spcPts val="600"/>
              </a:spcAft>
              <a:buClr>
                <a:srgbClr val="FFFF00"/>
              </a:buClr>
            </a:pPr>
            <a:endParaRPr lang="en-US" sz="1400" b="1" dirty="0">
              <a:solidFill>
                <a:schemeClr val="bg1"/>
              </a:solidFill>
            </a:endParaRPr>
          </a:p>
          <a:p>
            <a:pPr marL="288925" algn="just">
              <a:spcAft>
                <a:spcPts val="600"/>
              </a:spcAft>
              <a:buClr>
                <a:srgbClr val="FFFF00"/>
              </a:buClr>
            </a:pPr>
            <a:endParaRPr lang="en-US" sz="1200" b="1" dirty="0">
              <a:solidFill>
                <a:schemeClr val="bg1"/>
              </a:solidFill>
            </a:endParaRPr>
          </a:p>
        </p:txBody>
      </p:sp>
    </p:spTree>
    <p:extLst>
      <p:ext uri="{BB962C8B-B14F-4D97-AF65-F5344CB8AC3E}">
        <p14:creationId xmlns:p14="http://schemas.microsoft.com/office/powerpoint/2010/main" val="802247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9CFE370-8910-11C3-04EB-9CBA8BC4F83C}"/>
            </a:ext>
          </a:extLst>
        </p:cNvPr>
        <p:cNvGrpSpPr/>
        <p:nvPr/>
      </p:nvGrpSpPr>
      <p:grpSpPr>
        <a:xfrm>
          <a:off x="0" y="0"/>
          <a:ext cx="0" cy="0"/>
          <a:chOff x="0" y="0"/>
          <a:chExt cx="0" cy="0"/>
        </a:xfrm>
      </p:grpSpPr>
      <p:pic>
        <p:nvPicPr>
          <p:cNvPr id="4" name="Picture 3">
            <a:extLst>
              <a:ext uri="{FF2B5EF4-FFF2-40B4-BE49-F238E27FC236}">
                <a16:creationId xmlns:a16="http://schemas.microsoft.com/office/drawing/2014/main" id="{028FDE47-2F74-902B-7E97-5999DCA39A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33" y="-36097"/>
            <a:ext cx="12240129" cy="6942222"/>
          </a:xfrm>
          <a:prstGeom prst="rect">
            <a:avLst/>
          </a:prstGeom>
          <a:ln>
            <a:noFill/>
          </a:ln>
          <a:effectLst>
            <a:softEdge rad="112500"/>
          </a:effectLst>
        </p:spPr>
      </p:pic>
    </p:spTree>
    <p:extLst>
      <p:ext uri="{BB962C8B-B14F-4D97-AF65-F5344CB8AC3E}">
        <p14:creationId xmlns:p14="http://schemas.microsoft.com/office/powerpoint/2010/main" val="41293574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BFF0BD3-2587-A85A-7976-D1F9CA989873}"/>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B9208B4E-DC1B-FE33-2BED-B4381D473848}"/>
              </a:ext>
            </a:extLst>
          </p:cNvPr>
          <p:cNvSpPr txBox="1"/>
          <p:nvPr/>
        </p:nvSpPr>
        <p:spPr>
          <a:xfrm>
            <a:off x="135887" y="669658"/>
            <a:ext cx="11426876" cy="5539978"/>
          </a:xfrm>
          <a:prstGeom prst="rect">
            <a:avLst/>
          </a:prstGeom>
          <a:noFill/>
        </p:spPr>
        <p:txBody>
          <a:bodyPr wrap="square" rtlCol="0">
            <a:spAutoFit/>
          </a:bodyPr>
          <a:lstStyle/>
          <a:p>
            <a:pPr marL="1143000" indent="-854075" algn="just">
              <a:spcAft>
                <a:spcPts val="600"/>
              </a:spcAft>
              <a:buClr>
                <a:srgbClr val="FFFF00"/>
              </a:buClr>
              <a:buFont typeface="Wingdings" panose="05000000000000000000" pitchFamily="2" charset="2"/>
              <a:buChar char="Ø"/>
              <a:defRPr/>
            </a:pPr>
            <a:r>
              <a:rPr lang="en-US" sz="4800" b="1" dirty="0">
                <a:solidFill>
                  <a:schemeClr val="bg1"/>
                </a:solidFill>
              </a:rPr>
              <a:t>Jerusalem is the most significant city in Scripture. From Genesis to Revelations, it occupies a unique place in God's redemptive plan.</a:t>
            </a:r>
          </a:p>
          <a:p>
            <a:pPr marL="288925" algn="just">
              <a:spcAft>
                <a:spcPts val="600"/>
              </a:spcAft>
              <a:buClr>
                <a:srgbClr val="FFFF00"/>
              </a:buClr>
              <a:defRPr/>
            </a:pPr>
            <a:endParaRPr lang="en-US" sz="800" b="1" dirty="0">
              <a:solidFill>
                <a:schemeClr val="bg1"/>
              </a:solidFill>
            </a:endParaRPr>
          </a:p>
          <a:p>
            <a:pPr marL="1143000" indent="-854075" algn="just">
              <a:spcAft>
                <a:spcPts val="600"/>
              </a:spcAft>
              <a:buClr>
                <a:srgbClr val="FFFF00"/>
              </a:buClr>
              <a:buFont typeface="Wingdings" panose="05000000000000000000" pitchFamily="2" charset="2"/>
              <a:buChar char="Ø"/>
              <a:defRPr/>
            </a:pPr>
            <a:r>
              <a:rPr lang="en-US" sz="4800" b="1" dirty="0">
                <a:solidFill>
                  <a:schemeClr val="bg1"/>
                </a:solidFill>
              </a:rPr>
              <a:t>Through this revival, we've come to know that the geographical location of the Garden of Eden is Jerusalem.</a:t>
            </a:r>
            <a:endParaRPr lang="en-US" sz="1600" b="1" dirty="0">
              <a:solidFill>
                <a:schemeClr val="bg1"/>
              </a:solidFill>
            </a:endParaRPr>
          </a:p>
        </p:txBody>
      </p:sp>
    </p:spTree>
    <p:extLst>
      <p:ext uri="{BB962C8B-B14F-4D97-AF65-F5344CB8AC3E}">
        <p14:creationId xmlns:p14="http://schemas.microsoft.com/office/powerpoint/2010/main" val="1355896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8A0E197-527F-FC3C-9E59-F3257182D9AE}"/>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8579342F-FFCB-B7D5-7428-0E39A550A231}"/>
              </a:ext>
            </a:extLst>
          </p:cNvPr>
          <p:cNvSpPr txBox="1"/>
          <p:nvPr/>
        </p:nvSpPr>
        <p:spPr>
          <a:xfrm>
            <a:off x="256832" y="648509"/>
            <a:ext cx="11426876" cy="5509200"/>
          </a:xfrm>
          <a:prstGeom prst="rect">
            <a:avLst/>
          </a:prstGeom>
          <a:noFill/>
        </p:spPr>
        <p:txBody>
          <a:bodyPr wrap="square" rtlCol="0">
            <a:spAutoFit/>
          </a:bodyPr>
          <a:lstStyle/>
          <a:p>
            <a:pPr marL="1143000" lvl="0" indent="-854075" algn="just">
              <a:spcAft>
                <a:spcPts val="600"/>
              </a:spcAft>
              <a:buClr>
                <a:srgbClr val="FFFF00"/>
              </a:buClr>
              <a:buFont typeface="Wingdings" panose="05000000000000000000" pitchFamily="2" charset="2"/>
              <a:buChar char="Ø"/>
              <a:defRPr/>
            </a:pPr>
            <a:r>
              <a:rPr lang="en-US" sz="5400" b="1" dirty="0">
                <a:solidFill>
                  <a:schemeClr val="bg1"/>
                </a:solidFill>
              </a:rPr>
              <a:t>God's presence in the beginning with mankind was called the Garden of Eden.</a:t>
            </a:r>
          </a:p>
          <a:p>
            <a:pPr marL="288925" lvl="0" algn="just">
              <a:spcAft>
                <a:spcPts val="600"/>
              </a:spcAft>
              <a:buClr>
                <a:srgbClr val="FFFF00"/>
              </a:buClr>
              <a:defRPr/>
            </a:pPr>
            <a:endParaRPr lang="en-US" b="1" dirty="0">
              <a:solidFill>
                <a:schemeClr val="bg1"/>
              </a:solidFill>
            </a:endParaRPr>
          </a:p>
          <a:p>
            <a:pPr marL="1143000" lvl="0" indent="-854075" algn="just">
              <a:spcAft>
                <a:spcPts val="600"/>
              </a:spcAft>
              <a:buClr>
                <a:srgbClr val="FFFF00"/>
              </a:buClr>
              <a:buFont typeface="Wingdings" panose="05000000000000000000" pitchFamily="2" charset="2"/>
              <a:buChar char="Ø"/>
              <a:defRPr/>
            </a:pPr>
            <a:r>
              <a:rPr lang="en-US" sz="5400" b="1" dirty="0">
                <a:solidFill>
                  <a:schemeClr val="bg1"/>
                </a:solidFill>
              </a:rPr>
              <a:t>The Garden of Eden was not a vegetative garden; it was God's sanctuary with man. (Gen. 3:8).</a:t>
            </a:r>
          </a:p>
        </p:txBody>
      </p:sp>
    </p:spTree>
    <p:extLst>
      <p:ext uri="{BB962C8B-B14F-4D97-AF65-F5344CB8AC3E}">
        <p14:creationId xmlns:p14="http://schemas.microsoft.com/office/powerpoint/2010/main" val="3993245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43E460CF-E260-C827-AB0A-B4379057011C}"/>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75682FB-810B-797F-75FD-2D2683A0465D}"/>
              </a:ext>
            </a:extLst>
          </p:cNvPr>
          <p:cNvSpPr txBox="1"/>
          <p:nvPr/>
        </p:nvSpPr>
        <p:spPr>
          <a:xfrm>
            <a:off x="114300" y="104169"/>
            <a:ext cx="12058650" cy="6601807"/>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sz="900" b="1" dirty="0">
              <a:solidFill>
                <a:srgbClr val="FFC000"/>
              </a:solidFill>
              <a:latin typeface="Comic Sans MS" panose="030F0702030302020204" pitchFamily="66" charset="0"/>
            </a:endParaRPr>
          </a:p>
          <a:p>
            <a:pPr algn="just">
              <a:spcAft>
                <a:spcPts val="600"/>
              </a:spcAft>
            </a:pPr>
            <a:r>
              <a:rPr lang="en-US" sz="4000" b="1" dirty="0">
                <a:solidFill>
                  <a:srgbClr val="FFC000"/>
                </a:solidFill>
                <a:latin typeface="Comic Sans MS" panose="030F0702030302020204" pitchFamily="66" charset="0"/>
              </a:rPr>
              <a:t>	1. </a:t>
            </a:r>
            <a:r>
              <a:rPr lang="en-US" sz="4400" b="1" dirty="0">
                <a:solidFill>
                  <a:schemeClr val="bg1"/>
                </a:solidFill>
                <a:latin typeface="Calibri" panose="020F0502020204030204" pitchFamily="34" charset="0"/>
                <a:ea typeface="Calibri" panose="020F0502020204030204" pitchFamily="34" charset="0"/>
                <a:cs typeface="Calibri" panose="020F0502020204030204" pitchFamily="34" charset="0"/>
              </a:rPr>
              <a:t>It is God’s chosen city.</a:t>
            </a:r>
          </a:p>
          <a:p>
            <a:pPr algn="just">
              <a:spcAft>
                <a:spcPts val="600"/>
              </a:spcAft>
            </a:pPr>
            <a:endParaRPr lang="en-US" sz="100" b="1" dirty="0">
              <a:solidFill>
                <a:schemeClr val="bg1"/>
              </a:solidFill>
            </a:endParaRPr>
          </a:p>
          <a:p>
            <a:pPr marL="168275" algn="just">
              <a:spcAft>
                <a:spcPts val="600"/>
              </a:spcAft>
              <a:buClr>
                <a:srgbClr val="FFFF00"/>
              </a:buClr>
              <a:defRPr/>
            </a:pPr>
            <a:r>
              <a:rPr lang="en-US" sz="3600" b="1" u="sng" dirty="0">
                <a:solidFill>
                  <a:srgbClr val="FFFF00"/>
                </a:solidFill>
              </a:rPr>
              <a:t>Scriptures:</a:t>
            </a:r>
            <a:r>
              <a:rPr lang="en-US" sz="3600" b="1" dirty="0">
                <a:solidFill>
                  <a:srgbClr val="FFFF00"/>
                </a:solidFill>
              </a:rPr>
              <a:t>  </a:t>
            </a:r>
            <a:r>
              <a:rPr lang="en-US" sz="3600" b="1" dirty="0">
                <a:solidFill>
                  <a:schemeClr val="bg1"/>
                </a:solidFill>
              </a:rPr>
              <a:t>Deut. 12:5, 11;   1 Kings 11:13, 36;   2 Chron. 6:6</a:t>
            </a:r>
            <a:endParaRPr lang="en-US" sz="1200" b="1" dirty="0">
              <a:solidFill>
                <a:schemeClr val="bg1"/>
              </a:solidFill>
            </a:endParaRPr>
          </a:p>
          <a:p>
            <a:pPr marL="168275" lvl="0" algn="just">
              <a:spcAft>
                <a:spcPts val="600"/>
              </a:spcAft>
              <a:buClr>
                <a:srgbClr val="FFFF00"/>
              </a:buClr>
              <a:defRPr/>
            </a:pPr>
            <a:endParaRPr lang="en-US" sz="300" b="1" dirty="0">
              <a:solidFill>
                <a:schemeClr val="bg1"/>
              </a:solidFill>
            </a:endParaRPr>
          </a:p>
          <a:p>
            <a:pPr marL="168275" lvl="0" algn="just">
              <a:spcAft>
                <a:spcPts val="600"/>
              </a:spcAft>
              <a:buClr>
                <a:srgbClr val="FFFF00"/>
              </a:buClr>
              <a:defRPr/>
            </a:pPr>
            <a:endParaRPr lang="en-US" sz="4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200" b="1" dirty="0">
                <a:solidFill>
                  <a:schemeClr val="bg1"/>
                </a:solidFill>
              </a:rPr>
              <a:t>The only city God chose to place His name. </a:t>
            </a:r>
          </a:p>
          <a:p>
            <a:pPr marL="168275" lvl="0" algn="just">
              <a:spcAft>
                <a:spcPts val="600"/>
              </a:spcAft>
              <a:buClr>
                <a:srgbClr val="FFFF00"/>
              </a:buClr>
              <a:defRPr/>
            </a:pPr>
            <a:endParaRPr lang="en-US" sz="3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200" b="1" dirty="0">
                <a:solidFill>
                  <a:schemeClr val="bg1"/>
                </a:solidFill>
              </a:rPr>
              <a:t>That's why the temple was built there.</a:t>
            </a:r>
          </a:p>
          <a:p>
            <a:pPr marL="168275" lvl="0" algn="just">
              <a:spcAft>
                <a:spcPts val="600"/>
              </a:spcAft>
              <a:buClr>
                <a:srgbClr val="FFFF00"/>
              </a:buClr>
              <a:defRPr/>
            </a:pPr>
            <a:endParaRPr lang="en-US" sz="1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200" b="1" dirty="0">
                <a:solidFill>
                  <a:schemeClr val="bg1"/>
                </a:solidFill>
              </a:rPr>
              <a:t>It is the city of the Great King.</a:t>
            </a:r>
          </a:p>
          <a:p>
            <a:pPr marL="168275" algn="just">
              <a:spcAft>
                <a:spcPts val="600"/>
              </a:spcAft>
              <a:buClr>
                <a:srgbClr val="FFFF00"/>
              </a:buClr>
              <a:defRPr/>
            </a:pPr>
            <a:endParaRPr lang="en-US" sz="300" b="1" u="sng" dirty="0">
              <a:solidFill>
                <a:srgbClr val="FFFF00"/>
              </a:solidFill>
            </a:endParaRPr>
          </a:p>
          <a:p>
            <a:pPr marL="168275" algn="just">
              <a:spcAft>
                <a:spcPts val="600"/>
              </a:spcAft>
              <a:buClr>
                <a:srgbClr val="FFFF00"/>
              </a:buClr>
              <a:defRPr/>
            </a:pPr>
            <a:r>
              <a:rPr lang="en-US" sz="3600" b="1" u="sng" dirty="0">
                <a:solidFill>
                  <a:srgbClr val="FFFF00"/>
                </a:solidFill>
              </a:rPr>
              <a:t>Scriptures:</a:t>
            </a:r>
            <a:r>
              <a:rPr lang="en-US" sz="3600" b="1" dirty="0">
                <a:solidFill>
                  <a:srgbClr val="FFFF00"/>
                </a:solidFill>
              </a:rPr>
              <a:t>  </a:t>
            </a:r>
            <a:r>
              <a:rPr lang="en-US" sz="3600" b="1" dirty="0">
                <a:solidFill>
                  <a:schemeClr val="bg1"/>
                </a:solidFill>
              </a:rPr>
              <a:t>Psa. 48:2; Psa. 48:14; Psalm 87:3; Gen. 14:18–20</a:t>
            </a:r>
            <a:endParaRPr lang="en-US" sz="4200" b="1" dirty="0">
              <a:solidFill>
                <a:schemeClr val="bg1"/>
              </a:solidFill>
            </a:endParaRPr>
          </a:p>
        </p:txBody>
      </p:sp>
    </p:spTree>
    <p:extLst>
      <p:ext uri="{BB962C8B-B14F-4D97-AF65-F5344CB8AC3E}">
        <p14:creationId xmlns:p14="http://schemas.microsoft.com/office/powerpoint/2010/main" val="1165369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9C1F1730-73D8-3FE7-609A-1288CA3E96F6}"/>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DF8721DB-C033-32A3-8437-0C2709B12413}"/>
              </a:ext>
            </a:extLst>
          </p:cNvPr>
          <p:cNvSpPr txBox="1"/>
          <p:nvPr/>
        </p:nvSpPr>
        <p:spPr>
          <a:xfrm>
            <a:off x="304800" y="162097"/>
            <a:ext cx="11544300" cy="6555641"/>
          </a:xfrm>
          <a:prstGeom prst="rect">
            <a:avLst/>
          </a:prstGeom>
          <a:noFill/>
        </p:spPr>
        <p:txBody>
          <a:bodyPr wrap="square" rtlCol="0">
            <a:spAutoFit/>
          </a:bodyPr>
          <a:lstStyle/>
          <a:p>
            <a:pPr algn="ctr">
              <a:spcAft>
                <a:spcPts val="600"/>
              </a:spcAft>
            </a:pPr>
            <a:r>
              <a:rPr lang="en-US" sz="4400" b="1" dirty="0">
                <a:solidFill>
                  <a:srgbClr val="FFC000"/>
                </a:solidFill>
                <a:latin typeface="Rockwell" panose="02060603020205020403" pitchFamily="18" charset="0"/>
              </a:rPr>
              <a:t>OTHER THINGS TO NOTE ABOUT JERUSALEM</a:t>
            </a:r>
            <a:endParaRPr lang="en-US" sz="800" b="1" dirty="0">
              <a:solidFill>
                <a:schemeClr val="bg1"/>
              </a:solidFill>
            </a:endParaRPr>
          </a:p>
          <a:p>
            <a:pPr algn="just">
              <a:spcAft>
                <a:spcPts val="600"/>
              </a:spcAft>
            </a:pPr>
            <a:endParaRPr lang="en-US" sz="800" b="1" dirty="0">
              <a:solidFill>
                <a:srgbClr val="FFC000"/>
              </a:solidFill>
              <a:latin typeface="Comic Sans MS" panose="030F0702030302020204" pitchFamily="66" charset="0"/>
            </a:endParaRPr>
          </a:p>
          <a:p>
            <a:pPr algn="just">
              <a:spcAft>
                <a:spcPts val="600"/>
              </a:spcAft>
            </a:pPr>
            <a:r>
              <a:rPr lang="en-US" sz="3600" b="1" dirty="0">
                <a:solidFill>
                  <a:srgbClr val="FFC000"/>
                </a:solidFill>
                <a:latin typeface="Comic Sans MS" panose="030F0702030302020204" pitchFamily="66" charset="0"/>
              </a:rPr>
              <a:t>2. 	</a:t>
            </a:r>
            <a:r>
              <a:rPr lang="en-US" sz="4000" b="1" dirty="0">
                <a:solidFill>
                  <a:schemeClr val="bg1"/>
                </a:solidFill>
                <a:latin typeface="Calibri" panose="020F0502020204030204" pitchFamily="34" charset="0"/>
                <a:ea typeface="Calibri" panose="020F0502020204030204" pitchFamily="34" charset="0"/>
                <a:cs typeface="Calibri" panose="020F0502020204030204" pitchFamily="34" charset="0"/>
              </a:rPr>
              <a:t>Adam "</a:t>
            </a:r>
            <a:r>
              <a:rPr lang="en-US" sz="4000" b="1" i="1" dirty="0">
                <a:solidFill>
                  <a:schemeClr val="bg1"/>
                </a:solidFill>
                <a:latin typeface="Calibri" panose="020F0502020204030204" pitchFamily="34" charset="0"/>
                <a:ea typeface="Calibri" panose="020F0502020204030204" pitchFamily="34" charset="0"/>
                <a:cs typeface="Calibri" panose="020F0502020204030204" pitchFamily="34" charset="0"/>
              </a:rPr>
              <a:t>to dress and keep it</a:t>
            </a:r>
            <a:r>
              <a:rPr lang="en-US" sz="4000" b="1" dirty="0">
                <a:solidFill>
                  <a:schemeClr val="bg1"/>
                </a:solidFill>
                <a:latin typeface="Calibri" panose="020F0502020204030204" pitchFamily="34" charset="0"/>
                <a:ea typeface="Calibri" panose="020F0502020204030204" pitchFamily="34" charset="0"/>
                <a:cs typeface="Calibri" panose="020F0502020204030204" pitchFamily="34" charset="0"/>
              </a:rPr>
              <a:t>" means to serve 	and 	guard. In Hebrew, the same words are used 	to 	describe the priestly ministry in the 	tabernacle.</a:t>
            </a:r>
            <a:endParaRPr lang="en-US" sz="200" b="1"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marL="168275" lvl="0" algn="just">
              <a:spcAft>
                <a:spcPts val="600"/>
              </a:spcAft>
              <a:buClr>
                <a:srgbClr val="FFFF00"/>
              </a:buClr>
              <a:defRPr/>
            </a:pPr>
            <a:endParaRPr lang="en-US" sz="200" b="1" dirty="0">
              <a:solidFill>
                <a:schemeClr val="bg1"/>
              </a:solidFill>
            </a:endParaRPr>
          </a:p>
          <a:p>
            <a:pPr marL="168275" lvl="0" algn="just">
              <a:spcAft>
                <a:spcPts val="600"/>
              </a:spcAft>
              <a:buClr>
                <a:srgbClr val="FFFF00"/>
              </a:buClr>
              <a:defRPr/>
            </a:pPr>
            <a:endParaRPr lang="en-US" sz="3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000" b="1" dirty="0">
                <a:solidFill>
                  <a:schemeClr val="bg1"/>
                </a:solidFill>
              </a:rPr>
              <a:t>It spoke of the priestly ministry of Adam.</a:t>
            </a:r>
          </a:p>
          <a:p>
            <a:pPr marL="168275" lvl="0" algn="just">
              <a:spcAft>
                <a:spcPts val="600"/>
              </a:spcAft>
              <a:buClr>
                <a:srgbClr val="FFFF00"/>
              </a:buClr>
              <a:defRPr/>
            </a:pPr>
            <a:endParaRPr lang="en-US" sz="4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000" b="1" dirty="0">
                <a:solidFill>
                  <a:schemeClr val="bg1"/>
                </a:solidFill>
              </a:rPr>
              <a:t>When man fell, God drove man from the Garden. (Gen. 3:24).</a:t>
            </a:r>
          </a:p>
        </p:txBody>
      </p:sp>
    </p:spTree>
    <p:extLst>
      <p:ext uri="{BB962C8B-B14F-4D97-AF65-F5344CB8AC3E}">
        <p14:creationId xmlns:p14="http://schemas.microsoft.com/office/powerpoint/2010/main" val="418006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AA709E46-7BA2-6BF0-91DB-285CAD1468C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56941FEA-445F-6F01-C0DC-682CC695ABEA}"/>
              </a:ext>
            </a:extLst>
          </p:cNvPr>
          <p:cNvSpPr txBox="1"/>
          <p:nvPr/>
        </p:nvSpPr>
        <p:spPr>
          <a:xfrm>
            <a:off x="304800" y="999519"/>
            <a:ext cx="11544300" cy="4755148"/>
          </a:xfrm>
          <a:prstGeom prst="rect">
            <a:avLst/>
          </a:prstGeom>
          <a:noFill/>
        </p:spPr>
        <p:txBody>
          <a:bodyPr wrap="square" rtlCol="0">
            <a:spAutoFit/>
          </a:bodyPr>
          <a:lstStyle/>
          <a:p>
            <a:pPr marL="168275" lvl="0" algn="just">
              <a:spcAft>
                <a:spcPts val="600"/>
              </a:spcAft>
              <a:buClr>
                <a:srgbClr val="FFFF00"/>
              </a:buClr>
              <a:defRPr/>
            </a:pPr>
            <a:endParaRPr lang="en-US" sz="1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800" b="1" dirty="0">
                <a:solidFill>
                  <a:schemeClr val="bg1"/>
                </a:solidFill>
              </a:rPr>
              <a:t>But after the redemption, man is now placed in New Jerusalem. (Rev. 3:12)</a:t>
            </a:r>
          </a:p>
          <a:p>
            <a:pPr marL="168275" lvl="0" algn="just">
              <a:spcAft>
                <a:spcPts val="600"/>
              </a:spcAft>
              <a:buClr>
                <a:srgbClr val="FFFF00"/>
              </a:buClr>
              <a:defRPr/>
            </a:pPr>
            <a:endParaRPr lang="en-US" sz="16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800" b="1" dirty="0">
                <a:solidFill>
                  <a:schemeClr val="bg1"/>
                </a:solidFill>
              </a:rPr>
              <a:t>Eden → Fall → Redemption → New Jerusalem.</a:t>
            </a:r>
          </a:p>
          <a:p>
            <a:pPr marL="168275" lvl="0" algn="just">
              <a:spcAft>
                <a:spcPts val="600"/>
              </a:spcAft>
              <a:buClr>
                <a:srgbClr val="FFFF00"/>
              </a:buClr>
              <a:defRPr/>
            </a:pPr>
            <a:endParaRPr lang="en-US" sz="12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800" b="1" dirty="0">
                <a:solidFill>
                  <a:schemeClr val="bg1"/>
                </a:solidFill>
              </a:rPr>
              <a:t>From Eden to Jerusalem.</a:t>
            </a:r>
          </a:p>
          <a:p>
            <a:pPr marL="974725" lvl="0" indent="-806450" algn="just">
              <a:spcAft>
                <a:spcPts val="600"/>
              </a:spcAft>
              <a:buClr>
                <a:srgbClr val="FFFF00"/>
              </a:buClr>
              <a:buFont typeface="Wingdings" panose="05000000000000000000" pitchFamily="2" charset="2"/>
              <a:buChar char="Ø"/>
              <a:defRPr/>
            </a:pPr>
            <a:endParaRPr lang="en-US" sz="200" b="1" u="sng" dirty="0">
              <a:solidFill>
                <a:srgbClr val="FFFF00"/>
              </a:solidFill>
            </a:endParaRPr>
          </a:p>
        </p:txBody>
      </p:sp>
    </p:spTree>
    <p:extLst>
      <p:ext uri="{BB962C8B-B14F-4D97-AF65-F5344CB8AC3E}">
        <p14:creationId xmlns:p14="http://schemas.microsoft.com/office/powerpoint/2010/main" val="34606041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a:extLst>
            <a:ext uri="{FF2B5EF4-FFF2-40B4-BE49-F238E27FC236}">
              <a16:creationId xmlns:a16="http://schemas.microsoft.com/office/drawing/2014/main" id="{D84CD048-3088-0BED-BE69-C6EE074E930D}"/>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C941FBC2-3F5D-47E5-474D-D128E8212B02}"/>
              </a:ext>
            </a:extLst>
          </p:cNvPr>
          <p:cNvSpPr txBox="1"/>
          <p:nvPr/>
        </p:nvSpPr>
        <p:spPr>
          <a:xfrm>
            <a:off x="266700" y="180369"/>
            <a:ext cx="11544300" cy="6401753"/>
          </a:xfrm>
          <a:prstGeom prst="rect">
            <a:avLst/>
          </a:prstGeom>
          <a:noFill/>
        </p:spPr>
        <p:txBody>
          <a:bodyPr wrap="square" rtlCol="0">
            <a:spAutoFit/>
          </a:bodyPr>
          <a:lstStyle/>
          <a:p>
            <a:pPr algn="ctr">
              <a:spcAft>
                <a:spcPts val="600"/>
              </a:spcAft>
            </a:pPr>
            <a:r>
              <a:rPr lang="en-US" sz="4800" b="1" dirty="0">
                <a:solidFill>
                  <a:srgbClr val="FFC000"/>
                </a:solidFill>
                <a:latin typeface="Rockwell" panose="02060603020205020403" pitchFamily="18" charset="0"/>
              </a:rPr>
              <a:t>OTHER THINGS TO NOTE ABOUT JERUSALEM</a:t>
            </a:r>
            <a:endParaRPr lang="en-US" sz="900" b="1" dirty="0">
              <a:solidFill>
                <a:schemeClr val="bg1"/>
              </a:solidFill>
            </a:endParaRPr>
          </a:p>
          <a:p>
            <a:pPr algn="just">
              <a:spcAft>
                <a:spcPts val="600"/>
              </a:spcAft>
            </a:pPr>
            <a:endParaRPr lang="en-US" sz="800" b="1" dirty="0">
              <a:solidFill>
                <a:srgbClr val="FFC000"/>
              </a:solidFill>
              <a:latin typeface="Comic Sans MS" panose="030F0702030302020204" pitchFamily="66" charset="0"/>
            </a:endParaRPr>
          </a:p>
          <a:p>
            <a:pPr algn="just">
              <a:spcAft>
                <a:spcPts val="600"/>
              </a:spcAft>
            </a:pPr>
            <a:r>
              <a:rPr lang="en-US" sz="4000" b="1" dirty="0">
                <a:solidFill>
                  <a:srgbClr val="FFC000"/>
                </a:solidFill>
                <a:latin typeface="Comic Sans MS" panose="030F0702030302020204" pitchFamily="66" charset="0"/>
              </a:rPr>
              <a:t>3. </a:t>
            </a:r>
            <a:r>
              <a:rPr lang="en-US" sz="4400" b="1" dirty="0">
                <a:solidFill>
                  <a:srgbClr val="FFC000"/>
                </a:solidFill>
                <a:latin typeface="Comic Sans MS" panose="030F0702030302020204" pitchFamily="66" charset="0"/>
              </a:rPr>
              <a:t>	</a:t>
            </a:r>
            <a:r>
              <a:rPr lang="en-US" sz="4400" b="1" dirty="0">
                <a:solidFill>
                  <a:schemeClr val="bg1"/>
                </a:solidFill>
              </a:rPr>
              <a:t>It was the spot where God told Abraham to 	sacrifice Isaac, and where He made the 	everlasting covenant with him by swearing.</a:t>
            </a:r>
          </a:p>
          <a:p>
            <a:pPr marL="168275" lvl="0" algn="just">
              <a:spcAft>
                <a:spcPts val="600"/>
              </a:spcAft>
              <a:buClr>
                <a:srgbClr val="FFFF00"/>
              </a:buClr>
              <a:defRPr/>
            </a:pPr>
            <a:endParaRPr lang="en-US" sz="200" b="1" dirty="0">
              <a:solidFill>
                <a:schemeClr val="bg1"/>
              </a:solidFill>
            </a:endParaRPr>
          </a:p>
          <a:p>
            <a:pPr marL="168275" algn="just">
              <a:spcAft>
                <a:spcPts val="600"/>
              </a:spcAft>
              <a:buClr>
                <a:srgbClr val="FFFF00"/>
              </a:buClr>
              <a:defRPr/>
            </a:pPr>
            <a:r>
              <a:rPr lang="en-US" sz="4400" b="1" u="sng" dirty="0">
                <a:solidFill>
                  <a:srgbClr val="FFFF00"/>
                </a:solidFill>
              </a:rPr>
              <a:t>Scriptures:</a:t>
            </a:r>
            <a:r>
              <a:rPr lang="en-US" sz="4400" b="1" dirty="0">
                <a:solidFill>
                  <a:srgbClr val="FFFF00"/>
                </a:solidFill>
              </a:rPr>
              <a:t> </a:t>
            </a:r>
            <a:r>
              <a:rPr lang="en-US" sz="4400" b="1" dirty="0">
                <a:solidFill>
                  <a:schemeClr val="bg1"/>
                </a:solidFill>
              </a:rPr>
              <a:t>Gen. 22:1–2, 14–18.</a:t>
            </a:r>
          </a:p>
          <a:p>
            <a:pPr marL="168275" lvl="0" algn="just">
              <a:spcAft>
                <a:spcPts val="600"/>
              </a:spcAft>
              <a:buClr>
                <a:srgbClr val="FFFF00"/>
              </a:buClr>
              <a:defRPr/>
            </a:pPr>
            <a:endParaRPr lang="en-US" sz="1000" b="1" dirty="0">
              <a:solidFill>
                <a:schemeClr val="bg1"/>
              </a:solidFill>
            </a:endParaRPr>
          </a:p>
          <a:p>
            <a:pPr marL="974725" lvl="0" indent="-806450" algn="just">
              <a:spcAft>
                <a:spcPts val="600"/>
              </a:spcAft>
              <a:buClr>
                <a:srgbClr val="FFFF00"/>
              </a:buClr>
              <a:buFont typeface="Wingdings" panose="05000000000000000000" pitchFamily="2" charset="2"/>
              <a:buChar char="Ø"/>
              <a:defRPr/>
            </a:pPr>
            <a:r>
              <a:rPr lang="en-US" sz="4400" b="1" dirty="0">
                <a:solidFill>
                  <a:schemeClr val="bg1"/>
                </a:solidFill>
              </a:rPr>
              <a:t>The exact spot (Mount Moriah) where the temple was built.</a:t>
            </a:r>
          </a:p>
        </p:txBody>
      </p:sp>
    </p:spTree>
    <p:extLst>
      <p:ext uri="{BB962C8B-B14F-4D97-AF65-F5344CB8AC3E}">
        <p14:creationId xmlns:p14="http://schemas.microsoft.com/office/powerpoint/2010/main" val="2959197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3674</TotalTime>
  <Words>566</Words>
  <Application>Microsoft Office PowerPoint</Application>
  <PresentationFormat>Widescreen</PresentationFormat>
  <Paragraphs>86</Paragraphs>
  <Slides>15</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15</vt:i4>
      </vt:variant>
    </vt:vector>
  </HeadingPairs>
  <TitlesOfParts>
    <vt:vector size="23" baseType="lpstr">
      <vt:lpstr>Arial</vt:lpstr>
      <vt:lpstr>Calibri</vt:lpstr>
      <vt:lpstr>Calibri Light</vt:lpstr>
      <vt:lpstr>Comic Sans MS</vt:lpstr>
      <vt:lpstr>Copperplate Gothic Bold</vt:lpstr>
      <vt:lpstr>Rockwell</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SUBMACHINE</dc:creator>
  <cp:lastModifiedBy>Emmanuel Phillip</cp:lastModifiedBy>
  <cp:revision>426</cp:revision>
  <dcterms:created xsi:type="dcterms:W3CDTF">2025-04-26T22:44:26Z</dcterms:created>
  <dcterms:modified xsi:type="dcterms:W3CDTF">2026-07-05T03:44:07Z</dcterms:modified>
</cp:coreProperties>
</file>