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1" r:id="rId3"/>
    <p:sldId id="341" r:id="rId4"/>
    <p:sldId id="362" r:id="rId5"/>
    <p:sldId id="332" r:id="rId6"/>
    <p:sldId id="363" r:id="rId7"/>
    <p:sldId id="349" r:id="rId8"/>
    <p:sldId id="367" r:id="rId9"/>
    <p:sldId id="368" r:id="rId10"/>
    <p:sldId id="369" r:id="rId11"/>
    <p:sldId id="348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8179-DD61-481D-90D4-6D661AB7F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66F18-038D-4AD1-8ACD-3AF2E7D3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F122-8636-4F8F-8CAF-A973A656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5F68-7071-4360-8E49-CC0D95ED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85FDB-4789-48A0-BF85-6006D17A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88A3-1E03-426A-86A7-E35EDC22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7D99-7B5D-4349-9F10-8CBE28D1C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83E2-B8D4-437B-9538-BB31E64F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83DE-796B-44A4-B9D5-1D2F008D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7306-A9A1-4C00-8054-44A08F7D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3173B-3542-43AC-ABBF-6021D1132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FEE7-9493-4E45-817E-AB547AF2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B271-822A-4848-938C-26EFC69B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CCD2A-920B-4D16-87A6-DB296571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4E89-EAA2-4857-8A1D-6C3D53F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378C-3683-4066-9926-B46472A4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5B4D-4AC6-4536-BC8C-F8BFF36B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7585-F902-446A-B090-7D8A04C1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ACCC-6972-47DB-A651-D7D16F6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EE4E-9288-47FF-8949-D23C9DD4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27D-4C7C-48C7-88AE-9104EFCF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D6AC-437A-4020-88C0-7D80A243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A39D-98CF-47A8-8B5E-D9A0E759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4FCB-BC0F-4914-84A1-C6E264E1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935B3-AA68-4C4D-8769-F2F7F319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326-829D-49CD-8AD5-AB20FCA5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0493-8DAF-4F94-8863-F3FAE902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B2296-E6EF-43D4-B788-E9485D7E2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2A75-B154-4DBF-92F0-AF31281B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70D3C-BB0C-43AF-B607-8B9E44FD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9EF99-A8D8-477C-9D2D-0FB10EF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66EF-AD77-4BF6-92CE-75090B8D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0CF22-26E7-4C98-B644-5E4A84FE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23306-C03D-4D12-8F5C-AB555833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EC283-AFC5-4646-98F0-51D55DB49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1A0F3-C4B1-4C7E-B421-629481A76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58DDB-DA7A-4022-8AED-AAE6F948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3FB20-9327-4107-99B6-D13CF23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E5875-F4CF-4064-A9D6-A0E31B1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CFB2-87FE-4469-B6B3-1C36198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C6F7B-2A5B-40CF-ABE4-709AA5C7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5A73C-5C36-4446-93B8-B90D21FE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61366-5480-447B-B9E8-DFC1EF29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3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673DB-0CC2-4D72-822A-BA730622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039D3-6C4F-47BE-86E7-41FAE63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DBF8-DE4F-4E48-91ED-9B03D9FB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9D2C-3C39-4CD3-BF02-8C510481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39D5-DD9C-46DA-B50C-C95F3392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1129A-1CA7-43F0-84EC-1E6DCE41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D2A0C-E2E0-419C-8FCF-CF1F3041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2232-09B9-4286-B413-AF95A57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3013E-836F-43A4-B62E-3AE693AA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4085-4434-43F9-BEB5-1E983B62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38F88-A5D1-42EE-95B4-FFD6E9E21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9F9F0-382B-4C27-9CD5-A6D715C5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75BE0-1ED2-4F4C-A464-46092356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9281-29D9-4474-834A-3874B2D2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C96BC-D537-4DC2-9454-88C0FBED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47D01-1024-4FED-970A-0ED224BC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F3C5-D88C-40E3-8B8A-486F8FED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3764-4FED-4FFB-89A3-62D75C50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6B4A-D187-4854-B527-3699A44AAD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637A-46D9-406B-91A6-65D4FF018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67AD-86A0-428F-8549-1AA6B9C9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A55D3-48E4-D489-62C0-F3D767AB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623CE-054A-AD04-33A1-9F2CD352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3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031C0-3E75-D66B-AE26-B5C04DD8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CC2D8-5E40-DB13-3526-4951E06E5D09}"/>
              </a:ext>
            </a:extLst>
          </p:cNvPr>
          <p:cNvSpPr txBox="1"/>
          <p:nvPr/>
        </p:nvSpPr>
        <p:spPr>
          <a:xfrm>
            <a:off x="336842" y="406134"/>
            <a:ext cx="114268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Rockwell" panose="02060603020205020403" pitchFamily="18" charset="0"/>
              </a:rPr>
              <a:t>THE FOUR WORKS OF GRACE</a:t>
            </a:r>
          </a:p>
          <a:p>
            <a:pPr algn="just">
              <a:spcAft>
                <a:spcPts val="600"/>
              </a:spcAft>
            </a:pPr>
            <a:endParaRPr lang="en-US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4. </a:t>
            </a:r>
            <a:r>
              <a:rPr lang="en-US" sz="45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Glorification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schemeClr val="bg1"/>
                </a:solidFill>
              </a:rPr>
              <a:t>God coming to dwell in us through the baptism of the Holy Ghost.</a:t>
            </a:r>
            <a:endParaRPr lang="en-US" sz="12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prstClr val="white"/>
                </a:solidFill>
              </a:rPr>
              <a:t>Salvation is culminated in this stage.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2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BC507-DA15-B66D-62F4-3FD21062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7CE72-1091-E34E-67D9-48BDCCBEB61E}"/>
              </a:ext>
            </a:extLst>
          </p:cNvPr>
          <p:cNvSpPr txBox="1"/>
          <p:nvPr/>
        </p:nvSpPr>
        <p:spPr>
          <a:xfrm>
            <a:off x="544830" y="497911"/>
            <a:ext cx="111023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200" b="1" dirty="0">
                <a:solidFill>
                  <a:srgbClr val="FFC000"/>
                </a:solidFill>
                <a:latin typeface="Rockwell" panose="02060603020205020403" pitchFamily="18" charset="0"/>
              </a:rPr>
              <a:t>CONCLUSION</a:t>
            </a:r>
          </a:p>
          <a:p>
            <a:pPr algn="ctr">
              <a:spcAft>
                <a:spcPts val="600"/>
              </a:spcAft>
            </a:pPr>
            <a:endParaRPr lang="en-US" sz="8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The conclusion of the works of grace gives us a proper knowledge of salvation. It saves us from assuming salvation, but helps us </a:t>
            </a:r>
            <a:r>
              <a:rPr lang="en-US" sz="4800" b="1">
                <a:solidFill>
                  <a:schemeClr val="bg1"/>
                </a:solidFill>
              </a:rPr>
              <a:t>to ensure </a:t>
            </a:r>
            <a:r>
              <a:rPr lang="en-US" sz="4800" b="1" dirty="0">
                <a:solidFill>
                  <a:schemeClr val="bg1"/>
                </a:solidFill>
              </a:rPr>
              <a:t>salvation.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It is a treasure of this revival.</a:t>
            </a:r>
          </a:p>
        </p:txBody>
      </p:sp>
    </p:spTree>
    <p:extLst>
      <p:ext uri="{BB962C8B-B14F-4D97-AF65-F5344CB8AC3E}">
        <p14:creationId xmlns:p14="http://schemas.microsoft.com/office/powerpoint/2010/main" val="410259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55858-7779-C488-0D14-AEBADE54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D41F8-09DE-96D1-4568-EE3EE79294F9}"/>
              </a:ext>
            </a:extLst>
          </p:cNvPr>
          <p:cNvSpPr txBox="1"/>
          <p:nvPr/>
        </p:nvSpPr>
        <p:spPr>
          <a:xfrm>
            <a:off x="219724" y="2773136"/>
            <a:ext cx="11426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SHALOM!!!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FD495-47C2-74F7-E33D-F7C41981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633A8-64A3-B0C0-F163-252CDE2531F9}"/>
              </a:ext>
            </a:extLst>
          </p:cNvPr>
          <p:cNvSpPr txBox="1"/>
          <p:nvPr/>
        </p:nvSpPr>
        <p:spPr>
          <a:xfrm>
            <a:off x="214922" y="253734"/>
            <a:ext cx="114268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Rockwell" panose="02060603020205020403" pitchFamily="18" charset="0"/>
              </a:rPr>
              <a:t>INTRODUCTION</a:t>
            </a:r>
            <a:endParaRPr lang="en-US" sz="4400" b="1" dirty="0">
              <a:solidFill>
                <a:schemeClr val="bg1"/>
              </a:solidFill>
            </a:endParaRPr>
          </a:p>
          <a:p>
            <a:pPr marL="288925" algn="just">
              <a:spcAft>
                <a:spcPts val="600"/>
              </a:spcAft>
              <a:buClr>
                <a:srgbClr val="FFFF00"/>
              </a:buClr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</a:rPr>
              <a:t>A revival is currently going on. </a:t>
            </a:r>
          </a:p>
          <a:p>
            <a:pPr marL="288925" algn="just">
              <a:spcAft>
                <a:spcPts val="600"/>
              </a:spcAft>
              <a:buClr>
                <a:srgbClr val="FFFF00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marL="114300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</a:rPr>
              <a:t>It is what we see in James 5:7. (The latter rain revival). </a:t>
            </a:r>
          </a:p>
          <a:p>
            <a:pPr marL="288925" algn="just">
              <a:spcAft>
                <a:spcPts val="600"/>
              </a:spcAft>
              <a:buClr>
                <a:srgbClr val="FFFF00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marL="114300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</a:rPr>
              <a:t>It is the revival that will lead to the Rapture. </a:t>
            </a:r>
          </a:p>
          <a:p>
            <a:pPr marL="288925" algn="just">
              <a:spcAft>
                <a:spcPts val="600"/>
              </a:spcAft>
              <a:buClr>
                <a:srgbClr val="FFFF00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2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F0BD3-2587-A85A-7976-D1F9CA989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208B4E-DC1B-FE33-2BED-B4381D473848}"/>
              </a:ext>
            </a:extLst>
          </p:cNvPr>
          <p:cNvSpPr txBox="1"/>
          <p:nvPr/>
        </p:nvSpPr>
        <p:spPr>
          <a:xfrm>
            <a:off x="135887" y="212458"/>
            <a:ext cx="114268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100" b="1" dirty="0">
                <a:solidFill>
                  <a:schemeClr val="bg1"/>
                </a:solidFill>
              </a:rPr>
              <a:t>The revival is depicted in Mark 4:26–29.</a:t>
            </a:r>
          </a:p>
          <a:p>
            <a:pPr marL="288925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100" b="1" dirty="0">
                <a:solidFill>
                  <a:schemeClr val="bg1"/>
                </a:solidFill>
              </a:rPr>
              <a:t>This present revival is the bringing forth of the fruits.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100" b="1" dirty="0">
                <a:solidFill>
                  <a:schemeClr val="bg1"/>
                </a:solidFill>
              </a:rPr>
              <a:t>The ripening of the fruits.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100" b="1" dirty="0">
                <a:solidFill>
                  <a:schemeClr val="bg1"/>
                </a:solidFill>
              </a:rPr>
              <a:t>For the fruits to be brought forth, the Word must be given. The Word is the seed.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100" b="1" dirty="0">
                <a:solidFill>
                  <a:schemeClr val="bg1"/>
                </a:solidFill>
              </a:rPr>
              <a:t>For the fruits to be brought forth, the original Word must be planted.</a:t>
            </a:r>
          </a:p>
        </p:txBody>
      </p:sp>
    </p:spTree>
    <p:extLst>
      <p:ext uri="{BB962C8B-B14F-4D97-AF65-F5344CB8AC3E}">
        <p14:creationId xmlns:p14="http://schemas.microsoft.com/office/powerpoint/2010/main" val="135589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0E197-527F-FC3C-9E59-F3257182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9342F-FFCB-B7D5-7428-0E39A550A231}"/>
              </a:ext>
            </a:extLst>
          </p:cNvPr>
          <p:cNvSpPr txBox="1"/>
          <p:nvPr/>
        </p:nvSpPr>
        <p:spPr>
          <a:xfrm>
            <a:off x="275882" y="515159"/>
            <a:ext cx="114268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So, what God is doing is that He has restored back the Word to the Church.</a:t>
            </a:r>
            <a:endParaRPr lang="en-US" sz="4200" b="1" dirty="0">
              <a:solidFill>
                <a:schemeClr val="bg1"/>
              </a:solidFill>
            </a:endParaRP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200" b="1" dirty="0">
                <a:solidFill>
                  <a:schemeClr val="bg1"/>
                </a:solidFill>
              </a:rPr>
              <a:t>So, the treasures of this revival are the revelations of God's Word.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sz="4200" b="1" dirty="0">
                <a:solidFill>
                  <a:schemeClr val="bg1"/>
                </a:solidFill>
              </a:rPr>
              <a:t>Certain revelations have been given to us in this present revival that make up our treasures. Some of these are what we want to study.</a:t>
            </a:r>
          </a:p>
        </p:txBody>
      </p:sp>
    </p:spTree>
    <p:extLst>
      <p:ext uri="{BB962C8B-B14F-4D97-AF65-F5344CB8AC3E}">
        <p14:creationId xmlns:p14="http://schemas.microsoft.com/office/powerpoint/2010/main" val="399324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A5B16-FB1E-E35C-483C-EFB2D532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31145-25B8-CCFA-CF63-05431DB57776}"/>
              </a:ext>
            </a:extLst>
          </p:cNvPr>
          <p:cNvSpPr txBox="1"/>
          <p:nvPr/>
        </p:nvSpPr>
        <p:spPr>
          <a:xfrm>
            <a:off x="121920" y="258725"/>
            <a:ext cx="1158083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Rockwell" panose="02060603020205020403" pitchFamily="18" charset="0"/>
              </a:rPr>
              <a:t>THE WORKS OF GRACE </a:t>
            </a:r>
            <a:endParaRPr lang="en-US" sz="9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(Ephesians 2:8–10)</a:t>
            </a:r>
          </a:p>
          <a:p>
            <a:pPr algn="just"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Salvation is by grace.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The works of grace are the works that grace does in you/takes you through to lead you to salvation. </a:t>
            </a:r>
          </a:p>
          <a:p>
            <a:pPr marL="28892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1143000" lvl="0" indent="-854075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The processes that grace takes you through.</a:t>
            </a:r>
          </a:p>
          <a:p>
            <a:pPr algn="just">
              <a:spcAft>
                <a:spcPts val="600"/>
              </a:spcAft>
            </a:pPr>
            <a:endParaRPr lang="en-US" sz="12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39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350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EA92B-2A5F-447C-D640-D5B3F55A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76459-1A12-B7F9-A66F-5896932707B1}"/>
              </a:ext>
            </a:extLst>
          </p:cNvPr>
          <p:cNvSpPr txBox="1"/>
          <p:nvPr/>
        </p:nvSpPr>
        <p:spPr>
          <a:xfrm>
            <a:off x="428282" y="174699"/>
            <a:ext cx="11426876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Through this revival, we've been able to see that there are four works of grace.</a:t>
            </a:r>
          </a:p>
          <a:p>
            <a:pPr algn="ctr">
              <a:spcAft>
                <a:spcPts val="600"/>
              </a:spcAft>
            </a:pPr>
            <a:endParaRPr lang="en-US" sz="500" b="1" u="sng" dirty="0">
              <a:solidFill>
                <a:srgbClr val="FFC000"/>
              </a:solidFill>
              <a:latin typeface="Rockwell" panose="020606030202050204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u="sng" dirty="0">
                <a:solidFill>
                  <a:srgbClr val="FFC000"/>
                </a:solidFill>
                <a:latin typeface="Rockwell" panose="02060603020205020403" pitchFamily="18" charset="0"/>
              </a:rPr>
              <a:t>The Four Works of Grace</a:t>
            </a:r>
          </a:p>
          <a:p>
            <a:pPr marL="1265238" indent="-571500" algn="just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Revelation</a:t>
            </a:r>
          </a:p>
          <a:p>
            <a:pPr marL="1265238" indent="-571500" algn="just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Justification</a:t>
            </a:r>
          </a:p>
          <a:p>
            <a:pPr marL="1265238" indent="-571500" algn="just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Sanctification</a:t>
            </a:r>
          </a:p>
          <a:p>
            <a:pPr marL="1265238" indent="-571500" algn="just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Glorification</a:t>
            </a:r>
          </a:p>
          <a:p>
            <a:pPr algn="just">
              <a:spcAft>
                <a:spcPts val="600"/>
              </a:spcAft>
            </a:pPr>
            <a:r>
              <a:rPr lang="en-US" sz="3600" b="1" u="sng" dirty="0">
                <a:solidFill>
                  <a:srgbClr val="FFFF00"/>
                </a:solidFill>
              </a:rPr>
              <a:t>Scriptures: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Ezekiel 36:24–27;  2 Kings 2:1–11</a:t>
            </a:r>
          </a:p>
          <a:p>
            <a:pPr algn="just">
              <a:spcAft>
                <a:spcPts val="600"/>
              </a:spcAft>
            </a:pPr>
            <a:endParaRPr lang="en-US" sz="12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</a:rPr>
              <a:t>Genuine salvation is the work of grace completed in you. Salvation is a process.</a:t>
            </a:r>
          </a:p>
        </p:txBody>
      </p:sp>
    </p:spTree>
    <p:extLst>
      <p:ext uri="{BB962C8B-B14F-4D97-AF65-F5344CB8AC3E}">
        <p14:creationId xmlns:p14="http://schemas.microsoft.com/office/powerpoint/2010/main" val="382855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460CF-E260-C827-AB0A-B43790570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2FB-810B-797F-75FD-2D2683A0465D}"/>
              </a:ext>
            </a:extLst>
          </p:cNvPr>
          <p:cNvSpPr txBox="1"/>
          <p:nvPr/>
        </p:nvSpPr>
        <p:spPr>
          <a:xfrm>
            <a:off x="336842" y="332769"/>
            <a:ext cx="1142687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Rockwell" panose="02060603020205020403" pitchFamily="18" charset="0"/>
              </a:rPr>
              <a:t>THE FOUR WORKS OF GRACE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1. </a:t>
            </a:r>
            <a:r>
              <a:rPr lang="en-US" sz="45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Revelation</a:t>
            </a:r>
            <a:endParaRPr lang="en-US" sz="45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200" b="1" dirty="0">
                <a:solidFill>
                  <a:schemeClr val="bg1"/>
                </a:solidFill>
              </a:rPr>
              <a:t>God letting you know the coming destruction and the way to escape. </a:t>
            </a:r>
          </a:p>
          <a:p>
            <a:pPr marL="168275" lvl="0" algn="just">
              <a:spcAft>
                <a:spcPts val="600"/>
              </a:spcAft>
              <a:buClr>
                <a:srgbClr val="FFFF00"/>
              </a:buCl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200" b="1" dirty="0">
                <a:solidFill>
                  <a:schemeClr val="bg1"/>
                </a:solidFill>
              </a:rPr>
              <a:t>This is done when we receive the true gospel. (John 6:44)</a:t>
            </a:r>
          </a:p>
        </p:txBody>
      </p:sp>
    </p:spTree>
    <p:extLst>
      <p:ext uri="{BB962C8B-B14F-4D97-AF65-F5344CB8AC3E}">
        <p14:creationId xmlns:p14="http://schemas.microsoft.com/office/powerpoint/2010/main" val="116536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627D8-D392-6BA2-ECA3-7495A37D5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0644F-912E-0CE8-6AEF-8D529CF38903}"/>
              </a:ext>
            </a:extLst>
          </p:cNvPr>
          <p:cNvSpPr txBox="1"/>
          <p:nvPr/>
        </p:nvSpPr>
        <p:spPr>
          <a:xfrm>
            <a:off x="336842" y="268974"/>
            <a:ext cx="114268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Rockwell" panose="02060603020205020403" pitchFamily="18" charset="0"/>
              </a:rPr>
              <a:t>THE FOUR WORKS OF GRACE</a:t>
            </a:r>
          </a:p>
          <a:p>
            <a:pPr algn="just">
              <a:spcAft>
                <a:spcPts val="600"/>
              </a:spcAft>
            </a:pPr>
            <a:endParaRPr lang="en-US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2. </a:t>
            </a:r>
            <a:r>
              <a:rPr lang="en-US" sz="45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Justification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schemeClr val="bg1"/>
                </a:solidFill>
              </a:rPr>
              <a:t>Being made right with God; having peace with God. (Romans 5:1;  Acts 2:37–38)</a:t>
            </a:r>
            <a:endParaRPr lang="en-US" sz="12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done through the ordinance of water baptism.</a:t>
            </a: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1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CEABD-0ECA-9BDB-1681-5CFA94BF4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A5A11-5991-F611-B407-5F094D0FD07D}"/>
              </a:ext>
            </a:extLst>
          </p:cNvPr>
          <p:cNvSpPr txBox="1"/>
          <p:nvPr/>
        </p:nvSpPr>
        <p:spPr>
          <a:xfrm>
            <a:off x="336842" y="268974"/>
            <a:ext cx="114268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Rockwell" panose="02060603020205020403" pitchFamily="18" charset="0"/>
              </a:rPr>
              <a:t>THE FOUR WORKS OF GRACE</a:t>
            </a:r>
          </a:p>
          <a:p>
            <a:pPr algn="just">
              <a:spcAft>
                <a:spcPts val="600"/>
              </a:spcAft>
            </a:pPr>
            <a:endParaRPr lang="en-US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3. </a:t>
            </a:r>
            <a:r>
              <a:rPr lang="en-US" sz="45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Sanctification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schemeClr val="bg1"/>
                </a:solidFill>
              </a:rPr>
              <a:t>The changing of our hearts and spirits, cleansing of our lives.</a:t>
            </a:r>
            <a:endParaRPr lang="en-US" sz="1200" b="1" dirty="0">
              <a:solidFill>
                <a:schemeClr val="bg1"/>
              </a:solidFill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prstClr val="white"/>
                </a:solidFill>
              </a:rPr>
              <a:t>This is done through the Word of God. (Ephesians 5:25–27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4725" lvl="0" indent="-80645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0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421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SUBMACHINE</dc:creator>
  <cp:lastModifiedBy>Bride Assembly</cp:lastModifiedBy>
  <cp:revision>343</cp:revision>
  <dcterms:created xsi:type="dcterms:W3CDTF">2025-04-26T22:44:26Z</dcterms:created>
  <dcterms:modified xsi:type="dcterms:W3CDTF">2026-06-28T08:54:08Z</dcterms:modified>
</cp:coreProperties>
</file>