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1" r:id="rId2"/>
    <p:sldId id="349" r:id="rId3"/>
    <p:sldId id="379" r:id="rId4"/>
    <p:sldId id="400" r:id="rId5"/>
    <p:sldId id="401" r:id="rId6"/>
    <p:sldId id="402" r:id="rId7"/>
    <p:sldId id="404" r:id="rId8"/>
    <p:sldId id="403" r:id="rId9"/>
    <p:sldId id="405" r:id="rId10"/>
    <p:sldId id="406" r:id="rId11"/>
    <p:sldId id="407" r:id="rId12"/>
    <p:sldId id="408" r:id="rId13"/>
    <p:sldId id="409" r:id="rId14"/>
    <p:sldId id="348" r:id="rId15"/>
    <p:sldId id="411" r:id="rId16"/>
    <p:sldId id="33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7" d="100"/>
          <a:sy n="57" d="100"/>
        </p:scale>
        <p:origin x="96"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9/27/2026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9/27/2026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9CFE370-8910-11C3-04EB-9CBA8BC4F83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31667ED-3D4B-0C65-591B-5018EA7D4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9164"/>
            <a:ext cx="12123420" cy="6823050"/>
          </a:xfrm>
          <a:prstGeom prst="rect">
            <a:avLst/>
          </a:prstGeom>
          <a:ln>
            <a:noFill/>
          </a:ln>
          <a:effectLst>
            <a:softEdge rad="112500"/>
          </a:effectLst>
        </p:spPr>
      </p:pic>
      <p:sp>
        <p:nvSpPr>
          <p:cNvPr id="7" name="Rectangle 6">
            <a:extLst>
              <a:ext uri="{FF2B5EF4-FFF2-40B4-BE49-F238E27FC236}">
                <a16:creationId xmlns:a16="http://schemas.microsoft.com/office/drawing/2014/main" id="{D1386A5A-BE69-9121-DCAA-155BC6BCF8C2}"/>
              </a:ext>
            </a:extLst>
          </p:cNvPr>
          <p:cNvSpPr/>
          <p:nvPr/>
        </p:nvSpPr>
        <p:spPr>
          <a:xfrm>
            <a:off x="346544" y="5515781"/>
            <a:ext cx="11498911" cy="1169551"/>
          </a:xfrm>
          <a:prstGeom prst="rect">
            <a:avLst/>
          </a:prstGeom>
          <a:noFill/>
        </p:spPr>
        <p:txBody>
          <a:bodyPr wrap="square" lIns="91440" tIns="45720" rIns="91440" bIns="45720">
            <a:spAutoFit/>
          </a:bodyPr>
          <a:lstStyle/>
          <a:p>
            <a:pPr algn="ctr"/>
            <a:r>
              <a:rPr lang="en-US" sz="3500" b="1" u="sng" dirty="0">
                <a:ln w="10160">
                  <a:solidFill>
                    <a:schemeClr val="accent4">
                      <a:lumMod val="75000"/>
                    </a:schemeClr>
                  </a:solidFill>
                  <a:prstDash val="solid"/>
                </a:ln>
                <a:solidFill>
                  <a:srgbClr val="FFFF00"/>
                </a:solidFill>
                <a:effectLst>
                  <a:outerShdw blurRad="38100" dist="22860" dir="5400000" algn="tl" rotWithShape="0">
                    <a:srgbClr val="000000">
                      <a:alpha val="30000"/>
                    </a:srgbClr>
                  </a:outerShdw>
                </a:effectLst>
                <a:latin typeface="Rockwell" panose="02060603020205020403" pitchFamily="18" charset="0"/>
              </a:rPr>
              <a:t>Main Text:</a:t>
            </a:r>
            <a:r>
              <a:rPr lang="en-US" sz="3500" b="1" dirty="0">
                <a:ln w="10160">
                  <a:solidFill>
                    <a:schemeClr val="accent4">
                      <a:lumMod val="75000"/>
                    </a:schemeClr>
                  </a:solidFill>
                  <a:prstDash val="solid"/>
                </a:ln>
                <a:solidFill>
                  <a:srgbClr val="FFFF00"/>
                </a:solidFill>
                <a:effectLst>
                  <a:outerShdw blurRad="38100" dist="22860" dir="5400000" algn="tl" rotWithShape="0">
                    <a:srgbClr val="000000">
                      <a:alpha val="30000"/>
                    </a:srgbClr>
                  </a:outerShdw>
                </a:effectLst>
                <a:latin typeface="Rockwell" panose="02060603020205020403" pitchFamily="18" charset="0"/>
              </a:rPr>
              <a:t>   </a:t>
            </a:r>
          </a:p>
          <a:p>
            <a:pPr algn="ctr"/>
            <a:r>
              <a:rPr lang="en-US" sz="3500" b="1" dirty="0">
                <a:ln w="10160">
                  <a:noFill/>
                  <a:prstDash val="solid"/>
                </a:ln>
                <a:solidFill>
                  <a:schemeClr val="bg1"/>
                </a:solidFill>
                <a:effectLst>
                  <a:outerShdw blurRad="38100" dist="22860" dir="5400000" algn="tl" rotWithShape="0">
                    <a:srgbClr val="000000">
                      <a:alpha val="30000"/>
                    </a:srgbClr>
                  </a:outerShdw>
                </a:effectLst>
                <a:latin typeface="Comic Sans MS" panose="030F0702030302020204" pitchFamily="66" charset="0"/>
              </a:rPr>
              <a:t>Rom. 15:4; Deut. 23:14; 1 Tim. 3:15; 1 Pet. 2:5</a:t>
            </a:r>
          </a:p>
        </p:txBody>
      </p:sp>
    </p:spTree>
    <p:extLst>
      <p:ext uri="{BB962C8B-B14F-4D97-AF65-F5344CB8AC3E}">
        <p14:creationId xmlns:p14="http://schemas.microsoft.com/office/powerpoint/2010/main" val="4129357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43E460CF-E260-C827-AB0A-B4379057011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5682FB-810B-797F-75FD-2D2683A0465D}"/>
              </a:ext>
            </a:extLst>
          </p:cNvPr>
          <p:cNvSpPr txBox="1"/>
          <p:nvPr/>
        </p:nvSpPr>
        <p:spPr>
          <a:xfrm>
            <a:off x="448235" y="235818"/>
            <a:ext cx="11295529" cy="6478697"/>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ea typeface="Calibri" panose="020F0502020204030204" pitchFamily="34" charset="0"/>
                <a:cs typeface="Calibri" panose="020F0502020204030204" pitchFamily="34" charset="0"/>
              </a:rPr>
              <a:t>INTRODUCTION</a:t>
            </a:r>
            <a:endParaRPr lang="en-US" b="1" u="sng" dirty="0">
              <a:solidFill>
                <a:srgbClr val="FFFF00"/>
              </a:solidFill>
            </a:endParaRPr>
          </a:p>
          <a:p>
            <a:pPr algn="just">
              <a:spcAft>
                <a:spcPts val="600"/>
              </a:spcAft>
            </a:pPr>
            <a:r>
              <a:rPr lang="en-US" sz="4000" b="1" dirty="0">
                <a:solidFill>
                  <a:schemeClr val="bg1"/>
                </a:solidFill>
              </a:rPr>
              <a:t>God’s camp, from ages past, has always had certain internal troubles, despite the true presence of God among His people. </a:t>
            </a:r>
          </a:p>
          <a:p>
            <a:pPr algn="just">
              <a:spcAft>
                <a:spcPts val="600"/>
              </a:spcAft>
            </a:pPr>
            <a:endParaRPr lang="en-US" sz="300" b="1" i="1" dirty="0">
              <a:solidFill>
                <a:srgbClr val="FFFF00"/>
              </a:solidFill>
            </a:endParaRPr>
          </a:p>
          <a:p>
            <a:pPr algn="just">
              <a:spcAft>
                <a:spcPts val="600"/>
              </a:spcAft>
            </a:pPr>
            <a:r>
              <a:rPr lang="en-US" sz="4000" b="1" i="1" dirty="0">
                <a:solidFill>
                  <a:srgbClr val="FFFF00"/>
                </a:solidFill>
              </a:rPr>
              <a:t>The Church is God’s camp.</a:t>
            </a:r>
            <a:r>
              <a:rPr lang="en-US" sz="4000" b="1" dirty="0">
                <a:solidFill>
                  <a:schemeClr val="bg1"/>
                </a:solidFill>
              </a:rPr>
              <a:t> </a:t>
            </a:r>
          </a:p>
          <a:p>
            <a:pPr algn="just">
              <a:spcAft>
                <a:spcPts val="600"/>
              </a:spcAft>
            </a:pPr>
            <a:r>
              <a:rPr lang="en-US" sz="4000" b="1" dirty="0">
                <a:solidFill>
                  <a:schemeClr val="bg1"/>
                </a:solidFill>
              </a:rPr>
              <a:t>(1 Cor. 12:13; 1 Tim. 3:15; 1 Pet. 2:5; Heb. 12:22–24)</a:t>
            </a:r>
          </a:p>
          <a:p>
            <a:pPr algn="just">
              <a:spcAft>
                <a:spcPts val="600"/>
              </a:spcAft>
            </a:pPr>
            <a:endParaRPr lang="en-US" b="1" dirty="0">
              <a:solidFill>
                <a:schemeClr val="bg1"/>
              </a:solidFill>
            </a:endParaRPr>
          </a:p>
          <a:p>
            <a:pPr algn="just">
              <a:spcAft>
                <a:spcPts val="600"/>
              </a:spcAft>
            </a:pPr>
            <a:r>
              <a:rPr lang="en-US" sz="4000" b="1" dirty="0">
                <a:solidFill>
                  <a:schemeClr val="bg1"/>
                </a:solidFill>
              </a:rPr>
              <a:t>We will look at several stories in the Bible that showcase the presence of trouble among God’s people.</a:t>
            </a:r>
          </a:p>
        </p:txBody>
      </p:sp>
    </p:spTree>
    <p:extLst>
      <p:ext uri="{BB962C8B-B14F-4D97-AF65-F5344CB8AC3E}">
        <p14:creationId xmlns:p14="http://schemas.microsoft.com/office/powerpoint/2010/main" val="1165369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8177FCA-05A9-DCEA-4F02-952ADF6EFC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EE428F-53F1-96A6-93BB-CB84F78F2E16}"/>
              </a:ext>
            </a:extLst>
          </p:cNvPr>
          <p:cNvSpPr txBox="1"/>
          <p:nvPr/>
        </p:nvSpPr>
        <p:spPr>
          <a:xfrm>
            <a:off x="506963" y="891795"/>
            <a:ext cx="11178073" cy="2154436"/>
          </a:xfrm>
          <a:prstGeom prst="rect">
            <a:avLst/>
          </a:prstGeom>
          <a:noFill/>
        </p:spPr>
        <p:txBody>
          <a:bodyPr wrap="square" rtlCol="0">
            <a:spAutoFit/>
          </a:bodyPr>
          <a:lstStyle/>
          <a:p>
            <a:pPr algn="ctr">
              <a:spcAft>
                <a:spcPts val="600"/>
              </a:spcAft>
            </a:pPr>
            <a:r>
              <a:rPr lang="en-US" sz="4000" b="1" u="sng" dirty="0">
                <a:solidFill>
                  <a:srgbClr val="FFFF00"/>
                </a:solidFill>
                <a:latin typeface="Comic Sans MS" panose="030F0702030302020204" pitchFamily="66" charset="0"/>
              </a:rPr>
              <a:t>Story 1:</a:t>
            </a:r>
          </a:p>
          <a:p>
            <a:pPr algn="ctr">
              <a:spcAft>
                <a:spcPts val="600"/>
              </a:spcAft>
            </a:pPr>
            <a:r>
              <a:rPr lang="en-US" sz="4400" b="1" dirty="0">
                <a:solidFill>
                  <a:srgbClr val="FFC000"/>
                </a:solidFill>
                <a:latin typeface="Rockwell" panose="02060603020205020403" pitchFamily="18" charset="0"/>
                <a:ea typeface="Calibri" panose="020F0502020204030204" pitchFamily="34" charset="0"/>
                <a:cs typeface="Calibri" panose="020F0502020204030204" pitchFamily="34" charset="0"/>
              </a:rPr>
              <a:t>THE GAINSAYING OF KORAH</a:t>
            </a:r>
          </a:p>
          <a:p>
            <a:pPr lvl="0" algn="ctr">
              <a:spcAft>
                <a:spcPts val="600"/>
              </a:spcAft>
              <a:defRPr/>
            </a:pPr>
            <a:r>
              <a:rPr lang="en-US" sz="4000" b="1" i="1" dirty="0">
                <a:solidFill>
                  <a:prstClr val="white"/>
                </a:solidFill>
              </a:rPr>
              <a:t>Numbers 16; Jude 11</a:t>
            </a:r>
            <a:endParaRPr lang="en-US" sz="1050" b="1" dirty="0">
              <a:solidFill>
                <a:schemeClr val="bg1"/>
              </a:solidFill>
            </a:endParaRPr>
          </a:p>
        </p:txBody>
      </p:sp>
      <p:sp>
        <p:nvSpPr>
          <p:cNvPr id="3" name="TextBox 2">
            <a:extLst>
              <a:ext uri="{FF2B5EF4-FFF2-40B4-BE49-F238E27FC236}">
                <a16:creationId xmlns:a16="http://schemas.microsoft.com/office/drawing/2014/main" id="{C9CE7756-96F9-8D32-FCB3-8C93605B1689}"/>
              </a:ext>
            </a:extLst>
          </p:cNvPr>
          <p:cNvSpPr txBox="1"/>
          <p:nvPr/>
        </p:nvSpPr>
        <p:spPr>
          <a:xfrm>
            <a:off x="220717" y="3235074"/>
            <a:ext cx="11464319" cy="2385268"/>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4400" b="1" dirty="0">
                <a:solidFill>
                  <a:prstClr val="white"/>
                </a:solidFill>
              </a:rPr>
              <a:t>Korah, Dathan, and Abiram rose against Moses and Aaron and challenged the order God had established in the camp.</a:t>
            </a:r>
          </a:p>
          <a:p>
            <a:pPr marL="236538" lvl="0" algn="just">
              <a:spcAft>
                <a:spcPts val="600"/>
              </a:spcAft>
              <a:buClr>
                <a:srgbClr val="FFFF00"/>
              </a:buClr>
              <a:tabLst>
                <a:tab pos="9879013" algn="l"/>
                <a:tab pos="10460038" algn="l"/>
              </a:tabLst>
              <a:defRPr/>
            </a:pPr>
            <a:endParaRPr lang="en-US" sz="1200" b="1" u="sng" dirty="0">
              <a:solidFill>
                <a:srgbClr val="FFFF00"/>
              </a:solidFill>
            </a:endParaRPr>
          </a:p>
        </p:txBody>
      </p:sp>
    </p:spTree>
    <p:extLst>
      <p:ext uri="{BB962C8B-B14F-4D97-AF65-F5344CB8AC3E}">
        <p14:creationId xmlns:p14="http://schemas.microsoft.com/office/powerpoint/2010/main" val="1000143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735DF44-E9AC-BE97-CCF9-BD16D1917C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3958BC-6E22-5A13-1F79-2432CF6E3711}"/>
              </a:ext>
            </a:extLst>
          </p:cNvPr>
          <p:cNvSpPr txBox="1"/>
          <p:nvPr/>
        </p:nvSpPr>
        <p:spPr>
          <a:xfrm>
            <a:off x="220716" y="202459"/>
            <a:ext cx="11626727" cy="6540252"/>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4200" b="1" u="sng" dirty="0">
                <a:solidFill>
                  <a:srgbClr val="FFFF00"/>
                </a:solidFill>
              </a:rPr>
              <a:t>The troubles manifested:</a:t>
            </a:r>
          </a:p>
          <a:p>
            <a:pPr marL="979488" lvl="0" indent="-742950" algn="just">
              <a:spcAft>
                <a:spcPts val="600"/>
              </a:spcAft>
              <a:buClr>
                <a:srgbClr val="FFFF00"/>
              </a:buClr>
              <a:buAutoNum type="arabicPeriod"/>
              <a:tabLst>
                <a:tab pos="9879013" algn="l"/>
                <a:tab pos="10460038" algn="l"/>
              </a:tabLst>
              <a:defRPr/>
            </a:pPr>
            <a:r>
              <a:rPr lang="en-US" sz="4200" b="1" dirty="0">
                <a:solidFill>
                  <a:prstClr val="white"/>
                </a:solidFill>
              </a:rPr>
              <a:t>Carnal ambition.</a:t>
            </a:r>
          </a:p>
          <a:p>
            <a:pPr marL="979488" lvl="0" indent="-742950" algn="just">
              <a:spcAft>
                <a:spcPts val="600"/>
              </a:spcAft>
              <a:buClr>
                <a:srgbClr val="FFFF00"/>
              </a:buClr>
              <a:buAutoNum type="arabicPeriod"/>
              <a:tabLst>
                <a:tab pos="9879013" algn="l"/>
                <a:tab pos="10460038" algn="l"/>
              </a:tabLst>
              <a:defRPr/>
            </a:pPr>
            <a:r>
              <a:rPr lang="en-US" sz="4200" b="1" dirty="0">
                <a:solidFill>
                  <a:prstClr val="white"/>
                </a:solidFill>
              </a:rPr>
              <a:t>Failure to submit to God’s order.</a:t>
            </a:r>
          </a:p>
          <a:p>
            <a:pPr marL="979488" lvl="0" indent="-742950" algn="just">
              <a:spcAft>
                <a:spcPts val="600"/>
              </a:spcAft>
              <a:buClr>
                <a:srgbClr val="FFFF00"/>
              </a:buClr>
              <a:buAutoNum type="arabicPeriod"/>
              <a:tabLst>
                <a:tab pos="9879013" algn="l"/>
                <a:tab pos="10460038" algn="l"/>
              </a:tabLst>
              <a:defRPr/>
            </a:pPr>
            <a:r>
              <a:rPr lang="en-US" sz="4200" b="1" dirty="0">
                <a:solidFill>
                  <a:prstClr val="white"/>
                </a:solidFill>
              </a:rPr>
              <a:t>Politics in the Church.</a:t>
            </a:r>
          </a:p>
          <a:p>
            <a:pPr marL="979488" lvl="0" indent="-742950" algn="just">
              <a:spcAft>
                <a:spcPts val="600"/>
              </a:spcAft>
              <a:buClr>
                <a:srgbClr val="FFFF00"/>
              </a:buClr>
              <a:buAutoNum type="arabicPeriod"/>
              <a:tabLst>
                <a:tab pos="9879013" algn="l"/>
                <a:tab pos="10460038" algn="l"/>
              </a:tabLst>
              <a:defRPr/>
            </a:pPr>
            <a:r>
              <a:rPr lang="en-US" sz="4200" b="1" dirty="0">
                <a:solidFill>
                  <a:prstClr val="white"/>
                </a:solidFill>
              </a:rPr>
              <a:t>Rebellion against God-appointed leadership.</a:t>
            </a:r>
          </a:p>
          <a:p>
            <a:pPr marL="979488" lvl="0" indent="-742950" algn="just">
              <a:spcAft>
                <a:spcPts val="600"/>
              </a:spcAft>
              <a:buClr>
                <a:srgbClr val="FFFF00"/>
              </a:buClr>
              <a:buAutoNum type="arabicPeriod"/>
              <a:tabLst>
                <a:tab pos="9879013" algn="l"/>
                <a:tab pos="10460038" algn="l"/>
              </a:tabLst>
              <a:defRPr/>
            </a:pPr>
            <a:r>
              <a:rPr lang="en-US" sz="4200" b="1" dirty="0">
                <a:solidFill>
                  <a:prstClr val="white"/>
                </a:solidFill>
              </a:rPr>
              <a:t>Envy and the desire for position.</a:t>
            </a:r>
          </a:p>
          <a:p>
            <a:pPr marL="236538" lvl="0" algn="just">
              <a:spcAft>
                <a:spcPts val="600"/>
              </a:spcAft>
              <a:buClr>
                <a:srgbClr val="FFFF00"/>
              </a:buClr>
              <a:tabLst>
                <a:tab pos="9879013" algn="l"/>
                <a:tab pos="10460038" algn="l"/>
              </a:tabLst>
              <a:defRPr/>
            </a:pPr>
            <a:endParaRPr lang="en-US" sz="100" b="1" dirty="0">
              <a:solidFill>
                <a:prstClr val="white"/>
              </a:solidFill>
            </a:endParaRPr>
          </a:p>
          <a:p>
            <a:pPr marL="236538" lvl="0" algn="just">
              <a:spcAft>
                <a:spcPts val="600"/>
              </a:spcAft>
              <a:buClr>
                <a:srgbClr val="FFFF00"/>
              </a:buClr>
              <a:tabLst>
                <a:tab pos="9879013" algn="l"/>
                <a:tab pos="10460038" algn="l"/>
              </a:tabLst>
              <a:defRPr/>
            </a:pPr>
            <a:r>
              <a:rPr lang="en-US" sz="4200" b="1" u="sng" dirty="0">
                <a:solidFill>
                  <a:srgbClr val="FFFF00"/>
                </a:solidFill>
              </a:rPr>
              <a:t>Similar Scriptures: </a:t>
            </a:r>
          </a:p>
          <a:p>
            <a:pPr marL="236538" lvl="0" algn="just">
              <a:spcAft>
                <a:spcPts val="600"/>
              </a:spcAft>
              <a:buClr>
                <a:srgbClr val="FFFF00"/>
              </a:buClr>
              <a:tabLst>
                <a:tab pos="9879013" algn="l"/>
                <a:tab pos="10460038" algn="l"/>
              </a:tabLst>
              <a:defRPr/>
            </a:pPr>
            <a:r>
              <a:rPr lang="en-US" sz="4200" b="1" dirty="0">
                <a:solidFill>
                  <a:prstClr val="white"/>
                </a:solidFill>
              </a:rPr>
              <a:t>Numbers 12:1–10; Psalm 106:16–18; 1 Sam. 15:23; 1 Corinthians 3:3; Hebrews 13:17</a:t>
            </a:r>
          </a:p>
        </p:txBody>
      </p:sp>
    </p:spTree>
    <p:extLst>
      <p:ext uri="{BB962C8B-B14F-4D97-AF65-F5344CB8AC3E}">
        <p14:creationId xmlns:p14="http://schemas.microsoft.com/office/powerpoint/2010/main" val="3951800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31A7B9E-3CEF-D3D8-4481-BA2063F5329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EDAF6B-F710-84A1-2269-D054B4FA9EDE}"/>
              </a:ext>
            </a:extLst>
          </p:cNvPr>
          <p:cNvSpPr txBox="1"/>
          <p:nvPr/>
        </p:nvSpPr>
        <p:spPr>
          <a:xfrm>
            <a:off x="506963" y="813334"/>
            <a:ext cx="11178073" cy="2215991"/>
          </a:xfrm>
          <a:prstGeom prst="rect">
            <a:avLst/>
          </a:prstGeom>
          <a:noFill/>
        </p:spPr>
        <p:txBody>
          <a:bodyPr wrap="square" rtlCol="0">
            <a:spAutoFit/>
          </a:bodyPr>
          <a:lstStyle/>
          <a:p>
            <a:pPr algn="ctr">
              <a:spcAft>
                <a:spcPts val="600"/>
              </a:spcAft>
            </a:pPr>
            <a:r>
              <a:rPr lang="en-US" sz="4000" b="1" u="sng" dirty="0">
                <a:solidFill>
                  <a:srgbClr val="FFFF00"/>
                </a:solidFill>
                <a:latin typeface="Comic Sans MS" panose="030F0702030302020204" pitchFamily="66" charset="0"/>
              </a:rPr>
              <a:t>Story 2:</a:t>
            </a:r>
          </a:p>
          <a:p>
            <a:pPr algn="ctr">
              <a:spcAft>
                <a:spcPts val="600"/>
              </a:spcAft>
            </a:pPr>
            <a:r>
              <a:rPr lang="en-US" sz="4400" b="1" dirty="0">
                <a:solidFill>
                  <a:srgbClr val="FFC000"/>
                </a:solidFill>
                <a:latin typeface="Rockwell" panose="02060603020205020403" pitchFamily="18" charset="0"/>
                <a:ea typeface="Calibri" panose="020F0502020204030204" pitchFamily="34" charset="0"/>
                <a:cs typeface="Calibri" panose="020F0502020204030204" pitchFamily="34" charset="0"/>
              </a:rPr>
              <a:t>THE FEAST OF BAAL-PEOR</a:t>
            </a:r>
          </a:p>
          <a:p>
            <a:pPr algn="ctr">
              <a:spcAft>
                <a:spcPts val="600"/>
              </a:spcAft>
            </a:pPr>
            <a:r>
              <a:rPr lang="en-US" sz="4000" b="1" i="1" dirty="0">
                <a:solidFill>
                  <a:prstClr val="white"/>
                </a:solidFill>
              </a:rPr>
              <a:t>Numbers 25:1–9; 1 Corinthians 10:6–8</a:t>
            </a:r>
            <a:endParaRPr lang="en-US" sz="1050" b="1" dirty="0">
              <a:solidFill>
                <a:schemeClr val="bg1"/>
              </a:solidFill>
            </a:endParaRPr>
          </a:p>
        </p:txBody>
      </p:sp>
      <p:sp>
        <p:nvSpPr>
          <p:cNvPr id="3" name="TextBox 2">
            <a:extLst>
              <a:ext uri="{FF2B5EF4-FFF2-40B4-BE49-F238E27FC236}">
                <a16:creationId xmlns:a16="http://schemas.microsoft.com/office/drawing/2014/main" id="{B5D17C79-BB46-08EC-000A-4B66373C90F1}"/>
              </a:ext>
            </a:extLst>
          </p:cNvPr>
          <p:cNvSpPr txBox="1"/>
          <p:nvPr/>
        </p:nvSpPr>
        <p:spPr>
          <a:xfrm>
            <a:off x="220717" y="3168472"/>
            <a:ext cx="11464319" cy="3123932"/>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4400" b="1" dirty="0">
                <a:solidFill>
                  <a:prstClr val="white"/>
                </a:solidFill>
              </a:rPr>
              <a:t>Israel joined itself to Baal-</a:t>
            </a:r>
            <a:r>
              <a:rPr lang="en-US" sz="4400" b="1" dirty="0" err="1">
                <a:solidFill>
                  <a:prstClr val="white"/>
                </a:solidFill>
              </a:rPr>
              <a:t>peor</a:t>
            </a:r>
            <a:r>
              <a:rPr lang="en-US" sz="4400" b="1" dirty="0">
                <a:solidFill>
                  <a:prstClr val="white"/>
                </a:solidFill>
              </a:rPr>
              <a:t> through the influence of the daughters of Moab. This brought corruption and judgment into God’s camp.</a:t>
            </a:r>
          </a:p>
          <a:p>
            <a:pPr marL="236538" lvl="0" algn="just">
              <a:spcAft>
                <a:spcPts val="600"/>
              </a:spcAft>
              <a:buClr>
                <a:srgbClr val="FFFF00"/>
              </a:buClr>
              <a:tabLst>
                <a:tab pos="9879013" algn="l"/>
                <a:tab pos="10460038" algn="l"/>
              </a:tabLst>
              <a:defRPr/>
            </a:pPr>
            <a:endParaRPr lang="en-US" sz="1600" b="1" u="sng" dirty="0">
              <a:solidFill>
                <a:srgbClr val="FFFF00"/>
              </a:solidFill>
            </a:endParaRPr>
          </a:p>
        </p:txBody>
      </p:sp>
    </p:spTree>
    <p:extLst>
      <p:ext uri="{BB962C8B-B14F-4D97-AF65-F5344CB8AC3E}">
        <p14:creationId xmlns:p14="http://schemas.microsoft.com/office/powerpoint/2010/main" val="3419439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EB6C00CC-FC7A-BAC2-966D-8194555D9C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3F7986-6647-9AEA-6BFA-07DA4116758F}"/>
              </a:ext>
            </a:extLst>
          </p:cNvPr>
          <p:cNvSpPr txBox="1"/>
          <p:nvPr/>
        </p:nvSpPr>
        <p:spPr>
          <a:xfrm>
            <a:off x="240593" y="190575"/>
            <a:ext cx="11464319" cy="6555641"/>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4000" b="1" u="sng" dirty="0">
                <a:solidFill>
                  <a:srgbClr val="FFFF00"/>
                </a:solidFill>
              </a:rPr>
              <a:t>The troubles manifested:</a:t>
            </a:r>
            <a:endParaRPr lang="en-US" sz="4000" b="1" dirty="0">
              <a:solidFill>
                <a:prstClr val="white"/>
              </a:solidFill>
            </a:endParaRP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Fornication.</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Lasciviousness.</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Idolatry.</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Ungodly associations.</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Compromise with the world.</a:t>
            </a:r>
          </a:p>
          <a:p>
            <a:pPr marL="236538" lvl="0" algn="just">
              <a:spcAft>
                <a:spcPts val="600"/>
              </a:spcAft>
              <a:buClr>
                <a:srgbClr val="FFFF00"/>
              </a:buClr>
              <a:tabLst>
                <a:tab pos="9879013" algn="l"/>
                <a:tab pos="10460038" algn="l"/>
              </a:tabLst>
              <a:defRPr/>
            </a:pPr>
            <a:endParaRPr lang="en-US" sz="1400" b="1" dirty="0">
              <a:solidFill>
                <a:prstClr val="white"/>
              </a:solidFill>
            </a:endParaRPr>
          </a:p>
          <a:p>
            <a:pPr marL="236538" lvl="0" algn="just">
              <a:spcAft>
                <a:spcPts val="600"/>
              </a:spcAft>
              <a:buClr>
                <a:srgbClr val="FFFF00"/>
              </a:buClr>
              <a:tabLst>
                <a:tab pos="9879013" algn="l"/>
                <a:tab pos="10460038" algn="l"/>
              </a:tabLst>
              <a:defRPr/>
            </a:pPr>
            <a:r>
              <a:rPr lang="en-US" sz="4000" b="1" u="sng" dirty="0">
                <a:solidFill>
                  <a:srgbClr val="FFFF00"/>
                </a:solidFill>
              </a:rPr>
              <a:t>Similar Scriptures: </a:t>
            </a:r>
          </a:p>
          <a:p>
            <a:pPr marL="236538" lvl="0" algn="just">
              <a:spcAft>
                <a:spcPts val="600"/>
              </a:spcAft>
              <a:buClr>
                <a:srgbClr val="FFFF00"/>
              </a:buClr>
              <a:tabLst>
                <a:tab pos="9879013" algn="l"/>
                <a:tab pos="10460038" algn="l"/>
              </a:tabLst>
              <a:defRPr/>
            </a:pPr>
            <a:r>
              <a:rPr lang="en-US" sz="4000" b="1" dirty="0">
                <a:solidFill>
                  <a:prstClr val="white"/>
                </a:solidFill>
              </a:rPr>
              <a:t>Numbers 31:16; Psalm 106:28–31; Revelation 2:14; 1 Corinthians 6:15–20; James 4:4</a:t>
            </a:r>
          </a:p>
        </p:txBody>
      </p:sp>
    </p:spTree>
    <p:extLst>
      <p:ext uri="{BB962C8B-B14F-4D97-AF65-F5344CB8AC3E}">
        <p14:creationId xmlns:p14="http://schemas.microsoft.com/office/powerpoint/2010/main" val="442817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14D4865-00AE-959A-441D-8E7F953FFE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2EB097-D1C5-7C8D-A522-0BD83137178B}"/>
              </a:ext>
            </a:extLst>
          </p:cNvPr>
          <p:cNvSpPr txBox="1"/>
          <p:nvPr/>
        </p:nvSpPr>
        <p:spPr>
          <a:xfrm>
            <a:off x="506963" y="813334"/>
            <a:ext cx="11178073" cy="2154436"/>
          </a:xfrm>
          <a:prstGeom prst="rect">
            <a:avLst/>
          </a:prstGeom>
          <a:noFill/>
        </p:spPr>
        <p:txBody>
          <a:bodyPr wrap="square" rtlCol="0">
            <a:spAutoFit/>
          </a:bodyPr>
          <a:lstStyle/>
          <a:p>
            <a:pPr algn="ctr">
              <a:spcAft>
                <a:spcPts val="600"/>
              </a:spcAft>
            </a:pPr>
            <a:r>
              <a:rPr lang="en-US" sz="4000" b="1" u="sng" dirty="0">
                <a:solidFill>
                  <a:srgbClr val="FFFF00"/>
                </a:solidFill>
                <a:latin typeface="Comic Sans MS" panose="030F0702030302020204" pitchFamily="66" charset="0"/>
              </a:rPr>
              <a:t>Story 3:</a:t>
            </a:r>
          </a:p>
          <a:p>
            <a:pPr algn="ctr">
              <a:spcAft>
                <a:spcPts val="600"/>
              </a:spcAft>
            </a:pPr>
            <a:r>
              <a:rPr lang="en-US" sz="4400" b="1" dirty="0">
                <a:solidFill>
                  <a:srgbClr val="FFC000"/>
                </a:solidFill>
                <a:latin typeface="Rockwell" panose="02060603020205020403" pitchFamily="18" charset="0"/>
                <a:ea typeface="Calibri" panose="020F0502020204030204" pitchFamily="34" charset="0"/>
                <a:cs typeface="Calibri" panose="020F0502020204030204" pitchFamily="34" charset="0"/>
              </a:rPr>
              <a:t>REMEMBERING EGYPT</a:t>
            </a:r>
          </a:p>
          <a:p>
            <a:pPr algn="ctr">
              <a:spcAft>
                <a:spcPts val="600"/>
              </a:spcAft>
            </a:pPr>
            <a:r>
              <a:rPr lang="en-US" sz="4000" b="1" i="1" dirty="0">
                <a:solidFill>
                  <a:prstClr val="white"/>
                </a:solidFill>
              </a:rPr>
              <a:t>Numbers 11:4–6</a:t>
            </a:r>
            <a:endParaRPr lang="en-US" sz="1050" b="1" dirty="0">
              <a:solidFill>
                <a:schemeClr val="bg1"/>
              </a:solidFill>
            </a:endParaRPr>
          </a:p>
        </p:txBody>
      </p:sp>
      <p:sp>
        <p:nvSpPr>
          <p:cNvPr id="3" name="TextBox 2">
            <a:extLst>
              <a:ext uri="{FF2B5EF4-FFF2-40B4-BE49-F238E27FC236}">
                <a16:creationId xmlns:a16="http://schemas.microsoft.com/office/drawing/2014/main" id="{A9E84E76-DBE3-A2EB-5EC5-0AF82BC3AA10}"/>
              </a:ext>
            </a:extLst>
          </p:cNvPr>
          <p:cNvSpPr txBox="1"/>
          <p:nvPr/>
        </p:nvSpPr>
        <p:spPr>
          <a:xfrm>
            <a:off x="220717" y="3168472"/>
            <a:ext cx="11464319" cy="2123658"/>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4400" b="1" dirty="0">
                <a:solidFill>
                  <a:prstClr val="white"/>
                </a:solidFill>
              </a:rPr>
              <a:t>The people lusted after the things they had enjoyed in Egypt. They remembered Egypt and despised God’s provision.</a:t>
            </a:r>
            <a:endParaRPr lang="en-US" sz="1600" b="1" u="sng" dirty="0">
              <a:solidFill>
                <a:srgbClr val="FFFF00"/>
              </a:solidFill>
            </a:endParaRPr>
          </a:p>
        </p:txBody>
      </p:sp>
    </p:spTree>
    <p:extLst>
      <p:ext uri="{BB962C8B-B14F-4D97-AF65-F5344CB8AC3E}">
        <p14:creationId xmlns:p14="http://schemas.microsoft.com/office/powerpoint/2010/main" val="1487387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A727C0F-7031-41B6-E79B-BDC67BEF77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CDF2C9-0FE2-3121-94BB-1ECE8655D128}"/>
              </a:ext>
            </a:extLst>
          </p:cNvPr>
          <p:cNvSpPr txBox="1"/>
          <p:nvPr/>
        </p:nvSpPr>
        <p:spPr>
          <a:xfrm>
            <a:off x="220716" y="63309"/>
            <a:ext cx="11464319" cy="6786473"/>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4000" b="1" u="sng" dirty="0">
                <a:solidFill>
                  <a:srgbClr val="FFFF00"/>
                </a:solidFill>
              </a:rPr>
              <a:t>The troubles manifested:</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Lusting.</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Remembering Egypt.</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Despising God’s provision.</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Dissatisfaction with what God had provided.</a:t>
            </a:r>
          </a:p>
          <a:p>
            <a:pPr marL="979488" lvl="0" indent="-742950" algn="just">
              <a:spcAft>
                <a:spcPts val="600"/>
              </a:spcAft>
              <a:buClr>
                <a:srgbClr val="FFFF00"/>
              </a:buClr>
              <a:buAutoNum type="arabicPeriod"/>
              <a:tabLst>
                <a:tab pos="9879013" algn="l"/>
                <a:tab pos="10460038" algn="l"/>
              </a:tabLst>
              <a:defRPr/>
            </a:pPr>
            <a:r>
              <a:rPr lang="en-US" sz="4000" b="1" dirty="0">
                <a:solidFill>
                  <a:prstClr val="white"/>
                </a:solidFill>
              </a:rPr>
              <a:t>Longing for the life from which God had delivered them.</a:t>
            </a:r>
            <a:endParaRPr lang="en-US" sz="100" b="1" dirty="0">
              <a:solidFill>
                <a:prstClr val="white"/>
              </a:solidFill>
            </a:endParaRPr>
          </a:p>
          <a:p>
            <a:pPr marL="236538" lvl="0" algn="just">
              <a:spcAft>
                <a:spcPts val="600"/>
              </a:spcAft>
              <a:buClr>
                <a:srgbClr val="FFFF00"/>
              </a:buClr>
              <a:tabLst>
                <a:tab pos="9879013" algn="l"/>
                <a:tab pos="10460038" algn="l"/>
              </a:tabLst>
              <a:defRPr/>
            </a:pPr>
            <a:r>
              <a:rPr lang="en-US" sz="4000" b="1" u="sng" dirty="0">
                <a:solidFill>
                  <a:srgbClr val="FFFF00"/>
                </a:solidFill>
              </a:rPr>
              <a:t>Similar Scriptures: </a:t>
            </a:r>
          </a:p>
          <a:p>
            <a:pPr marL="236538" lvl="0" algn="just">
              <a:spcAft>
                <a:spcPts val="600"/>
              </a:spcAft>
              <a:buClr>
                <a:srgbClr val="FFFF00"/>
              </a:buClr>
              <a:tabLst>
                <a:tab pos="9879013" algn="l"/>
                <a:tab pos="10460038" algn="l"/>
              </a:tabLst>
              <a:defRPr/>
            </a:pPr>
            <a:r>
              <a:rPr lang="en-US" sz="4000" b="1" dirty="0">
                <a:solidFill>
                  <a:prstClr val="white"/>
                </a:solidFill>
              </a:rPr>
              <a:t>Exodus 16:2–3; Numbers 14:1–4; Psalm 78:17–22; Acts 7:39; Hebrews 3:12–13</a:t>
            </a:r>
          </a:p>
        </p:txBody>
      </p:sp>
    </p:spTree>
    <p:extLst>
      <p:ext uri="{BB962C8B-B14F-4D97-AF65-F5344CB8AC3E}">
        <p14:creationId xmlns:p14="http://schemas.microsoft.com/office/powerpoint/2010/main" val="495106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06B2A74-9093-72DC-F335-7EC1D6E0E19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7CE266C-53FA-37C0-703E-466E3B13F32D}"/>
              </a:ext>
            </a:extLst>
          </p:cNvPr>
          <p:cNvSpPr txBox="1"/>
          <p:nvPr/>
        </p:nvSpPr>
        <p:spPr>
          <a:xfrm>
            <a:off x="363839" y="177230"/>
            <a:ext cx="11178073" cy="707886"/>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ea typeface="Calibri" panose="020F0502020204030204" pitchFamily="34" charset="0"/>
                <a:cs typeface="Calibri" panose="020F0502020204030204" pitchFamily="34" charset="0"/>
              </a:rPr>
              <a:t>LESSONS TO LEARN ABOUT GOD’S CAMP</a:t>
            </a:r>
          </a:p>
        </p:txBody>
      </p:sp>
      <p:sp>
        <p:nvSpPr>
          <p:cNvPr id="3" name="TextBox 2">
            <a:extLst>
              <a:ext uri="{FF2B5EF4-FFF2-40B4-BE49-F238E27FC236}">
                <a16:creationId xmlns:a16="http://schemas.microsoft.com/office/drawing/2014/main" id="{32930AAA-6EE3-7E23-C7A8-39B2B6877736}"/>
              </a:ext>
            </a:extLst>
          </p:cNvPr>
          <p:cNvSpPr txBox="1"/>
          <p:nvPr/>
        </p:nvSpPr>
        <p:spPr>
          <a:xfrm>
            <a:off x="220715" y="1012954"/>
            <a:ext cx="11464319" cy="5663089"/>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800" b="1" dirty="0">
                <a:solidFill>
                  <a:srgbClr val="FFFF00"/>
                </a:solidFill>
              </a:rPr>
              <a:t>1.   </a:t>
            </a:r>
            <a:r>
              <a:rPr lang="en-US" sz="3800" b="1" u="sng" dirty="0">
                <a:solidFill>
                  <a:srgbClr val="FFFF00"/>
                </a:solidFill>
              </a:rPr>
              <a:t>God’s camp is not filled with perfect people:</a:t>
            </a:r>
          </a:p>
          <a:p>
            <a:pPr marL="236538" lvl="0" algn="just">
              <a:spcAft>
                <a:spcPts val="600"/>
              </a:spcAft>
              <a:buClr>
                <a:srgbClr val="FFFF00"/>
              </a:buClr>
              <a:tabLst>
                <a:tab pos="9879013" algn="l"/>
                <a:tab pos="10460038" algn="l"/>
              </a:tabLst>
              <a:defRPr/>
            </a:pPr>
            <a:r>
              <a:rPr lang="en-US" sz="3800" b="1" i="1" dirty="0">
                <a:solidFill>
                  <a:srgbClr val="FFFF00"/>
                </a:solidFill>
              </a:rPr>
              <a:t>Texts:</a:t>
            </a:r>
            <a:r>
              <a:rPr lang="en-US" sz="3800" b="1" i="1" dirty="0">
                <a:solidFill>
                  <a:prstClr val="white"/>
                </a:solidFill>
              </a:rPr>
              <a:t> </a:t>
            </a:r>
            <a:r>
              <a:rPr lang="en-US" sz="3800" b="1" dirty="0">
                <a:solidFill>
                  <a:prstClr val="white"/>
                </a:solidFill>
              </a:rPr>
              <a:t>Rom. 15:1–3; Rom. 5:6–8</a:t>
            </a:r>
          </a:p>
          <a:p>
            <a:pPr marL="236538" lvl="0" algn="just">
              <a:spcAft>
                <a:spcPts val="600"/>
              </a:spcAft>
              <a:buClr>
                <a:srgbClr val="FFFF00"/>
              </a:buClr>
              <a:tabLst>
                <a:tab pos="9879013" algn="l"/>
                <a:tab pos="10460038" algn="l"/>
              </a:tabLst>
              <a:defRPr/>
            </a:pPr>
            <a:r>
              <a:rPr lang="en-US" sz="3800" b="1" dirty="0">
                <a:solidFill>
                  <a:prstClr val="white"/>
                </a:solidFill>
              </a:rPr>
              <a:t>God’s camp contains people who are still growing, learning, and being perfected. Therefore, there will sometimes be carnal manifestations among God’s people.</a:t>
            </a:r>
          </a:p>
          <a:p>
            <a:pPr marL="236538" lvl="0" algn="just">
              <a:spcAft>
                <a:spcPts val="600"/>
              </a:spcAft>
              <a:buClr>
                <a:srgbClr val="FFFF00"/>
              </a:buClr>
              <a:tabLst>
                <a:tab pos="9879013" algn="l"/>
                <a:tab pos="10460038" algn="l"/>
              </a:tabLst>
              <a:defRPr/>
            </a:pPr>
            <a:r>
              <a:rPr lang="en-US" sz="3800" b="1" u="sng" dirty="0">
                <a:solidFill>
                  <a:srgbClr val="FFFF00"/>
                </a:solidFill>
              </a:rPr>
              <a:t>Similar Scriptures:</a:t>
            </a:r>
            <a:r>
              <a:rPr lang="en-US" sz="3800" b="1" dirty="0">
                <a:solidFill>
                  <a:srgbClr val="FFFF00"/>
                </a:solidFill>
              </a:rPr>
              <a:t> </a:t>
            </a:r>
          </a:p>
          <a:p>
            <a:pPr marL="236538" lvl="0" algn="just">
              <a:spcAft>
                <a:spcPts val="600"/>
              </a:spcAft>
              <a:buClr>
                <a:srgbClr val="FFFF00"/>
              </a:buClr>
              <a:tabLst>
                <a:tab pos="9879013" algn="l"/>
                <a:tab pos="10460038" algn="l"/>
              </a:tabLst>
              <a:defRPr/>
            </a:pPr>
            <a:r>
              <a:rPr lang="en-US" sz="3800" b="1" dirty="0">
                <a:solidFill>
                  <a:prstClr val="white"/>
                </a:solidFill>
              </a:rPr>
              <a:t>1 Corinthians 3:1–3; Galatians 6:1–2; Eph. 4:11–13; Philippians 3:12–15; James 3:2</a:t>
            </a:r>
            <a:endParaRPr lang="en-US" sz="3800" b="1" u="sng" dirty="0">
              <a:solidFill>
                <a:srgbClr val="FFFF00"/>
              </a:solidFill>
            </a:endParaRPr>
          </a:p>
        </p:txBody>
      </p:sp>
    </p:spTree>
    <p:extLst>
      <p:ext uri="{BB962C8B-B14F-4D97-AF65-F5344CB8AC3E}">
        <p14:creationId xmlns:p14="http://schemas.microsoft.com/office/powerpoint/2010/main" val="1156686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4632DF9-DD30-5810-856A-986BE849D5D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1E071B-75BD-3B62-D75C-68DBE0D13E8C}"/>
              </a:ext>
            </a:extLst>
          </p:cNvPr>
          <p:cNvSpPr txBox="1"/>
          <p:nvPr/>
        </p:nvSpPr>
        <p:spPr>
          <a:xfrm>
            <a:off x="363839" y="177230"/>
            <a:ext cx="11178073" cy="707886"/>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ea typeface="Calibri" panose="020F0502020204030204" pitchFamily="34" charset="0"/>
                <a:cs typeface="Calibri" panose="020F0502020204030204" pitchFamily="34" charset="0"/>
              </a:rPr>
              <a:t>LESSONS TO LEARN ABOUT GOD’S CAMP</a:t>
            </a:r>
          </a:p>
        </p:txBody>
      </p:sp>
      <p:sp>
        <p:nvSpPr>
          <p:cNvPr id="3" name="TextBox 2">
            <a:extLst>
              <a:ext uri="{FF2B5EF4-FFF2-40B4-BE49-F238E27FC236}">
                <a16:creationId xmlns:a16="http://schemas.microsoft.com/office/drawing/2014/main" id="{AB91DF33-CF4F-F122-3CA1-85F671DE8058}"/>
              </a:ext>
            </a:extLst>
          </p:cNvPr>
          <p:cNvSpPr txBox="1"/>
          <p:nvPr/>
        </p:nvSpPr>
        <p:spPr>
          <a:xfrm>
            <a:off x="220715" y="1012954"/>
            <a:ext cx="11464319" cy="5663089"/>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800" b="1" dirty="0">
                <a:solidFill>
                  <a:srgbClr val="FFFF00"/>
                </a:solidFill>
              </a:rPr>
              <a:t>2.   </a:t>
            </a:r>
            <a:r>
              <a:rPr lang="en-US" sz="3800" b="1" u="sng" dirty="0">
                <a:solidFill>
                  <a:srgbClr val="FFFF00"/>
                </a:solidFill>
              </a:rPr>
              <a:t>The camp of God contains mixed multitudes:</a:t>
            </a:r>
          </a:p>
          <a:p>
            <a:pPr marL="236538" lvl="0" algn="just">
              <a:spcAft>
                <a:spcPts val="600"/>
              </a:spcAft>
              <a:buClr>
                <a:srgbClr val="FFFF00"/>
              </a:buClr>
              <a:tabLst>
                <a:tab pos="9879013" algn="l"/>
                <a:tab pos="10460038" algn="l"/>
              </a:tabLst>
              <a:defRPr/>
            </a:pPr>
            <a:r>
              <a:rPr lang="en-US" sz="3800" b="1" i="1" dirty="0">
                <a:solidFill>
                  <a:srgbClr val="FFFF00"/>
                </a:solidFill>
              </a:rPr>
              <a:t>Texts:</a:t>
            </a:r>
            <a:r>
              <a:rPr lang="en-US" sz="3800" b="1" i="1" dirty="0">
                <a:solidFill>
                  <a:prstClr val="white"/>
                </a:solidFill>
              </a:rPr>
              <a:t> </a:t>
            </a:r>
            <a:r>
              <a:rPr lang="en-US" sz="3800" b="1" dirty="0">
                <a:solidFill>
                  <a:prstClr val="white"/>
                </a:solidFill>
              </a:rPr>
              <a:t>2 Timothy 2:19–21; Matthew 13:24–30</a:t>
            </a:r>
          </a:p>
          <a:p>
            <a:pPr marL="236538" lvl="0" algn="just">
              <a:spcAft>
                <a:spcPts val="600"/>
              </a:spcAft>
              <a:buClr>
                <a:srgbClr val="FFFF00"/>
              </a:buClr>
              <a:tabLst>
                <a:tab pos="9879013" algn="l"/>
                <a:tab pos="10460038" algn="l"/>
              </a:tabLst>
              <a:defRPr/>
            </a:pPr>
            <a:r>
              <a:rPr lang="en-US" sz="3800" b="1" dirty="0">
                <a:solidFill>
                  <a:prstClr val="white"/>
                </a:solidFill>
              </a:rPr>
              <a:t>Not everyone found among God’s people has the same nature, motives, or spiritual condition. There may be sincere believers, carnal believers, hypocrites, and unbelievers within the visible congregation.</a:t>
            </a:r>
          </a:p>
          <a:p>
            <a:pPr marL="236538" lvl="0" algn="just">
              <a:spcAft>
                <a:spcPts val="600"/>
              </a:spcAft>
              <a:buClr>
                <a:srgbClr val="FFFF00"/>
              </a:buClr>
              <a:tabLst>
                <a:tab pos="9879013" algn="l"/>
                <a:tab pos="10460038" algn="l"/>
              </a:tabLst>
              <a:defRPr/>
            </a:pPr>
            <a:r>
              <a:rPr lang="en-US" sz="3800" b="1" u="sng" dirty="0">
                <a:solidFill>
                  <a:srgbClr val="FFFF00"/>
                </a:solidFill>
              </a:rPr>
              <a:t>Similar Scriptures:</a:t>
            </a:r>
            <a:r>
              <a:rPr lang="en-US" sz="3800" b="1" dirty="0">
                <a:solidFill>
                  <a:srgbClr val="FFFF00"/>
                </a:solidFill>
              </a:rPr>
              <a:t> </a:t>
            </a:r>
          </a:p>
          <a:p>
            <a:pPr marL="236538" lvl="0" algn="just">
              <a:spcAft>
                <a:spcPts val="600"/>
              </a:spcAft>
              <a:buClr>
                <a:srgbClr val="FFFF00"/>
              </a:buClr>
              <a:tabLst>
                <a:tab pos="9879013" algn="l"/>
                <a:tab pos="10460038" algn="l"/>
              </a:tabLst>
              <a:defRPr/>
            </a:pPr>
            <a:r>
              <a:rPr lang="en-US" sz="3800" b="1" dirty="0">
                <a:solidFill>
                  <a:prstClr val="white"/>
                </a:solidFill>
              </a:rPr>
              <a:t>Exodus 12:38; Numbers 11:4; Matthew 13:47–50;          1 Corinthians 10:1–5;  1 John 2:19</a:t>
            </a:r>
            <a:endParaRPr lang="en-US" sz="3800" b="1" u="sng" dirty="0">
              <a:solidFill>
                <a:srgbClr val="FFFF00"/>
              </a:solidFill>
            </a:endParaRPr>
          </a:p>
        </p:txBody>
      </p:sp>
    </p:spTree>
    <p:extLst>
      <p:ext uri="{BB962C8B-B14F-4D97-AF65-F5344CB8AC3E}">
        <p14:creationId xmlns:p14="http://schemas.microsoft.com/office/powerpoint/2010/main" val="2692413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149D1EEA-BB02-0A73-2099-2FE84F8944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89567A-2B26-5B52-74E8-70578119F326}"/>
              </a:ext>
            </a:extLst>
          </p:cNvPr>
          <p:cNvSpPr txBox="1"/>
          <p:nvPr/>
        </p:nvSpPr>
        <p:spPr>
          <a:xfrm>
            <a:off x="363839" y="177230"/>
            <a:ext cx="11178073" cy="707886"/>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ea typeface="Calibri" panose="020F0502020204030204" pitchFamily="34" charset="0"/>
                <a:cs typeface="Calibri" panose="020F0502020204030204" pitchFamily="34" charset="0"/>
              </a:rPr>
              <a:t>LESSONS TO LEARN ABOUT GOD’S CAMP</a:t>
            </a:r>
          </a:p>
        </p:txBody>
      </p:sp>
      <p:sp>
        <p:nvSpPr>
          <p:cNvPr id="3" name="TextBox 2">
            <a:extLst>
              <a:ext uri="{FF2B5EF4-FFF2-40B4-BE49-F238E27FC236}">
                <a16:creationId xmlns:a16="http://schemas.microsoft.com/office/drawing/2014/main" id="{388D27AC-028D-22DF-F8AC-2D29AC7AD17A}"/>
              </a:ext>
            </a:extLst>
          </p:cNvPr>
          <p:cNvSpPr txBox="1"/>
          <p:nvPr/>
        </p:nvSpPr>
        <p:spPr>
          <a:xfrm>
            <a:off x="220715" y="1012954"/>
            <a:ext cx="11464319" cy="5663089"/>
          </a:xfrm>
          <a:prstGeom prst="rect">
            <a:avLst/>
          </a:prstGeom>
          <a:noFill/>
        </p:spPr>
        <p:txBody>
          <a:bodyPr wrap="square" rtlCol="0">
            <a:spAutoFit/>
          </a:bodyPr>
          <a:lstStyle/>
          <a:p>
            <a:pPr marL="979488" lvl="0" indent="-742950" algn="just">
              <a:spcAft>
                <a:spcPts val="600"/>
              </a:spcAft>
              <a:buClr>
                <a:srgbClr val="FFFF00"/>
              </a:buClr>
              <a:buAutoNum type="arabicPeriod" startAt="3"/>
              <a:tabLst>
                <a:tab pos="9879013" algn="l"/>
                <a:tab pos="10460038" algn="l"/>
              </a:tabLst>
              <a:defRPr/>
            </a:pPr>
            <a:r>
              <a:rPr lang="en-US" sz="3800" b="1" u="sng" dirty="0">
                <a:solidFill>
                  <a:srgbClr val="FFFF00"/>
                </a:solidFill>
              </a:rPr>
              <a:t>God judges sin among His people:</a:t>
            </a:r>
          </a:p>
          <a:p>
            <a:pPr marL="236538" lvl="0" algn="just">
              <a:spcAft>
                <a:spcPts val="600"/>
              </a:spcAft>
              <a:buClr>
                <a:srgbClr val="FFFF00"/>
              </a:buClr>
              <a:tabLst>
                <a:tab pos="9879013" algn="l"/>
                <a:tab pos="10460038" algn="l"/>
              </a:tabLst>
              <a:defRPr/>
            </a:pPr>
            <a:r>
              <a:rPr lang="en-US" sz="3800" b="1" i="1" dirty="0">
                <a:solidFill>
                  <a:srgbClr val="FFFF00"/>
                </a:solidFill>
              </a:rPr>
              <a:t>Texts:</a:t>
            </a:r>
            <a:r>
              <a:rPr lang="en-US" sz="3800" b="1" i="1" dirty="0">
                <a:solidFill>
                  <a:prstClr val="white"/>
                </a:solidFill>
              </a:rPr>
              <a:t> </a:t>
            </a:r>
            <a:r>
              <a:rPr lang="en-US" sz="3800" b="1" dirty="0">
                <a:solidFill>
                  <a:prstClr val="white"/>
                </a:solidFill>
              </a:rPr>
              <a:t>1 Corinthians 11:27–32; Acts 5:1–11</a:t>
            </a:r>
          </a:p>
          <a:p>
            <a:pPr marL="236538" lvl="0" algn="just">
              <a:spcAft>
                <a:spcPts val="600"/>
              </a:spcAft>
              <a:buClr>
                <a:srgbClr val="FFFF00"/>
              </a:buClr>
              <a:tabLst>
                <a:tab pos="9879013" algn="l"/>
                <a:tab pos="10460038" algn="l"/>
              </a:tabLst>
              <a:defRPr/>
            </a:pPr>
            <a:r>
              <a:rPr lang="en-US" sz="3800" b="1" dirty="0">
                <a:solidFill>
                  <a:prstClr val="white"/>
                </a:solidFill>
              </a:rPr>
              <a:t>The presence of God in the camp does not mean that God overlooks sin. God disciplines and judges wrongdoing among His people to preserve the purity of His camp.</a:t>
            </a:r>
          </a:p>
          <a:p>
            <a:pPr marL="236538" lvl="0" algn="just">
              <a:spcAft>
                <a:spcPts val="600"/>
              </a:spcAft>
              <a:buClr>
                <a:srgbClr val="FFFF00"/>
              </a:buClr>
              <a:tabLst>
                <a:tab pos="9879013" algn="l"/>
                <a:tab pos="10460038" algn="l"/>
              </a:tabLst>
              <a:defRPr/>
            </a:pPr>
            <a:r>
              <a:rPr lang="en-US" sz="3800" b="1" u="sng" dirty="0">
                <a:solidFill>
                  <a:srgbClr val="FFFF00"/>
                </a:solidFill>
              </a:rPr>
              <a:t>Similar Scriptures:</a:t>
            </a:r>
            <a:r>
              <a:rPr lang="en-US" sz="3800" b="1" dirty="0">
                <a:solidFill>
                  <a:srgbClr val="FFFF00"/>
                </a:solidFill>
              </a:rPr>
              <a:t> </a:t>
            </a:r>
          </a:p>
          <a:p>
            <a:pPr marL="236538" lvl="0" algn="just">
              <a:spcAft>
                <a:spcPts val="600"/>
              </a:spcAft>
              <a:buClr>
                <a:srgbClr val="FFFF00"/>
              </a:buClr>
              <a:tabLst>
                <a:tab pos="9879013" algn="l"/>
                <a:tab pos="10460038" algn="l"/>
              </a:tabLst>
              <a:defRPr/>
            </a:pPr>
            <a:r>
              <a:rPr lang="en-US" sz="3800" b="1" dirty="0">
                <a:solidFill>
                  <a:prstClr val="white"/>
                </a:solidFill>
              </a:rPr>
              <a:t>Deuteronomy 23:14; Joshua 7:1–26; Hebrews 12:5–11; 1 Peter 4:17; Revelation 2:20–23</a:t>
            </a:r>
            <a:endParaRPr lang="en-US" sz="3800" b="1" u="sng" dirty="0">
              <a:solidFill>
                <a:srgbClr val="FFFF00"/>
              </a:solidFill>
            </a:endParaRPr>
          </a:p>
        </p:txBody>
      </p:sp>
    </p:spTree>
    <p:extLst>
      <p:ext uri="{BB962C8B-B14F-4D97-AF65-F5344CB8AC3E}">
        <p14:creationId xmlns:p14="http://schemas.microsoft.com/office/powerpoint/2010/main" val="2862633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BC45335-BEB7-6195-5F50-FD5FFEF45C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E3E2BE-A3EA-C11D-8196-6F8BB95B953E}"/>
              </a:ext>
            </a:extLst>
          </p:cNvPr>
          <p:cNvSpPr txBox="1"/>
          <p:nvPr/>
        </p:nvSpPr>
        <p:spPr>
          <a:xfrm>
            <a:off x="363839" y="177230"/>
            <a:ext cx="11178073" cy="707886"/>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ea typeface="Calibri" panose="020F0502020204030204" pitchFamily="34" charset="0"/>
                <a:cs typeface="Calibri" panose="020F0502020204030204" pitchFamily="34" charset="0"/>
              </a:rPr>
              <a:t>LESSONS TO LEARN ABOUT GOD’S CAMP</a:t>
            </a:r>
          </a:p>
        </p:txBody>
      </p:sp>
      <p:sp>
        <p:nvSpPr>
          <p:cNvPr id="3" name="TextBox 2">
            <a:extLst>
              <a:ext uri="{FF2B5EF4-FFF2-40B4-BE49-F238E27FC236}">
                <a16:creationId xmlns:a16="http://schemas.microsoft.com/office/drawing/2014/main" id="{0178772C-FD69-64F1-D0D8-5A40FDD80904}"/>
              </a:ext>
            </a:extLst>
          </p:cNvPr>
          <p:cNvSpPr txBox="1"/>
          <p:nvPr/>
        </p:nvSpPr>
        <p:spPr>
          <a:xfrm>
            <a:off x="220715" y="1012954"/>
            <a:ext cx="11805633" cy="5663089"/>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800" b="1" dirty="0">
                <a:solidFill>
                  <a:srgbClr val="FFFF00"/>
                </a:solidFill>
              </a:rPr>
              <a:t>4.   </a:t>
            </a:r>
            <a:r>
              <a:rPr lang="en-US" sz="3800" b="1" u="sng" dirty="0">
                <a:solidFill>
                  <a:srgbClr val="FFFF00"/>
                </a:solidFill>
              </a:rPr>
              <a:t>Satan looks for a loophole through which to devour:</a:t>
            </a:r>
          </a:p>
          <a:p>
            <a:pPr marL="236538" lvl="0" algn="just">
              <a:spcAft>
                <a:spcPts val="600"/>
              </a:spcAft>
              <a:buClr>
                <a:srgbClr val="FFFF00"/>
              </a:buClr>
              <a:tabLst>
                <a:tab pos="9879013" algn="l"/>
                <a:tab pos="10460038" algn="l"/>
              </a:tabLst>
              <a:defRPr/>
            </a:pPr>
            <a:r>
              <a:rPr lang="en-US" sz="3800" b="1" u="sng" dirty="0">
                <a:solidFill>
                  <a:srgbClr val="FFFF00"/>
                </a:solidFill>
              </a:rPr>
              <a:t>Texts:</a:t>
            </a:r>
            <a:r>
              <a:rPr lang="en-US" sz="3800" b="1" dirty="0">
                <a:solidFill>
                  <a:prstClr val="white"/>
                </a:solidFill>
              </a:rPr>
              <a:t> 1 Peter 5:8; 2 Corinthians 2:11</a:t>
            </a:r>
          </a:p>
          <a:p>
            <a:pPr marL="236538" lvl="0" algn="just">
              <a:spcAft>
                <a:spcPts val="600"/>
              </a:spcAft>
              <a:buClr>
                <a:srgbClr val="FFFF00"/>
              </a:buClr>
              <a:tabLst>
                <a:tab pos="9879013" algn="l"/>
                <a:tab pos="10460038" algn="l"/>
              </a:tabLst>
              <a:defRPr/>
            </a:pPr>
            <a:r>
              <a:rPr lang="en-US" sz="3800" b="1" dirty="0">
                <a:solidFill>
                  <a:prstClr val="white"/>
                </a:solidFill>
              </a:rPr>
              <a:t>Satan looks for an opportunity to enter, corrupt, divide, and destroy. Unforgiveness, bitterness, pride, lust, rebellion, and carelessness can give him an advantage within God’s camp.</a:t>
            </a:r>
          </a:p>
          <a:p>
            <a:pPr marL="236538" lvl="0" algn="just">
              <a:spcAft>
                <a:spcPts val="600"/>
              </a:spcAft>
              <a:buClr>
                <a:srgbClr val="FFFF00"/>
              </a:buClr>
              <a:tabLst>
                <a:tab pos="9879013" algn="l"/>
                <a:tab pos="10460038" algn="l"/>
              </a:tabLst>
              <a:defRPr/>
            </a:pPr>
            <a:r>
              <a:rPr lang="en-US" sz="3800" b="1" u="sng" dirty="0">
                <a:solidFill>
                  <a:srgbClr val="FFFF00"/>
                </a:solidFill>
              </a:rPr>
              <a:t>Similar Scriptures:</a:t>
            </a:r>
            <a:r>
              <a:rPr lang="en-US" sz="3800" b="1" dirty="0">
                <a:solidFill>
                  <a:srgbClr val="FFFF00"/>
                </a:solidFill>
              </a:rPr>
              <a:t> </a:t>
            </a:r>
          </a:p>
          <a:p>
            <a:pPr marL="236538" lvl="0" algn="just">
              <a:spcAft>
                <a:spcPts val="600"/>
              </a:spcAft>
              <a:buClr>
                <a:srgbClr val="FFFF00"/>
              </a:buClr>
              <a:tabLst>
                <a:tab pos="9879013" algn="l"/>
                <a:tab pos="10460038" algn="l"/>
              </a:tabLst>
              <a:defRPr/>
            </a:pPr>
            <a:r>
              <a:rPr lang="en-US" sz="3800" b="1" dirty="0">
                <a:solidFill>
                  <a:prstClr val="white"/>
                </a:solidFill>
              </a:rPr>
              <a:t>Ephesians 4:26–27; Luke 22:31–32; John 13:2, 27; Ephesians 6:11; James 4:7</a:t>
            </a:r>
            <a:endParaRPr lang="en-US" sz="3800" b="1" u="sng" dirty="0">
              <a:solidFill>
                <a:srgbClr val="FFFF00"/>
              </a:solidFill>
            </a:endParaRPr>
          </a:p>
        </p:txBody>
      </p:sp>
    </p:spTree>
    <p:extLst>
      <p:ext uri="{BB962C8B-B14F-4D97-AF65-F5344CB8AC3E}">
        <p14:creationId xmlns:p14="http://schemas.microsoft.com/office/powerpoint/2010/main" val="2291636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14ACF56-84D2-6B60-F5C2-4AC46035F5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2310DF-91D6-2C7B-671F-D96C5EFCE5BE}"/>
              </a:ext>
            </a:extLst>
          </p:cNvPr>
          <p:cNvSpPr txBox="1"/>
          <p:nvPr/>
        </p:nvSpPr>
        <p:spPr>
          <a:xfrm>
            <a:off x="363839" y="83730"/>
            <a:ext cx="11178073" cy="707886"/>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ea typeface="Calibri" panose="020F0502020204030204" pitchFamily="34" charset="0"/>
                <a:cs typeface="Calibri" panose="020F0502020204030204" pitchFamily="34" charset="0"/>
              </a:rPr>
              <a:t>LESSONS TO LEARN ABOUT GOD’S CAMP</a:t>
            </a:r>
          </a:p>
        </p:txBody>
      </p:sp>
      <p:sp>
        <p:nvSpPr>
          <p:cNvPr id="3" name="TextBox 2">
            <a:extLst>
              <a:ext uri="{FF2B5EF4-FFF2-40B4-BE49-F238E27FC236}">
                <a16:creationId xmlns:a16="http://schemas.microsoft.com/office/drawing/2014/main" id="{F5DFE024-DAAE-6271-811E-C1376D773406}"/>
              </a:ext>
            </a:extLst>
          </p:cNvPr>
          <p:cNvSpPr txBox="1"/>
          <p:nvPr/>
        </p:nvSpPr>
        <p:spPr>
          <a:xfrm>
            <a:off x="169916" y="746442"/>
            <a:ext cx="11666485" cy="6063198"/>
          </a:xfrm>
          <a:prstGeom prst="rect">
            <a:avLst/>
          </a:prstGeom>
          <a:noFill/>
        </p:spPr>
        <p:txBody>
          <a:bodyPr wrap="square" rtlCol="0">
            <a:spAutoFit/>
          </a:bodyPr>
          <a:lstStyle/>
          <a:p>
            <a:pPr marL="236538" lvl="0" algn="just">
              <a:spcAft>
                <a:spcPts val="600"/>
              </a:spcAft>
              <a:buClr>
                <a:srgbClr val="FFFF00"/>
              </a:buClr>
              <a:tabLst>
                <a:tab pos="9879013" algn="l"/>
                <a:tab pos="10460038" algn="l"/>
              </a:tabLst>
              <a:defRPr/>
            </a:pPr>
            <a:r>
              <a:rPr lang="en-US" sz="3200" b="1" dirty="0">
                <a:solidFill>
                  <a:srgbClr val="FFFF00"/>
                </a:solidFill>
              </a:rPr>
              <a:t>5.  </a:t>
            </a:r>
            <a:r>
              <a:rPr lang="en-US" sz="3200" b="1" u="sng" dirty="0">
                <a:solidFill>
                  <a:srgbClr val="FFFF00"/>
                </a:solidFill>
              </a:rPr>
              <a:t>Every carnality outside the camp can be seen in God’s camp if we give the flesh a chance</a:t>
            </a:r>
          </a:p>
          <a:p>
            <a:pPr marL="236538" lvl="0" algn="just">
              <a:spcAft>
                <a:spcPts val="600"/>
              </a:spcAft>
              <a:buClr>
                <a:srgbClr val="FFFF00"/>
              </a:buClr>
              <a:tabLst>
                <a:tab pos="9879013" algn="l"/>
                <a:tab pos="10460038" algn="l"/>
              </a:tabLst>
              <a:defRPr/>
            </a:pPr>
            <a:r>
              <a:rPr lang="en-US" sz="3200" b="1" i="1" dirty="0">
                <a:solidFill>
                  <a:srgbClr val="FFFF00"/>
                </a:solidFill>
              </a:rPr>
              <a:t>Texts:</a:t>
            </a:r>
            <a:r>
              <a:rPr lang="en-US" sz="3200" b="1" i="1" dirty="0">
                <a:solidFill>
                  <a:prstClr val="white"/>
                </a:solidFill>
              </a:rPr>
              <a:t>  </a:t>
            </a:r>
            <a:r>
              <a:rPr lang="en-US" sz="3200" b="1" dirty="0">
                <a:solidFill>
                  <a:prstClr val="white"/>
                </a:solidFill>
              </a:rPr>
              <a:t>Galatians 5:16</a:t>
            </a:r>
          </a:p>
          <a:p>
            <a:pPr marL="236538" lvl="0" algn="just">
              <a:spcAft>
                <a:spcPts val="600"/>
              </a:spcAft>
              <a:buClr>
                <a:srgbClr val="FFFF00"/>
              </a:buClr>
              <a:tabLst>
                <a:tab pos="9879013" algn="l"/>
                <a:tab pos="10460038" algn="l"/>
              </a:tabLst>
              <a:defRPr/>
            </a:pPr>
            <a:r>
              <a:rPr lang="en-US" sz="3200" b="1" dirty="0">
                <a:solidFill>
                  <a:prstClr val="white"/>
                </a:solidFill>
              </a:rPr>
              <a:t>Being in God’s camp does not automatically destroy the works of the flesh. If believers give the flesh an opportunity, the same sins found in the world can manifest among God’s people.</a:t>
            </a:r>
          </a:p>
          <a:p>
            <a:pPr marL="236538" lvl="0" algn="just">
              <a:spcAft>
                <a:spcPts val="600"/>
              </a:spcAft>
              <a:buClr>
                <a:srgbClr val="FFFF00"/>
              </a:buClr>
              <a:tabLst>
                <a:tab pos="9879013" algn="l"/>
                <a:tab pos="10460038" algn="l"/>
              </a:tabLst>
              <a:defRPr/>
            </a:pPr>
            <a:r>
              <a:rPr lang="en-US" sz="3200" b="1" u="sng" dirty="0">
                <a:solidFill>
                  <a:srgbClr val="FFFF00"/>
                </a:solidFill>
              </a:rPr>
              <a:t>Similar Scriptures:</a:t>
            </a:r>
            <a:r>
              <a:rPr lang="en-US" sz="3200" b="1" dirty="0">
                <a:solidFill>
                  <a:srgbClr val="FFFF00"/>
                </a:solidFill>
              </a:rPr>
              <a:t> </a:t>
            </a:r>
          </a:p>
          <a:p>
            <a:pPr marL="236538" lvl="0" algn="just">
              <a:spcAft>
                <a:spcPts val="600"/>
              </a:spcAft>
              <a:buClr>
                <a:srgbClr val="FFFF00"/>
              </a:buClr>
              <a:tabLst>
                <a:tab pos="9879013" algn="l"/>
                <a:tab pos="10460038" algn="l"/>
              </a:tabLst>
              <a:defRPr/>
            </a:pPr>
            <a:r>
              <a:rPr lang="en-US" sz="3200" b="1" dirty="0">
                <a:solidFill>
                  <a:prstClr val="white"/>
                </a:solidFill>
              </a:rPr>
              <a:t>Galatians 5:19–21; Romans 8:12–13; 1 Corinthians 5:1–2; Colossians 3:5–10; 1 Peter 2:11</a:t>
            </a:r>
          </a:p>
          <a:p>
            <a:pPr marL="236538" lvl="0" algn="just">
              <a:spcAft>
                <a:spcPts val="600"/>
              </a:spcAft>
              <a:buClr>
                <a:srgbClr val="FFFF00"/>
              </a:buClr>
              <a:tabLst>
                <a:tab pos="9879013" algn="l"/>
                <a:tab pos="10460038" algn="l"/>
              </a:tabLst>
              <a:defRPr/>
            </a:pPr>
            <a:endParaRPr lang="en-US" sz="100" b="1" dirty="0">
              <a:solidFill>
                <a:prstClr val="white"/>
              </a:solidFill>
            </a:endParaRPr>
          </a:p>
          <a:p>
            <a:pPr marL="236538" lvl="0" algn="just">
              <a:spcAft>
                <a:spcPts val="600"/>
              </a:spcAft>
              <a:buClr>
                <a:srgbClr val="FFFF00"/>
              </a:buClr>
              <a:tabLst>
                <a:tab pos="9879013" algn="l"/>
                <a:tab pos="10460038" algn="l"/>
              </a:tabLst>
              <a:defRPr/>
            </a:pPr>
            <a:r>
              <a:rPr lang="en-US" sz="3200" b="1" dirty="0">
                <a:solidFill>
                  <a:srgbClr val="FFFF00"/>
                </a:solidFill>
              </a:rPr>
              <a:t>6.  </a:t>
            </a:r>
            <a:r>
              <a:rPr lang="en-US" sz="3200" b="1" u="sng" dirty="0">
                <a:solidFill>
                  <a:srgbClr val="FFFF00"/>
                </a:solidFill>
              </a:rPr>
              <a:t>To make manifest those who are approved</a:t>
            </a:r>
          </a:p>
          <a:p>
            <a:pPr marL="236538" lvl="0" algn="just">
              <a:spcAft>
                <a:spcPts val="600"/>
              </a:spcAft>
              <a:buClr>
                <a:srgbClr val="FFFF00"/>
              </a:buClr>
              <a:tabLst>
                <a:tab pos="9879013" algn="l"/>
                <a:tab pos="10460038" algn="l"/>
              </a:tabLst>
              <a:defRPr/>
            </a:pPr>
            <a:r>
              <a:rPr lang="en-US" sz="3200" b="1" i="1" dirty="0">
                <a:solidFill>
                  <a:srgbClr val="FFFF00"/>
                </a:solidFill>
              </a:rPr>
              <a:t>Text:</a:t>
            </a:r>
            <a:r>
              <a:rPr lang="en-US" sz="3200" b="1" i="1" dirty="0">
                <a:solidFill>
                  <a:prstClr val="white"/>
                </a:solidFill>
              </a:rPr>
              <a:t>  </a:t>
            </a:r>
            <a:r>
              <a:rPr lang="en-US" sz="3200" b="1" dirty="0">
                <a:solidFill>
                  <a:prstClr val="white"/>
                </a:solidFill>
              </a:rPr>
              <a:t>1 Cor. 11:19</a:t>
            </a:r>
          </a:p>
        </p:txBody>
      </p:sp>
    </p:spTree>
    <p:extLst>
      <p:ext uri="{BB962C8B-B14F-4D97-AF65-F5344CB8AC3E}">
        <p14:creationId xmlns:p14="http://schemas.microsoft.com/office/powerpoint/2010/main" val="3821773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0FBC507-DA15-B66D-62F4-3FD21062C5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07CE72-1091-E34E-67D9-48BDCCBEB61E}"/>
              </a:ext>
            </a:extLst>
          </p:cNvPr>
          <p:cNvSpPr txBox="1"/>
          <p:nvPr/>
        </p:nvSpPr>
        <p:spPr>
          <a:xfrm>
            <a:off x="319224" y="530881"/>
            <a:ext cx="11329438" cy="5324535"/>
          </a:xfrm>
          <a:prstGeom prst="rect">
            <a:avLst/>
          </a:prstGeom>
          <a:noFill/>
        </p:spPr>
        <p:txBody>
          <a:bodyPr wrap="square" rtlCol="0">
            <a:spAutoFit/>
          </a:bodyPr>
          <a:lstStyle/>
          <a:p>
            <a:pPr algn="ctr">
              <a:spcAft>
                <a:spcPts val="600"/>
              </a:spcAft>
            </a:pPr>
            <a:r>
              <a:rPr lang="en-US" sz="5400" b="1" dirty="0">
                <a:solidFill>
                  <a:srgbClr val="FFC000"/>
                </a:solidFill>
                <a:latin typeface="Rockwell" panose="02060603020205020403" pitchFamily="18" charset="0"/>
              </a:rPr>
              <a:t>CONCLUSION</a:t>
            </a:r>
          </a:p>
          <a:p>
            <a:pPr algn="ctr">
              <a:spcAft>
                <a:spcPts val="600"/>
              </a:spcAft>
            </a:pPr>
            <a:endParaRPr lang="en-US" sz="400" b="1" dirty="0">
              <a:solidFill>
                <a:srgbClr val="FFC000"/>
              </a:solidFill>
              <a:latin typeface="Rockwell" panose="02060603020205020403" pitchFamily="18" charset="0"/>
            </a:endParaRPr>
          </a:p>
          <a:p>
            <a:pPr algn="ctr">
              <a:spcAft>
                <a:spcPts val="600"/>
              </a:spcAft>
            </a:pPr>
            <a:endParaRPr lang="en-US" sz="100" b="1" dirty="0">
              <a:solidFill>
                <a:schemeClr val="bg1"/>
              </a:solidFill>
            </a:endParaRPr>
          </a:p>
          <a:p>
            <a:pPr marL="168275" lvl="0" algn="just">
              <a:spcAft>
                <a:spcPts val="600"/>
              </a:spcAft>
              <a:buClr>
                <a:srgbClr val="FFFF00"/>
              </a:buClr>
              <a:defRPr/>
            </a:pPr>
            <a:r>
              <a:rPr lang="en-US" sz="4400" b="1" dirty="0">
                <a:solidFill>
                  <a:prstClr val="white"/>
                </a:solidFill>
              </a:rPr>
              <a:t>Trouble in God’s camp does not mean that God is absent or that His Word has failed. It reveals the imperfections of God’s people, the presence of mixed multitudes, the activities of the tempter, and the consequences of giving the flesh an opportunity.</a:t>
            </a:r>
            <a:endParaRPr lang="en-US" sz="4400" b="1" dirty="0">
              <a:solidFill>
                <a:schemeClr val="bg1"/>
              </a:solidFill>
            </a:endParaRPr>
          </a:p>
        </p:txBody>
      </p:sp>
    </p:spTree>
    <p:extLst>
      <p:ext uri="{BB962C8B-B14F-4D97-AF65-F5344CB8AC3E}">
        <p14:creationId xmlns:p14="http://schemas.microsoft.com/office/powerpoint/2010/main" val="4102591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31FB067-8C47-85F9-2FED-04901167CEB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4A37CB-5DE6-8609-4FAC-25599CE3020E}"/>
              </a:ext>
            </a:extLst>
          </p:cNvPr>
          <p:cNvSpPr txBox="1"/>
          <p:nvPr/>
        </p:nvSpPr>
        <p:spPr>
          <a:xfrm>
            <a:off x="319224" y="292345"/>
            <a:ext cx="11329438" cy="6294031"/>
          </a:xfrm>
          <a:prstGeom prst="rect">
            <a:avLst/>
          </a:prstGeom>
          <a:noFill/>
        </p:spPr>
        <p:txBody>
          <a:bodyPr wrap="square" rtlCol="0">
            <a:spAutoFit/>
          </a:bodyPr>
          <a:lstStyle/>
          <a:p>
            <a:pPr marL="168275" lvl="0" algn="just">
              <a:spcAft>
                <a:spcPts val="600"/>
              </a:spcAft>
              <a:buClr>
                <a:srgbClr val="FFFF00"/>
              </a:buClr>
              <a:defRPr/>
            </a:pPr>
            <a:r>
              <a:rPr lang="en-US" sz="4000" b="1" i="1" dirty="0">
                <a:solidFill>
                  <a:prstClr val="white"/>
                </a:solidFill>
              </a:rPr>
              <a:t>However, God does not abandon His camp because of its troubles. He exposes sin, judges rebellion, corrects His people, and calls the camp back to holiness.</a:t>
            </a:r>
          </a:p>
          <a:p>
            <a:pPr marL="168275" lvl="0" algn="just">
              <a:spcAft>
                <a:spcPts val="600"/>
              </a:spcAft>
              <a:buClr>
                <a:srgbClr val="FFFF00"/>
              </a:buClr>
              <a:defRPr/>
            </a:pPr>
            <a:endParaRPr lang="en-US" sz="500" b="1" dirty="0">
              <a:solidFill>
                <a:prstClr val="white"/>
              </a:solidFill>
            </a:endParaRPr>
          </a:p>
          <a:p>
            <a:pPr marL="168275" lvl="0">
              <a:spcAft>
                <a:spcPts val="600"/>
              </a:spcAft>
              <a:buClr>
                <a:srgbClr val="FFFF00"/>
              </a:buClr>
              <a:defRPr/>
            </a:pPr>
            <a:endParaRPr lang="en-US" sz="400" b="1" dirty="0">
              <a:solidFill>
                <a:prstClr val="white"/>
              </a:solidFill>
            </a:endParaRPr>
          </a:p>
          <a:p>
            <a:pPr marL="168275" lvl="0">
              <a:spcAft>
                <a:spcPts val="600"/>
              </a:spcAft>
              <a:buClr>
                <a:srgbClr val="FFFF00"/>
              </a:buClr>
              <a:defRPr/>
            </a:pPr>
            <a:r>
              <a:rPr lang="en-US" sz="4000" b="1" dirty="0">
                <a:solidFill>
                  <a:prstClr val="white"/>
                </a:solidFill>
              </a:rPr>
              <a:t>	</a:t>
            </a:r>
            <a:r>
              <a:rPr lang="en-US" sz="4000" b="1" dirty="0">
                <a:solidFill>
                  <a:srgbClr val="FFFF00"/>
                </a:solidFill>
              </a:rPr>
              <a:t>“</a:t>
            </a:r>
            <a:r>
              <a:rPr lang="en-US" sz="4000" b="1" dirty="0">
                <a:solidFill>
                  <a:prstClr val="white"/>
                </a:solidFill>
              </a:rPr>
              <a:t>For the LORD thy God walketh in the </a:t>
            </a:r>
          </a:p>
          <a:p>
            <a:pPr marL="168275" lvl="0">
              <a:spcAft>
                <a:spcPts val="600"/>
              </a:spcAft>
              <a:buClr>
                <a:srgbClr val="FFFF00"/>
              </a:buClr>
              <a:defRPr/>
            </a:pPr>
            <a:r>
              <a:rPr lang="en-US" sz="4000" b="1" dirty="0">
                <a:solidFill>
                  <a:prstClr val="white"/>
                </a:solidFill>
              </a:rPr>
              <a:t>	 midst of thy camp, to deliver thee, and </a:t>
            </a:r>
          </a:p>
          <a:p>
            <a:pPr marL="168275" lvl="0">
              <a:spcAft>
                <a:spcPts val="600"/>
              </a:spcAft>
              <a:buClr>
                <a:srgbClr val="FFFF00"/>
              </a:buClr>
              <a:defRPr/>
            </a:pPr>
            <a:r>
              <a:rPr lang="en-US" sz="4000" b="1" dirty="0">
                <a:solidFill>
                  <a:prstClr val="white"/>
                </a:solidFill>
              </a:rPr>
              <a:t>	 to give up thine enemies before thee; </a:t>
            </a:r>
          </a:p>
          <a:p>
            <a:pPr marL="168275" lvl="0">
              <a:spcAft>
                <a:spcPts val="600"/>
              </a:spcAft>
              <a:buClr>
                <a:srgbClr val="FFFF00"/>
              </a:buClr>
              <a:defRPr/>
            </a:pPr>
            <a:r>
              <a:rPr lang="en-US" sz="4000" b="1" dirty="0">
                <a:solidFill>
                  <a:prstClr val="white"/>
                </a:solidFill>
              </a:rPr>
              <a:t>	 therefore shall thy camp be holy.</a:t>
            </a:r>
            <a:r>
              <a:rPr lang="en-US" sz="4000" b="1" dirty="0">
                <a:solidFill>
                  <a:srgbClr val="FFFF00"/>
                </a:solidFill>
              </a:rPr>
              <a:t>”</a:t>
            </a:r>
            <a:r>
              <a:rPr lang="en-US" sz="4000" b="1" dirty="0">
                <a:solidFill>
                  <a:prstClr val="white"/>
                </a:solidFill>
              </a:rPr>
              <a:t> </a:t>
            </a:r>
          </a:p>
          <a:p>
            <a:pPr marL="168275" lvl="0" algn="just">
              <a:spcAft>
                <a:spcPts val="600"/>
              </a:spcAft>
              <a:buClr>
                <a:srgbClr val="FFFF00"/>
              </a:buClr>
              <a:defRPr/>
            </a:pPr>
            <a:r>
              <a:rPr lang="en-US" sz="4000" b="1" dirty="0">
                <a:solidFill>
                  <a:prstClr val="white"/>
                </a:solidFill>
              </a:rPr>
              <a:t>						- </a:t>
            </a:r>
            <a:r>
              <a:rPr lang="en-US" sz="4000" b="1" i="1" dirty="0">
                <a:solidFill>
                  <a:srgbClr val="FFFF00"/>
                </a:solidFill>
              </a:rPr>
              <a:t>Deuteronomy 23:14 </a:t>
            </a:r>
          </a:p>
        </p:txBody>
      </p:sp>
    </p:spTree>
    <p:extLst>
      <p:ext uri="{BB962C8B-B14F-4D97-AF65-F5344CB8AC3E}">
        <p14:creationId xmlns:p14="http://schemas.microsoft.com/office/powerpoint/2010/main" val="1095307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3918</TotalTime>
  <Words>856</Words>
  <Application>Microsoft Office PowerPoint</Application>
  <PresentationFormat>Widescreen</PresentationFormat>
  <Paragraphs>93</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Comic Sans MS</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Bride Assembly</cp:lastModifiedBy>
  <cp:revision>718</cp:revision>
  <dcterms:created xsi:type="dcterms:W3CDTF">2025-04-26T22:44:26Z</dcterms:created>
  <dcterms:modified xsi:type="dcterms:W3CDTF">2026-09-27T07:51:56Z</dcterms:modified>
</cp:coreProperties>
</file>