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311" r:id="rId3"/>
    <p:sldId id="395" r:id="rId4"/>
    <p:sldId id="397" r:id="rId5"/>
    <p:sldId id="396" r:id="rId6"/>
    <p:sldId id="362" r:id="rId7"/>
    <p:sldId id="398" r:id="rId8"/>
    <p:sldId id="332" r:id="rId9"/>
    <p:sldId id="399" r:id="rId10"/>
    <p:sldId id="400" r:id="rId11"/>
    <p:sldId id="366" r:id="rId12"/>
    <p:sldId id="401" r:id="rId13"/>
    <p:sldId id="388" r:id="rId14"/>
    <p:sldId id="402" r:id="rId15"/>
    <p:sldId id="403" r:id="rId16"/>
    <p:sldId id="404" r:id="rId17"/>
    <p:sldId id="389" r:id="rId18"/>
    <p:sldId id="390" r:id="rId19"/>
    <p:sldId id="405" r:id="rId20"/>
    <p:sldId id="406" r:id="rId21"/>
    <p:sldId id="407" r:id="rId22"/>
    <p:sldId id="408" r:id="rId23"/>
    <p:sldId id="391" r:id="rId24"/>
    <p:sldId id="392" r:id="rId25"/>
    <p:sldId id="409" r:id="rId26"/>
    <p:sldId id="410" r:id="rId27"/>
    <p:sldId id="393" r:id="rId28"/>
    <p:sldId id="394" r:id="rId29"/>
    <p:sldId id="33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6" d="100"/>
          <a:sy n="46" d="100"/>
        </p:scale>
        <p:origin x="60"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8179-DD61-481D-90D4-6D661AB7F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66F18-038D-4AD1-8ACD-3AF2E7D3A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9F122-8636-4F8F-8CAF-A973A656D2F0}"/>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5" name="Footer Placeholder 4">
            <a:extLst>
              <a:ext uri="{FF2B5EF4-FFF2-40B4-BE49-F238E27FC236}">
                <a16:creationId xmlns:a16="http://schemas.microsoft.com/office/drawing/2014/main" id="{92CB5F68-7071-4360-8E49-CC0D95EDBA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85FDB-4789-48A0-BF85-6006D17A4372}"/>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213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378C-3683-4066-9926-B46472A48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25B4D-4AC6-4536-BC8C-F8BFF36BD4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C7585-F902-446A-B090-7D8A04C19C04}"/>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5" name="Footer Placeholder 4">
            <a:extLst>
              <a:ext uri="{FF2B5EF4-FFF2-40B4-BE49-F238E27FC236}">
                <a16:creationId xmlns:a16="http://schemas.microsoft.com/office/drawing/2014/main" id="{388BACCC-6972-47DB-A651-D7D16F64B2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1BEE4E-9288-47FF-8949-D23C9DD4C50B}"/>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3891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527D-4C7C-48C7-88AE-9104EFCF5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6D6AC-437A-4020-88C0-7D80A243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9A39D-98CF-47A8-8B5E-D9A0E7591326}"/>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5" name="Footer Placeholder 4">
            <a:extLst>
              <a:ext uri="{FF2B5EF4-FFF2-40B4-BE49-F238E27FC236}">
                <a16:creationId xmlns:a16="http://schemas.microsoft.com/office/drawing/2014/main" id="{B7DC4FCB-BC0F-4914-84A1-C6E264E1BC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B935B3-AA68-4C4D-8769-F2F7F3190A7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13572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C326-829D-49CD-8AD5-AB20FCA5B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F0493-8DAF-4F94-8863-F3FAE9024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B2296-E6EF-43D4-B788-E9485D7E2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2A75-B154-4DBF-92F0-AF31281BF7EF}"/>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6" name="Footer Placeholder 5">
            <a:extLst>
              <a:ext uri="{FF2B5EF4-FFF2-40B4-BE49-F238E27FC236}">
                <a16:creationId xmlns:a16="http://schemas.microsoft.com/office/drawing/2014/main" id="{DB370D3C-BB0C-43AF-B607-8B9E44FD29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39EF99-A8D8-477C-9D2D-0FB10EF2034E}"/>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1377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66EF-AD77-4BF6-92CE-75090B8DF6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0CF22-26E7-4C98-B644-5E4A84FE5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323306-C03D-4D12-8F5C-AB555833B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C283-AFC5-4646-98F0-51D55DB49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1A0F3-C4B1-4C7E-B421-629481A762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58DDB-DA7A-4022-8AED-AAE6F948873C}"/>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8" name="Footer Placeholder 7">
            <a:extLst>
              <a:ext uri="{FF2B5EF4-FFF2-40B4-BE49-F238E27FC236}">
                <a16:creationId xmlns:a16="http://schemas.microsoft.com/office/drawing/2014/main" id="{8723FB20-9327-4107-99B6-D13CF23445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E5875-F4CF-4064-A9D6-A0E31B163DD3}"/>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22444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CFB2-87FE-4469-B6B3-1C36198B5D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EC6F7B-2A5B-40CF-ABE4-709AA5C7E0C7}"/>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4" name="Footer Placeholder 3">
            <a:extLst>
              <a:ext uri="{FF2B5EF4-FFF2-40B4-BE49-F238E27FC236}">
                <a16:creationId xmlns:a16="http://schemas.microsoft.com/office/drawing/2014/main" id="{4D05A73C-5C36-4446-93B8-B90D21FE5C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461366-5480-447B-B9E8-DFC1EF295989}"/>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60273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673DB-0CC2-4D72-822A-BA730622D4B2}"/>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3" name="Footer Placeholder 2">
            <a:extLst>
              <a:ext uri="{FF2B5EF4-FFF2-40B4-BE49-F238E27FC236}">
                <a16:creationId xmlns:a16="http://schemas.microsoft.com/office/drawing/2014/main" id="{A6C039D3-6C4F-47BE-86E7-41FAE6306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FCDBF8-DE4F-4E48-91ED-9B03D9FBE40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57599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9D2C-3C39-4CD3-BF02-8C510481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739D5-DD9C-46DA-B50C-C95F3392D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1129A-1CA7-43F0-84EC-1E6DCE41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D2A0C-E2E0-419C-8FCF-CF1F30412D61}"/>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6" name="Footer Placeholder 5">
            <a:extLst>
              <a:ext uri="{FF2B5EF4-FFF2-40B4-BE49-F238E27FC236}">
                <a16:creationId xmlns:a16="http://schemas.microsoft.com/office/drawing/2014/main" id="{BBEE2232-09B9-4286-B413-AF95A57D21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43013E-836F-43A4-B62E-3AE693AA6351}"/>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071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085-4434-43F9-BEB5-1E983B622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38F88-A5D1-42EE-95B4-FFD6E9E21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89F9F0-382B-4C27-9CD5-A6D715C50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5BE0-1ED2-4F4C-A464-46092356F44B}"/>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6" name="Footer Placeholder 5">
            <a:extLst>
              <a:ext uri="{FF2B5EF4-FFF2-40B4-BE49-F238E27FC236}">
                <a16:creationId xmlns:a16="http://schemas.microsoft.com/office/drawing/2014/main" id="{E13C9281-29D9-4474-834A-3874B2D2DB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FC96BC-D537-4DC2-9454-88C0FBED5DFC}"/>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418830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8A3-1E03-426A-86A7-E35EDC22D8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6F7D99-7B5D-4349-9F10-8CBE28D1C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883E2-B8D4-437B-9538-BB31E64F87C3}"/>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5" name="Footer Placeholder 4">
            <a:extLst>
              <a:ext uri="{FF2B5EF4-FFF2-40B4-BE49-F238E27FC236}">
                <a16:creationId xmlns:a16="http://schemas.microsoft.com/office/drawing/2014/main" id="{87F883DE-796B-44A4-B9D5-1D2F008DBA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BF7306-A9A1-4C00-8054-44A08F7DB66A}"/>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2877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173B-3542-43AC-ABBF-6021D1132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2FEE7-9493-4E45-817E-AB547AF2E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271-822A-4848-938C-26EFC69B61AA}"/>
              </a:ext>
            </a:extLst>
          </p:cNvPr>
          <p:cNvSpPr>
            <a:spLocks noGrp="1"/>
          </p:cNvSpPr>
          <p:nvPr>
            <p:ph type="dt" sz="half" idx="10"/>
          </p:nvPr>
        </p:nvSpPr>
        <p:spPr/>
        <p:txBody>
          <a:bodyPr/>
          <a:lstStyle/>
          <a:p>
            <a:fld id="{C84C6B4A-D187-4854-B527-3699A44AAD63}" type="datetimeFigureOut">
              <a:rPr lang="en-US" smtClean="0"/>
              <a:t>10/4/2026</a:t>
            </a:fld>
            <a:endParaRPr lang="en-US" dirty="0"/>
          </a:p>
        </p:txBody>
      </p:sp>
      <p:sp>
        <p:nvSpPr>
          <p:cNvPr id="5" name="Footer Placeholder 4">
            <a:extLst>
              <a:ext uri="{FF2B5EF4-FFF2-40B4-BE49-F238E27FC236}">
                <a16:creationId xmlns:a16="http://schemas.microsoft.com/office/drawing/2014/main" id="{19FCCD2A-920B-4D16-87A6-DB296571CA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904E89-EAA2-4857-8A1D-6C3D53F6B6AD}"/>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51304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747D01-1024-4FED-970A-0ED224BC7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DF3C5-D88C-40E3-8B8A-486F8FEDC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03764-4FED-4FFB-89A3-62D75C50A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6B4A-D187-4854-B527-3699A44AAD63}" type="datetimeFigureOut">
              <a:rPr lang="en-US" smtClean="0"/>
              <a:t>10/4/2026</a:t>
            </a:fld>
            <a:endParaRPr lang="en-US" dirty="0"/>
          </a:p>
        </p:txBody>
      </p:sp>
      <p:sp>
        <p:nvSpPr>
          <p:cNvPr id="5" name="Footer Placeholder 4">
            <a:extLst>
              <a:ext uri="{FF2B5EF4-FFF2-40B4-BE49-F238E27FC236}">
                <a16:creationId xmlns:a16="http://schemas.microsoft.com/office/drawing/2014/main" id="{5706637A-46D9-406B-91A6-65D4FF018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7A67AD-86A0-428F-8549-1AA6B9C92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3E42D-6C84-449A-A6A8-8EF720B3B803}" type="slidenum">
              <a:rPr lang="en-US" smtClean="0"/>
              <a:t>‹#›</a:t>
            </a:fld>
            <a:endParaRPr lang="en-US" dirty="0"/>
          </a:p>
        </p:txBody>
      </p:sp>
    </p:spTree>
    <p:extLst>
      <p:ext uri="{BB962C8B-B14F-4D97-AF65-F5344CB8AC3E}">
        <p14:creationId xmlns:p14="http://schemas.microsoft.com/office/powerpoint/2010/main" val="322923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94A55D3-48E4-D489-62C0-F3D767ABCDD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48199E-5F78-657D-07AD-469E449B8711}"/>
              </a:ext>
            </a:extLst>
          </p:cNvPr>
          <p:cNvSpPr txBox="1"/>
          <p:nvPr/>
        </p:nvSpPr>
        <p:spPr>
          <a:xfrm>
            <a:off x="212652" y="751692"/>
            <a:ext cx="11780874" cy="5589222"/>
          </a:xfrm>
          <a:prstGeom prst="rect">
            <a:avLst/>
          </a:prstGeom>
          <a:noFill/>
          <a:effectLst>
            <a:softEdge rad="0"/>
          </a:effectLst>
        </p:spPr>
        <p:txBody>
          <a:bodyPr wrap="square" rtlCol="0">
            <a:spAutoFit/>
          </a:bodyPr>
          <a:lstStyle/>
          <a:p>
            <a:pPr algn="ctr">
              <a:lnSpc>
                <a:spcPct val="80000"/>
              </a:lnSpc>
            </a:pPr>
            <a:r>
              <a:rPr lang="en-US" sz="8000" b="1" dirty="0">
                <a:solidFill>
                  <a:srgbClr val="FFC000"/>
                </a:solidFill>
                <a:effectLst>
                  <a:outerShdw blurRad="38100" dist="38100" dir="2700000" algn="tl">
                    <a:srgbClr val="000000">
                      <a:alpha val="43137"/>
                    </a:srgbClr>
                  </a:outerShdw>
                </a:effectLst>
                <a:latin typeface="Copperplate Gothic Bold" panose="020E0705020206020404" pitchFamily="34" charset="0"/>
              </a:rPr>
              <a:t>the revelational </a:t>
            </a:r>
            <a:r>
              <a:rPr lang="en-US" sz="8800" b="1" dirty="0">
                <a:solidFill>
                  <a:srgbClr val="FFC000"/>
                </a:solidFill>
                <a:effectLst>
                  <a:outerShdw blurRad="38100" dist="38100" dir="2700000" algn="tl">
                    <a:srgbClr val="000000">
                      <a:alpha val="43137"/>
                    </a:srgbClr>
                  </a:outerShdw>
                </a:effectLst>
                <a:latin typeface="Copperplate Gothic Bold" panose="020E0705020206020404" pitchFamily="34" charset="0"/>
              </a:rPr>
              <a:t>KNOWLEDGE</a:t>
            </a:r>
          </a:p>
          <a:p>
            <a:pPr algn="ctr">
              <a:lnSpc>
                <a:spcPct val="80000"/>
              </a:lnSpc>
            </a:pPr>
            <a:r>
              <a:rPr lang="en-US" sz="8000" b="1" i="1" dirty="0">
                <a:solidFill>
                  <a:srgbClr val="FFC000"/>
                </a:solidFill>
                <a:effectLst>
                  <a:outerShdw blurRad="38100" dist="38100" dir="2700000" algn="tl">
                    <a:srgbClr val="000000">
                      <a:alpha val="43137"/>
                    </a:srgbClr>
                  </a:outerShdw>
                </a:effectLst>
                <a:latin typeface="Viner Hand ITC" panose="03070502030502020203" pitchFamily="66" charset="0"/>
                <a:ea typeface="Verdana" panose="020B0604030504040204" pitchFamily="34" charset="0"/>
              </a:rPr>
              <a:t>of</a:t>
            </a:r>
          </a:p>
          <a:p>
            <a:pPr algn="ctr">
              <a:lnSpc>
                <a:spcPct val="80000"/>
              </a:lnSpc>
            </a:pPr>
            <a:r>
              <a:rPr lang="en-US" sz="13800" b="1" dirty="0">
                <a:ln w="38100">
                  <a:solidFill>
                    <a:schemeClr val="accent2"/>
                  </a:solidFill>
                  <a:prstDash val="solid"/>
                </a:ln>
                <a:solidFill>
                  <a:schemeClr val="accent2">
                    <a:lumMod val="40000"/>
                    <a:lumOff val="60000"/>
                  </a:schemeClr>
                </a:solidFill>
                <a:effectLst>
                  <a:glow rad="88900">
                    <a:schemeClr val="accent2">
                      <a:satMod val="175000"/>
                      <a:alpha val="40000"/>
                    </a:schemeClr>
                  </a:glow>
                  <a:outerShdw blurRad="60007" dist="393700" dir="7680000" sy="30000" kx="1300200" algn="ctr" rotWithShape="0">
                    <a:prstClr val="black"/>
                  </a:outerShdw>
                  <a:reflection blurRad="6350" stA="20000" endPos="30000" dir="5400000" sy="-100000" algn="bl" rotWithShape="0"/>
                </a:effectLst>
                <a:latin typeface="Berlin Sans FB Demi" panose="020E0802020502020306" pitchFamily="34" charset="0"/>
              </a:rPr>
              <a:t>GOD</a:t>
            </a:r>
          </a:p>
          <a:p>
            <a:pPr algn="ctr">
              <a:lnSpc>
                <a:spcPct val="80000"/>
              </a:lnSpc>
            </a:pPr>
            <a:endParaRPr lang="en-US" sz="1050" b="1" u="sng" dirty="0">
              <a:solidFill>
                <a:srgbClr val="FFFF00"/>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endParaRPr>
          </a:p>
          <a:p>
            <a:pPr algn="ctr">
              <a:lnSpc>
                <a:spcPct val="80000"/>
              </a:lnSpc>
            </a:pPr>
            <a:endParaRPr lang="en-US" sz="200" b="1" u="sng" dirty="0">
              <a:solidFill>
                <a:srgbClr val="FFFF00"/>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endParaRPr>
          </a:p>
          <a:p>
            <a:pPr algn="ctr">
              <a:lnSpc>
                <a:spcPct val="80000"/>
              </a:lnSpc>
            </a:pPr>
            <a:r>
              <a:rPr lang="en-US" sz="4400" b="1" u="sng" dirty="0">
                <a:solidFill>
                  <a:srgbClr val="FFC000"/>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rPr>
              <a:t>Text:</a:t>
            </a:r>
            <a:r>
              <a:rPr lang="en-US" sz="4400" b="1" dirty="0">
                <a:solidFill>
                  <a:srgbClr val="FFC000"/>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rPr>
              <a:t> </a:t>
            </a:r>
            <a:r>
              <a:rPr lang="en-US" sz="4400" b="1" dirty="0">
                <a:solidFill>
                  <a:schemeClr val="bg2"/>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rPr>
              <a:t>Matthew 16:15–17 </a:t>
            </a:r>
            <a:endParaRPr lang="en-US" sz="7200" b="1" dirty="0">
              <a:solidFill>
                <a:schemeClr val="bg2"/>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endParaRPr>
          </a:p>
        </p:txBody>
      </p:sp>
      <p:sp>
        <p:nvSpPr>
          <p:cNvPr id="2" name="Rectangle 1">
            <a:extLst>
              <a:ext uri="{FF2B5EF4-FFF2-40B4-BE49-F238E27FC236}">
                <a16:creationId xmlns:a16="http://schemas.microsoft.com/office/drawing/2014/main" id="{46ED2B95-397A-1CAC-7CA7-CD9FCD0A2807}"/>
              </a:ext>
            </a:extLst>
          </p:cNvPr>
          <p:cNvSpPr/>
          <p:nvPr/>
        </p:nvSpPr>
        <p:spPr>
          <a:xfrm>
            <a:off x="0" y="535196"/>
            <a:ext cx="12192000" cy="1524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BA4110D-9463-4C06-4DCB-070621C707ED}"/>
              </a:ext>
            </a:extLst>
          </p:cNvPr>
          <p:cNvSpPr/>
          <p:nvPr/>
        </p:nvSpPr>
        <p:spPr>
          <a:xfrm>
            <a:off x="0" y="6347116"/>
            <a:ext cx="12192000" cy="1524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7CEAF73B-76A0-A74D-11D5-4055D1BB80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8" y="0"/>
            <a:ext cx="12185522" cy="6858000"/>
          </a:xfrm>
          <a:prstGeom prst="rect">
            <a:avLst/>
          </a:prstGeom>
        </p:spPr>
      </p:pic>
    </p:spTree>
    <p:extLst>
      <p:ext uri="{BB962C8B-B14F-4D97-AF65-F5344CB8AC3E}">
        <p14:creationId xmlns:p14="http://schemas.microsoft.com/office/powerpoint/2010/main" val="569339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57FD495-47C2-74F7-E33D-F7C4198161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F633A8-64A3-B0C0-F163-252CDE2531F9}"/>
              </a:ext>
            </a:extLst>
          </p:cNvPr>
          <p:cNvSpPr txBox="1"/>
          <p:nvPr/>
        </p:nvSpPr>
        <p:spPr>
          <a:xfrm>
            <a:off x="384048" y="78218"/>
            <a:ext cx="11425390" cy="6817251"/>
          </a:xfrm>
          <a:prstGeom prst="rect">
            <a:avLst/>
          </a:prstGeom>
          <a:noFill/>
        </p:spPr>
        <p:txBody>
          <a:bodyPr wrap="square" rtlCol="0">
            <a:spAutoFit/>
          </a:bodyPr>
          <a:lstStyle/>
          <a:p>
            <a:pPr algn="ctr">
              <a:spcAft>
                <a:spcPts val="600"/>
              </a:spcAft>
            </a:pPr>
            <a:r>
              <a:rPr lang="en-US" sz="3600" b="1" dirty="0">
                <a:solidFill>
                  <a:srgbClr val="FFC000"/>
                </a:solidFill>
                <a:latin typeface="Rockwell" panose="02060603020205020403" pitchFamily="18" charset="0"/>
              </a:rPr>
              <a:t>INTRODUCTION: </a:t>
            </a:r>
          </a:p>
          <a:p>
            <a:pPr algn="ctr">
              <a:spcAft>
                <a:spcPts val="600"/>
              </a:spcAft>
            </a:pPr>
            <a:r>
              <a:rPr lang="en-US" sz="3600" b="1" u="sng" dirty="0">
                <a:solidFill>
                  <a:srgbClr val="FFC000"/>
                </a:solidFill>
                <a:latin typeface="Rockwell" panose="02060603020205020403" pitchFamily="18" charset="0"/>
              </a:rPr>
              <a:t>Why Must We Know Who Jesus Is?</a:t>
            </a:r>
            <a:endParaRPr lang="en-US" sz="2800" b="1" u="sng" dirty="0">
              <a:solidFill>
                <a:schemeClr val="bg1"/>
              </a:solidFill>
            </a:endParaRPr>
          </a:p>
          <a:p>
            <a:pPr algn="just">
              <a:spcAft>
                <a:spcPts val="600"/>
              </a:spcAft>
            </a:pPr>
            <a:endParaRPr lang="en-US" sz="200" b="1" dirty="0">
              <a:solidFill>
                <a:schemeClr val="bg1"/>
              </a:solidFill>
            </a:endParaRPr>
          </a:p>
          <a:p>
            <a:pPr algn="just">
              <a:spcAft>
                <a:spcPts val="600"/>
              </a:spcAft>
            </a:pPr>
            <a:r>
              <a:rPr lang="en-US" sz="3400" b="1" dirty="0">
                <a:solidFill>
                  <a:schemeClr val="bg1"/>
                </a:solidFill>
              </a:rPr>
              <a:t>There is a difference between “</a:t>
            </a:r>
            <a:r>
              <a:rPr lang="en-US" sz="3400" b="1" i="1" dirty="0">
                <a:solidFill>
                  <a:srgbClr val="FFFF00"/>
                </a:solidFill>
              </a:rPr>
              <a:t>knowing about</a:t>
            </a:r>
            <a:r>
              <a:rPr lang="en-US" sz="3400" b="1" dirty="0">
                <a:solidFill>
                  <a:schemeClr val="bg1"/>
                </a:solidFill>
              </a:rPr>
              <a:t> Jesus Christ and </a:t>
            </a:r>
            <a:r>
              <a:rPr lang="en-US" sz="3400" b="1" i="1" dirty="0">
                <a:solidFill>
                  <a:srgbClr val="FFFF00"/>
                </a:solidFill>
              </a:rPr>
              <a:t>knowing who</a:t>
            </a:r>
            <a:r>
              <a:rPr lang="en-US" sz="3400" b="1" dirty="0">
                <a:solidFill>
                  <a:schemeClr val="bg1"/>
                </a:solidFill>
              </a:rPr>
              <a:t> Jesus is”. Many people know Jesus as; a prophet, a miracle worker, a </a:t>
            </a:r>
            <a:r>
              <a:rPr lang="en-US" sz="3400" b="1" dirty="0" err="1">
                <a:solidFill>
                  <a:schemeClr val="bg1"/>
                </a:solidFill>
              </a:rPr>
              <a:t>Saviour</a:t>
            </a:r>
            <a:r>
              <a:rPr lang="en-US" sz="3400" b="1" dirty="0">
                <a:solidFill>
                  <a:schemeClr val="bg1"/>
                </a:solidFill>
              </a:rPr>
              <a:t>, a teacher, a healer, etc., but not many people know who He truly is and what He represents.</a:t>
            </a:r>
          </a:p>
          <a:p>
            <a:pPr algn="just">
              <a:spcAft>
                <a:spcPts val="600"/>
              </a:spcAft>
            </a:pPr>
            <a:endParaRPr lang="en-US" sz="700" b="1" dirty="0">
              <a:solidFill>
                <a:schemeClr val="bg1"/>
              </a:solidFill>
            </a:endParaRPr>
          </a:p>
          <a:p>
            <a:pPr algn="just">
              <a:spcAft>
                <a:spcPts val="600"/>
              </a:spcAft>
            </a:pPr>
            <a:r>
              <a:rPr lang="en-US" sz="3400" b="1" dirty="0">
                <a:solidFill>
                  <a:schemeClr val="bg1"/>
                </a:solidFill>
              </a:rPr>
              <a:t>Our Overseer, </a:t>
            </a:r>
            <a:r>
              <a:rPr lang="en-US" sz="3400" b="1" dirty="0" err="1">
                <a:solidFill>
                  <a:schemeClr val="bg1"/>
                </a:solidFill>
              </a:rPr>
              <a:t>Pst</a:t>
            </a:r>
            <a:r>
              <a:rPr lang="en-US" sz="3400" b="1" dirty="0">
                <a:solidFill>
                  <a:schemeClr val="bg1"/>
                </a:solidFill>
              </a:rPr>
              <a:t> Moses Alu would always say that two most important sermons every preacher must establish in their members are:</a:t>
            </a:r>
          </a:p>
          <a:p>
            <a:pPr algn="just">
              <a:spcAft>
                <a:spcPts val="600"/>
              </a:spcAft>
            </a:pPr>
            <a:r>
              <a:rPr lang="en-US" sz="3400" b="1" dirty="0">
                <a:solidFill>
                  <a:srgbClr val="FFFF00"/>
                </a:solidFill>
              </a:rPr>
              <a:t>1.  </a:t>
            </a:r>
            <a:r>
              <a:rPr lang="en-US" sz="3400" b="1" dirty="0">
                <a:solidFill>
                  <a:schemeClr val="bg1"/>
                </a:solidFill>
              </a:rPr>
              <a:t>Knowing who Jesus truly is</a:t>
            </a:r>
          </a:p>
          <a:p>
            <a:pPr algn="just">
              <a:spcAft>
                <a:spcPts val="600"/>
              </a:spcAft>
            </a:pPr>
            <a:r>
              <a:rPr lang="en-US" sz="3400" b="1" dirty="0">
                <a:solidFill>
                  <a:srgbClr val="FFFF00"/>
                </a:solidFill>
              </a:rPr>
              <a:t>2.  </a:t>
            </a:r>
            <a:r>
              <a:rPr lang="en-US" sz="3400" b="1" dirty="0">
                <a:solidFill>
                  <a:schemeClr val="bg1"/>
                </a:solidFill>
              </a:rPr>
              <a:t>The Baptism of the Holy Ghost</a:t>
            </a:r>
          </a:p>
        </p:txBody>
      </p:sp>
    </p:spTree>
    <p:extLst>
      <p:ext uri="{BB962C8B-B14F-4D97-AF65-F5344CB8AC3E}">
        <p14:creationId xmlns:p14="http://schemas.microsoft.com/office/powerpoint/2010/main" val="3644522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8578712-CFA2-5FEF-B86B-E44907E98B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D3922F-563D-F63A-885D-95D6605AE74C}"/>
              </a:ext>
            </a:extLst>
          </p:cNvPr>
          <p:cNvSpPr txBox="1"/>
          <p:nvPr/>
        </p:nvSpPr>
        <p:spPr>
          <a:xfrm>
            <a:off x="383305" y="210151"/>
            <a:ext cx="11425390" cy="6786473"/>
          </a:xfrm>
          <a:prstGeom prst="rect">
            <a:avLst/>
          </a:prstGeom>
          <a:noFill/>
        </p:spPr>
        <p:txBody>
          <a:bodyPr wrap="square" rtlCol="0">
            <a:spAutoFit/>
          </a:bodyPr>
          <a:lstStyle/>
          <a:p>
            <a:pPr algn="just">
              <a:spcAft>
                <a:spcPts val="600"/>
              </a:spcAft>
            </a:pPr>
            <a:r>
              <a:rPr lang="en-US" sz="3900" b="1" u="sng" dirty="0">
                <a:solidFill>
                  <a:srgbClr val="FFFF00"/>
                </a:solidFill>
              </a:rPr>
              <a:t>Matthew 16:16-18</a:t>
            </a:r>
          </a:p>
          <a:p>
            <a:pPr algn="just">
              <a:spcAft>
                <a:spcPts val="600"/>
              </a:spcAft>
            </a:pPr>
            <a:endParaRPr lang="en-US" sz="500" b="1" dirty="0">
              <a:solidFill>
                <a:schemeClr val="bg1"/>
              </a:solidFill>
            </a:endParaRPr>
          </a:p>
          <a:p>
            <a:pPr algn="just">
              <a:spcAft>
                <a:spcPts val="600"/>
              </a:spcAft>
            </a:pPr>
            <a:r>
              <a:rPr lang="en-US" sz="3900" b="1" dirty="0">
                <a:solidFill>
                  <a:schemeClr val="bg1"/>
                </a:solidFill>
              </a:rPr>
              <a:t>What is that Rock? It is the revelation of who Jesus truly is. When a believer is firmly established in this revelation and receives the baptism of the Holy Ghost, the Gates of Hell shall not prevail against them. </a:t>
            </a:r>
          </a:p>
          <a:p>
            <a:pPr algn="just">
              <a:spcAft>
                <a:spcPts val="600"/>
              </a:spcAft>
            </a:pPr>
            <a:endParaRPr lang="en-US" sz="400" b="1" dirty="0">
              <a:solidFill>
                <a:schemeClr val="bg1"/>
              </a:solidFill>
            </a:endParaRPr>
          </a:p>
          <a:p>
            <a:pPr algn="just">
              <a:spcAft>
                <a:spcPts val="600"/>
              </a:spcAft>
            </a:pPr>
            <a:r>
              <a:rPr lang="en-US" sz="3900" b="1" dirty="0">
                <a:solidFill>
                  <a:schemeClr val="bg1"/>
                </a:solidFill>
              </a:rPr>
              <a:t>It is important for us to understand this revelation so that when we call that name “Jesus” we will understand who we are calling. Jesus said </a:t>
            </a:r>
            <a:r>
              <a:rPr lang="en-US" sz="3900" b="1" i="1" dirty="0">
                <a:solidFill>
                  <a:schemeClr val="bg1"/>
                </a:solidFill>
              </a:rPr>
              <a:t>“they </a:t>
            </a:r>
            <a:r>
              <a:rPr lang="en-US" sz="3900" b="1" i="1" dirty="0" err="1">
                <a:solidFill>
                  <a:schemeClr val="bg1"/>
                </a:solidFill>
              </a:rPr>
              <a:t>honour</a:t>
            </a:r>
            <a:r>
              <a:rPr lang="en-US" sz="3900" b="1" i="1" dirty="0">
                <a:solidFill>
                  <a:schemeClr val="bg1"/>
                </a:solidFill>
              </a:rPr>
              <a:t> me with their lips but their hearts are far away from me”.</a:t>
            </a:r>
          </a:p>
        </p:txBody>
      </p:sp>
    </p:spTree>
    <p:extLst>
      <p:ext uri="{BB962C8B-B14F-4D97-AF65-F5344CB8AC3E}">
        <p14:creationId xmlns:p14="http://schemas.microsoft.com/office/powerpoint/2010/main" val="3914517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D109794-9596-A39E-ADF8-A2FC8EFD28F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6383858-87B1-6658-F12F-16D04BCCAED7}"/>
              </a:ext>
            </a:extLst>
          </p:cNvPr>
          <p:cNvSpPr txBox="1"/>
          <p:nvPr/>
        </p:nvSpPr>
        <p:spPr>
          <a:xfrm>
            <a:off x="433137" y="655733"/>
            <a:ext cx="11279306" cy="4862870"/>
          </a:xfrm>
          <a:prstGeom prst="rect">
            <a:avLst/>
          </a:prstGeom>
          <a:noFill/>
        </p:spPr>
        <p:txBody>
          <a:bodyPr wrap="square" rtlCol="0">
            <a:spAutoFit/>
          </a:bodyPr>
          <a:lstStyle/>
          <a:p>
            <a:pPr algn="ctr">
              <a:spcAft>
                <a:spcPts val="600"/>
              </a:spcAft>
            </a:pPr>
            <a:r>
              <a:rPr lang="en-US" sz="5400" b="1" dirty="0">
                <a:solidFill>
                  <a:srgbClr val="FFC000"/>
                </a:solidFill>
                <a:latin typeface="Rockwell" panose="02060603020205020403" pitchFamily="18" charset="0"/>
              </a:rPr>
              <a:t>WHAT IS REVELATION?</a:t>
            </a:r>
          </a:p>
          <a:p>
            <a:pPr algn="just">
              <a:spcAft>
                <a:spcPts val="600"/>
              </a:spcAft>
            </a:pPr>
            <a:endParaRPr lang="en-US" sz="600" b="1" dirty="0">
              <a:solidFill>
                <a:schemeClr val="bg1"/>
              </a:solidFill>
            </a:endParaRPr>
          </a:p>
          <a:p>
            <a:pPr algn="just">
              <a:spcAft>
                <a:spcPts val="600"/>
              </a:spcAft>
            </a:pPr>
            <a:r>
              <a:rPr lang="en-US" sz="4800" b="1" dirty="0">
                <a:solidFill>
                  <a:schemeClr val="bg1"/>
                </a:solidFill>
              </a:rPr>
              <a:t>Revelation means God unveiling a truth to His own (The Bride of Christ) that human reasoning or theology can not alone reveal. It is a divine understanding (a mystery unveiled).</a:t>
            </a:r>
          </a:p>
        </p:txBody>
      </p:sp>
    </p:spTree>
    <p:extLst>
      <p:ext uri="{BB962C8B-B14F-4D97-AF65-F5344CB8AC3E}">
        <p14:creationId xmlns:p14="http://schemas.microsoft.com/office/powerpoint/2010/main" val="3427317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DBC78307-2D44-110B-FCAA-031156FD7BB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4A7FD53-1D50-D51F-6313-46B0309182B6}"/>
              </a:ext>
            </a:extLst>
          </p:cNvPr>
          <p:cNvSpPr txBox="1"/>
          <p:nvPr/>
        </p:nvSpPr>
        <p:spPr>
          <a:xfrm>
            <a:off x="549441" y="526102"/>
            <a:ext cx="11141243" cy="5755422"/>
          </a:xfrm>
          <a:prstGeom prst="rect">
            <a:avLst/>
          </a:prstGeom>
          <a:noFill/>
        </p:spPr>
        <p:txBody>
          <a:bodyPr wrap="square" rtlCol="0">
            <a:spAutoFit/>
          </a:bodyPr>
          <a:lstStyle/>
          <a:p>
            <a:pPr algn="just">
              <a:spcAft>
                <a:spcPts val="600"/>
              </a:spcAft>
            </a:pPr>
            <a:r>
              <a:rPr lang="en-US" sz="4000" b="1" dirty="0">
                <a:solidFill>
                  <a:schemeClr val="bg1"/>
                </a:solidFill>
              </a:rPr>
              <a:t>There is a difference between </a:t>
            </a:r>
            <a:r>
              <a:rPr lang="en-US" sz="4000" b="1" i="1" dirty="0">
                <a:solidFill>
                  <a:srgbClr val="FFFF00"/>
                </a:solidFill>
              </a:rPr>
              <a:t>information</a:t>
            </a:r>
            <a:r>
              <a:rPr lang="en-US" sz="4000" b="1" dirty="0">
                <a:solidFill>
                  <a:schemeClr val="bg1"/>
                </a:solidFill>
              </a:rPr>
              <a:t> and </a:t>
            </a:r>
            <a:r>
              <a:rPr lang="en-US" sz="4000" b="1" i="1" dirty="0">
                <a:solidFill>
                  <a:srgbClr val="FFFF00"/>
                </a:solidFill>
              </a:rPr>
              <a:t>revelation</a:t>
            </a:r>
            <a:r>
              <a:rPr lang="en-US" sz="4000" b="1" dirty="0">
                <a:solidFill>
                  <a:schemeClr val="bg1"/>
                </a:solidFill>
              </a:rPr>
              <a:t>. </a:t>
            </a:r>
          </a:p>
          <a:p>
            <a:pPr algn="just">
              <a:spcAft>
                <a:spcPts val="600"/>
              </a:spcAft>
            </a:pPr>
            <a:endParaRPr lang="en-US" sz="200" b="1" dirty="0">
              <a:solidFill>
                <a:schemeClr val="bg1"/>
              </a:solidFill>
            </a:endParaRPr>
          </a:p>
          <a:p>
            <a:pPr algn="just">
              <a:spcAft>
                <a:spcPts val="600"/>
              </a:spcAft>
            </a:pPr>
            <a:r>
              <a:rPr lang="en-US" sz="4000" b="1" dirty="0">
                <a:solidFill>
                  <a:schemeClr val="bg1"/>
                </a:solidFill>
              </a:rPr>
              <a:t>The understanding of many Christians on who Jesus truly is are merely information not revelation. </a:t>
            </a:r>
          </a:p>
          <a:p>
            <a:pPr algn="just">
              <a:spcAft>
                <a:spcPts val="600"/>
              </a:spcAft>
            </a:pPr>
            <a:r>
              <a:rPr lang="en-US" sz="4000" b="1" i="1" dirty="0">
                <a:solidFill>
                  <a:schemeClr val="bg1"/>
                </a:solidFill>
              </a:rPr>
              <a:t>Information are facts, revelation is truth. </a:t>
            </a:r>
          </a:p>
          <a:p>
            <a:pPr algn="just">
              <a:spcAft>
                <a:spcPts val="600"/>
              </a:spcAft>
            </a:pPr>
            <a:endParaRPr lang="en-US" sz="1100" b="1" i="1" dirty="0">
              <a:solidFill>
                <a:schemeClr val="bg1"/>
              </a:solidFill>
            </a:endParaRPr>
          </a:p>
          <a:p>
            <a:pPr marL="571500" indent="-571500" algn="just">
              <a:spcAft>
                <a:spcPts val="600"/>
              </a:spcAft>
              <a:buClr>
                <a:srgbClr val="FFFF00"/>
              </a:buClr>
              <a:buFont typeface="Arial" panose="020B0604020202020204" pitchFamily="34" charset="0"/>
              <a:buChar char="•"/>
            </a:pPr>
            <a:r>
              <a:rPr lang="en-US" sz="4000" b="1" dirty="0">
                <a:solidFill>
                  <a:schemeClr val="bg1"/>
                </a:solidFill>
              </a:rPr>
              <a:t>Jesus was born in Bethlehem 	-	Information.</a:t>
            </a:r>
          </a:p>
          <a:p>
            <a:pPr marL="571500" indent="-571500" algn="just">
              <a:spcAft>
                <a:spcPts val="600"/>
              </a:spcAft>
              <a:buClr>
                <a:srgbClr val="FFFF00"/>
              </a:buClr>
              <a:buFont typeface="Arial" panose="020B0604020202020204" pitchFamily="34" charset="0"/>
              <a:buChar char="•"/>
            </a:pPr>
            <a:r>
              <a:rPr lang="en-US" sz="4000" b="1" dirty="0">
                <a:solidFill>
                  <a:schemeClr val="bg1"/>
                </a:solidFill>
              </a:rPr>
              <a:t>Jesus died at Calvary 			-	Information.</a:t>
            </a:r>
          </a:p>
          <a:p>
            <a:pPr marL="571500" indent="-571500" algn="just">
              <a:spcAft>
                <a:spcPts val="600"/>
              </a:spcAft>
              <a:buClr>
                <a:srgbClr val="FFFF00"/>
              </a:buClr>
              <a:buFont typeface="Arial" panose="020B0604020202020204" pitchFamily="34" charset="0"/>
              <a:buChar char="•"/>
            </a:pPr>
            <a:r>
              <a:rPr lang="en-US" sz="4000" b="1" dirty="0">
                <a:solidFill>
                  <a:schemeClr val="bg1"/>
                </a:solidFill>
              </a:rPr>
              <a:t>This is who I know Jesus to be 	- 	Revelation. </a:t>
            </a:r>
          </a:p>
        </p:txBody>
      </p:sp>
    </p:spTree>
    <p:extLst>
      <p:ext uri="{BB962C8B-B14F-4D97-AF65-F5344CB8AC3E}">
        <p14:creationId xmlns:p14="http://schemas.microsoft.com/office/powerpoint/2010/main" val="2994197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7D0E264-4974-EF89-DE96-A9B86DD516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DF0AD8-7E4E-030E-EDB7-B743652495A2}"/>
              </a:ext>
            </a:extLst>
          </p:cNvPr>
          <p:cNvSpPr txBox="1"/>
          <p:nvPr/>
        </p:nvSpPr>
        <p:spPr>
          <a:xfrm>
            <a:off x="382562" y="503365"/>
            <a:ext cx="11426876" cy="6047809"/>
          </a:xfrm>
          <a:prstGeom prst="rect">
            <a:avLst/>
          </a:prstGeom>
          <a:noFill/>
        </p:spPr>
        <p:txBody>
          <a:bodyPr wrap="square" rtlCol="0">
            <a:spAutoFit/>
          </a:bodyPr>
          <a:lstStyle/>
          <a:p>
            <a:pPr algn="just">
              <a:spcAft>
                <a:spcPts val="600"/>
              </a:spcAft>
            </a:pPr>
            <a:r>
              <a:rPr lang="en-US" sz="4150" b="1" dirty="0">
                <a:solidFill>
                  <a:schemeClr val="bg1"/>
                </a:solidFill>
              </a:rPr>
              <a:t>In </a:t>
            </a:r>
            <a:r>
              <a:rPr lang="en-US" sz="4150" b="1" i="1" dirty="0">
                <a:solidFill>
                  <a:schemeClr val="bg1"/>
                </a:solidFill>
              </a:rPr>
              <a:t>Matthew 16:13-18</a:t>
            </a:r>
            <a:r>
              <a:rPr lang="en-US" sz="4150" b="1" dirty="0">
                <a:solidFill>
                  <a:schemeClr val="bg1"/>
                </a:solidFill>
              </a:rPr>
              <a:t>, when Jesus asked the disciples, they answered; some say you are John the Baptist, some say Elijah, etc.</a:t>
            </a:r>
          </a:p>
          <a:p>
            <a:pPr algn="just">
              <a:spcAft>
                <a:spcPts val="600"/>
              </a:spcAft>
            </a:pPr>
            <a:endParaRPr lang="en-US" sz="1100" b="1" dirty="0">
              <a:solidFill>
                <a:schemeClr val="bg1"/>
              </a:solidFill>
            </a:endParaRPr>
          </a:p>
          <a:p>
            <a:pPr algn="just">
              <a:spcAft>
                <a:spcPts val="600"/>
              </a:spcAft>
            </a:pPr>
            <a:r>
              <a:rPr lang="en-US" sz="4150" b="1" dirty="0">
                <a:solidFill>
                  <a:schemeClr val="bg1"/>
                </a:solidFill>
              </a:rPr>
              <a:t>Then Jesus asked Peter specifically </a:t>
            </a:r>
            <a:r>
              <a:rPr lang="en-US" sz="4150" b="1" i="1" dirty="0">
                <a:solidFill>
                  <a:schemeClr val="bg1"/>
                </a:solidFill>
              </a:rPr>
              <a:t>“But whom say ye that I am?” </a:t>
            </a:r>
            <a:r>
              <a:rPr lang="en-US" sz="4150" b="1" dirty="0">
                <a:solidFill>
                  <a:schemeClr val="bg1"/>
                </a:solidFill>
              </a:rPr>
              <a:t>Simon Peter answered and said </a:t>
            </a:r>
            <a:r>
              <a:rPr lang="en-US" sz="4150" b="1" i="1" dirty="0">
                <a:solidFill>
                  <a:schemeClr val="bg1"/>
                </a:solidFill>
              </a:rPr>
              <a:t>“Thou art the Christ, the son of the living God.”</a:t>
            </a:r>
          </a:p>
          <a:p>
            <a:pPr algn="just">
              <a:spcAft>
                <a:spcPts val="600"/>
              </a:spcAft>
            </a:pPr>
            <a:endParaRPr lang="en-US" sz="1100" b="1" dirty="0">
              <a:solidFill>
                <a:schemeClr val="bg1"/>
              </a:solidFill>
            </a:endParaRPr>
          </a:p>
          <a:p>
            <a:pPr algn="just">
              <a:spcAft>
                <a:spcPts val="600"/>
              </a:spcAft>
            </a:pPr>
            <a:r>
              <a:rPr lang="en-US" sz="4150" b="1" dirty="0">
                <a:solidFill>
                  <a:schemeClr val="bg1"/>
                </a:solidFill>
              </a:rPr>
              <a:t>Jesus blessed Peter and declared that this truth was revealed by the Father.</a:t>
            </a:r>
          </a:p>
        </p:txBody>
      </p:sp>
    </p:spTree>
    <p:extLst>
      <p:ext uri="{BB962C8B-B14F-4D97-AF65-F5344CB8AC3E}">
        <p14:creationId xmlns:p14="http://schemas.microsoft.com/office/powerpoint/2010/main" val="1175481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0A0783A-E6B5-9BF0-85F6-189D2A6555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74DDFD0-57D2-9CC5-E092-0DE242F3E16E}"/>
              </a:ext>
            </a:extLst>
          </p:cNvPr>
          <p:cNvSpPr txBox="1"/>
          <p:nvPr/>
        </p:nvSpPr>
        <p:spPr>
          <a:xfrm>
            <a:off x="382562" y="528206"/>
            <a:ext cx="11426876" cy="5801588"/>
          </a:xfrm>
          <a:prstGeom prst="rect">
            <a:avLst/>
          </a:prstGeom>
          <a:noFill/>
        </p:spPr>
        <p:txBody>
          <a:bodyPr wrap="square" rtlCol="0">
            <a:spAutoFit/>
          </a:bodyPr>
          <a:lstStyle/>
          <a:p>
            <a:pPr algn="just">
              <a:spcAft>
                <a:spcPts val="600"/>
              </a:spcAft>
            </a:pPr>
            <a:r>
              <a:rPr lang="en-US" sz="4150" b="1" dirty="0">
                <a:solidFill>
                  <a:schemeClr val="bg1"/>
                </a:solidFill>
              </a:rPr>
              <a:t>There is a blessing that comes with knowing who Jesus truly is. Your Christianity will be clearly different from the others.</a:t>
            </a:r>
            <a:endParaRPr lang="en-US" sz="4000" b="1" dirty="0">
              <a:solidFill>
                <a:schemeClr val="bg1"/>
              </a:solidFill>
            </a:endParaRPr>
          </a:p>
          <a:p>
            <a:pPr algn="just">
              <a:spcAft>
                <a:spcPts val="600"/>
              </a:spcAft>
            </a:pPr>
            <a:endParaRPr lang="en-US" sz="1100" b="1" dirty="0">
              <a:solidFill>
                <a:schemeClr val="bg1"/>
              </a:solidFill>
            </a:endParaRPr>
          </a:p>
          <a:p>
            <a:pPr algn="just">
              <a:spcAft>
                <a:spcPts val="600"/>
              </a:spcAft>
            </a:pPr>
            <a:r>
              <a:rPr lang="en-US" sz="4150" b="1" dirty="0">
                <a:solidFill>
                  <a:schemeClr val="bg1"/>
                </a:solidFill>
              </a:rPr>
              <a:t>No Bible School, No man can reveal Jesus to you except it is divinely given from above. Why? Only those whose names are in the book of life can know him. </a:t>
            </a:r>
          </a:p>
          <a:p>
            <a:pPr algn="just">
              <a:spcAft>
                <a:spcPts val="600"/>
              </a:spcAft>
            </a:pPr>
            <a:endParaRPr lang="en-US" sz="800" b="1" dirty="0">
              <a:solidFill>
                <a:schemeClr val="bg1"/>
              </a:solidFill>
            </a:endParaRPr>
          </a:p>
          <a:p>
            <a:pPr algn="just">
              <a:spcAft>
                <a:spcPts val="600"/>
              </a:spcAft>
            </a:pPr>
            <a:r>
              <a:rPr lang="en-US" sz="4150" b="1" u="sng" dirty="0">
                <a:solidFill>
                  <a:srgbClr val="FFFF00"/>
                </a:solidFill>
              </a:rPr>
              <a:t>Rev 22:17:</a:t>
            </a:r>
            <a:r>
              <a:rPr lang="en-US" sz="4150" b="1" dirty="0">
                <a:solidFill>
                  <a:srgbClr val="FFFF00"/>
                </a:solidFill>
              </a:rPr>
              <a:t>  </a:t>
            </a:r>
            <a:r>
              <a:rPr lang="en-US" sz="4150" b="1" dirty="0">
                <a:solidFill>
                  <a:schemeClr val="bg1"/>
                </a:solidFill>
              </a:rPr>
              <a:t>“The spirit and the bride says come!”</a:t>
            </a:r>
          </a:p>
        </p:txBody>
      </p:sp>
    </p:spTree>
    <p:extLst>
      <p:ext uri="{BB962C8B-B14F-4D97-AF65-F5344CB8AC3E}">
        <p14:creationId xmlns:p14="http://schemas.microsoft.com/office/powerpoint/2010/main" val="1022062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6EA5B16-FB1E-E35C-483C-EFB2D532805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231145-25B8-CCFA-CF63-05431DB57776}"/>
              </a:ext>
            </a:extLst>
          </p:cNvPr>
          <p:cNvSpPr txBox="1"/>
          <p:nvPr/>
        </p:nvSpPr>
        <p:spPr>
          <a:xfrm>
            <a:off x="449339" y="408380"/>
            <a:ext cx="11293321" cy="5893921"/>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WHY WE MUST UNDERSTAND THE REVELATION OF JESUS CHRIST</a:t>
            </a:r>
            <a:endParaRPr lang="en-US" sz="600" b="1" dirty="0">
              <a:solidFill>
                <a:srgbClr val="FFFF00"/>
              </a:solidFill>
            </a:endParaRPr>
          </a:p>
          <a:p>
            <a:pPr algn="just">
              <a:spcAft>
                <a:spcPts val="600"/>
              </a:spcAft>
            </a:pPr>
            <a:endParaRPr lang="en-US" sz="700" b="1" dirty="0">
              <a:solidFill>
                <a:schemeClr val="bg1"/>
              </a:solidFill>
            </a:endParaRPr>
          </a:p>
          <a:p>
            <a:pPr algn="just">
              <a:spcAft>
                <a:spcPts val="600"/>
              </a:spcAft>
            </a:pPr>
            <a:r>
              <a:rPr lang="en-US" sz="4000" b="1" dirty="0">
                <a:solidFill>
                  <a:srgbClr val="FFFF00"/>
                </a:solidFill>
              </a:rPr>
              <a:t>1. 	</a:t>
            </a:r>
            <a:r>
              <a:rPr lang="en-US" sz="4000" b="1" dirty="0">
                <a:solidFill>
                  <a:schemeClr val="bg1"/>
                </a:solidFill>
              </a:rPr>
              <a:t>Because Eternal Life is connected to knowing Christ.  (John 17:3)</a:t>
            </a:r>
          </a:p>
          <a:p>
            <a:pPr algn="just">
              <a:spcAft>
                <a:spcPts val="600"/>
              </a:spcAft>
            </a:pPr>
            <a:endParaRPr lang="en-US" sz="600" b="1" dirty="0">
              <a:solidFill>
                <a:schemeClr val="bg1"/>
              </a:solidFill>
            </a:endParaRPr>
          </a:p>
          <a:p>
            <a:pPr algn="just">
              <a:spcAft>
                <a:spcPts val="600"/>
              </a:spcAft>
            </a:pPr>
            <a:r>
              <a:rPr lang="en-US" sz="4000" b="1" dirty="0">
                <a:solidFill>
                  <a:srgbClr val="FFFF00"/>
                </a:solidFill>
              </a:rPr>
              <a:t>2.  </a:t>
            </a:r>
            <a:r>
              <a:rPr lang="en-US" sz="4000" b="1" dirty="0">
                <a:solidFill>
                  <a:schemeClr val="bg1"/>
                </a:solidFill>
              </a:rPr>
              <a:t>Because the foundation of the entire Christian faith is built upon who Jesus is.  (Matt 16:18)</a:t>
            </a:r>
          </a:p>
          <a:p>
            <a:pPr algn="just">
              <a:spcAft>
                <a:spcPts val="600"/>
              </a:spcAft>
            </a:pPr>
            <a:endParaRPr lang="en-US" sz="600" b="1" dirty="0">
              <a:solidFill>
                <a:schemeClr val="bg1"/>
              </a:solidFill>
            </a:endParaRPr>
          </a:p>
          <a:p>
            <a:pPr algn="just">
              <a:spcAft>
                <a:spcPts val="600"/>
              </a:spcAft>
            </a:pPr>
            <a:r>
              <a:rPr lang="en-US" sz="4000" b="1" dirty="0">
                <a:solidFill>
                  <a:srgbClr val="FFFF00"/>
                </a:solidFill>
              </a:rPr>
              <a:t>3.  </a:t>
            </a:r>
            <a:r>
              <a:rPr lang="en-US" sz="4000" b="1" dirty="0">
                <a:solidFill>
                  <a:schemeClr val="bg1"/>
                </a:solidFill>
              </a:rPr>
              <a:t>Because Jesus is the Revelation of the Invisible God.  (John 1:18, John 14:9, Heb 1:3)</a:t>
            </a:r>
          </a:p>
        </p:txBody>
      </p:sp>
    </p:spTree>
    <p:extLst>
      <p:ext uri="{BB962C8B-B14F-4D97-AF65-F5344CB8AC3E}">
        <p14:creationId xmlns:p14="http://schemas.microsoft.com/office/powerpoint/2010/main" val="3653502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3370994-FB82-27F9-4C4B-C7E8C3B1AD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5D0F10-DAD2-439D-0500-73F5F9737D57}"/>
              </a:ext>
            </a:extLst>
          </p:cNvPr>
          <p:cNvSpPr txBox="1"/>
          <p:nvPr/>
        </p:nvSpPr>
        <p:spPr>
          <a:xfrm>
            <a:off x="374073" y="167749"/>
            <a:ext cx="11367654" cy="6709529"/>
          </a:xfrm>
          <a:prstGeom prst="rect">
            <a:avLst/>
          </a:prstGeom>
          <a:noFill/>
        </p:spPr>
        <p:txBody>
          <a:bodyPr wrap="square" rtlCol="0">
            <a:spAutoFit/>
          </a:bodyPr>
          <a:lstStyle/>
          <a:p>
            <a:pPr algn="ctr"/>
            <a:r>
              <a:rPr lang="en-US" sz="4000" b="1" dirty="0">
                <a:solidFill>
                  <a:srgbClr val="FFC000"/>
                </a:solidFill>
                <a:latin typeface="Rockwell" panose="02060603020205020403" pitchFamily="18" charset="0"/>
              </a:rPr>
              <a:t>WHO IS “I AM”?</a:t>
            </a:r>
            <a:endParaRPr lang="en-US" sz="4000" b="1" dirty="0">
              <a:solidFill>
                <a:schemeClr val="bg1"/>
              </a:solidFill>
            </a:endParaRPr>
          </a:p>
          <a:p>
            <a:pPr algn="ctr">
              <a:spcAft>
                <a:spcPts val="600"/>
              </a:spcAft>
            </a:pPr>
            <a:r>
              <a:rPr lang="en-US" sz="3800" b="1" dirty="0">
                <a:solidFill>
                  <a:srgbClr val="FFFF00"/>
                </a:solidFill>
              </a:rPr>
              <a:t>(Exodus  3:10-14)</a:t>
            </a:r>
          </a:p>
          <a:p>
            <a:pPr algn="just">
              <a:spcAft>
                <a:spcPts val="600"/>
              </a:spcAft>
            </a:pPr>
            <a:endParaRPr lang="en-US" sz="700" b="1" dirty="0">
              <a:solidFill>
                <a:schemeClr val="bg1"/>
              </a:solidFill>
            </a:endParaRPr>
          </a:p>
          <a:p>
            <a:pPr algn="just">
              <a:spcAft>
                <a:spcPts val="600"/>
              </a:spcAft>
            </a:pPr>
            <a:r>
              <a:rPr lang="en-US" sz="3800" b="1" dirty="0">
                <a:solidFill>
                  <a:schemeClr val="bg1"/>
                </a:solidFill>
              </a:rPr>
              <a:t>Who is this “I AM?”? </a:t>
            </a:r>
          </a:p>
          <a:p>
            <a:pPr algn="just">
              <a:spcAft>
                <a:spcPts val="600"/>
              </a:spcAft>
            </a:pPr>
            <a:r>
              <a:rPr lang="en-US" sz="3800" b="1" dirty="0">
                <a:solidFill>
                  <a:srgbClr val="FFFF00"/>
                </a:solidFill>
              </a:rPr>
              <a:t>John 1:18 </a:t>
            </a:r>
            <a:r>
              <a:rPr lang="en-US" sz="3800" b="1" dirty="0">
                <a:solidFill>
                  <a:schemeClr val="bg1"/>
                </a:solidFill>
              </a:rPr>
              <a:t>says, </a:t>
            </a:r>
            <a:r>
              <a:rPr lang="en-US" sz="3800" b="1" i="1" dirty="0">
                <a:solidFill>
                  <a:schemeClr val="bg1"/>
                </a:solidFill>
              </a:rPr>
              <a:t>‘No man has seen God at anytime.’</a:t>
            </a:r>
            <a:r>
              <a:rPr lang="en-US" sz="3800" b="1" dirty="0">
                <a:solidFill>
                  <a:schemeClr val="bg1"/>
                </a:solidFill>
              </a:rPr>
              <a:t> Take note of this as we progress deeply into this study.</a:t>
            </a:r>
          </a:p>
          <a:p>
            <a:pPr algn="just">
              <a:spcAft>
                <a:spcPts val="600"/>
              </a:spcAft>
            </a:pPr>
            <a:r>
              <a:rPr lang="en-US" sz="3800" b="1" dirty="0">
                <a:solidFill>
                  <a:srgbClr val="FFFF00"/>
                </a:solidFill>
              </a:rPr>
              <a:t>Exodus 33:11: </a:t>
            </a:r>
            <a:r>
              <a:rPr lang="en-US" sz="3800" b="1" dirty="0">
                <a:solidFill>
                  <a:schemeClr val="bg1"/>
                </a:solidFill>
              </a:rPr>
              <a:t>‘</a:t>
            </a:r>
            <a:r>
              <a:rPr lang="en-US" sz="3800" b="1" i="1" dirty="0">
                <a:solidFill>
                  <a:schemeClr val="bg1"/>
                </a:solidFill>
              </a:rPr>
              <a:t>And the LORD </a:t>
            </a:r>
            <a:r>
              <a:rPr lang="en-US" sz="3800" b="1" i="1" dirty="0" err="1">
                <a:solidFill>
                  <a:schemeClr val="bg1"/>
                </a:solidFill>
              </a:rPr>
              <a:t>spake</a:t>
            </a:r>
            <a:r>
              <a:rPr lang="en-US" sz="3800" b="1" i="1" dirty="0">
                <a:solidFill>
                  <a:schemeClr val="bg1"/>
                </a:solidFill>
              </a:rPr>
              <a:t> unto Moses face to face, as a man </a:t>
            </a:r>
            <a:r>
              <a:rPr lang="en-US" sz="3800" b="1" i="1" dirty="0" err="1">
                <a:solidFill>
                  <a:schemeClr val="bg1"/>
                </a:solidFill>
              </a:rPr>
              <a:t>speaketh</a:t>
            </a:r>
            <a:r>
              <a:rPr lang="en-US" sz="3800" b="1" i="1" dirty="0">
                <a:solidFill>
                  <a:schemeClr val="bg1"/>
                </a:solidFill>
              </a:rPr>
              <a:t> unto his friend.’</a:t>
            </a:r>
          </a:p>
          <a:p>
            <a:pPr algn="just">
              <a:spcAft>
                <a:spcPts val="600"/>
              </a:spcAft>
            </a:pPr>
            <a:r>
              <a:rPr lang="en-US" sz="3800" b="1" dirty="0">
                <a:solidFill>
                  <a:srgbClr val="FFFF00"/>
                </a:solidFill>
              </a:rPr>
              <a:t>John 5:37: </a:t>
            </a:r>
            <a:r>
              <a:rPr lang="en-US" sz="3800" b="1" i="1" dirty="0">
                <a:solidFill>
                  <a:schemeClr val="bg1"/>
                </a:solidFill>
              </a:rPr>
              <a:t>“And the Father himself, which hath sent me, hath borne witness of me. Ye have neither heard his voice at any time, nor seen his shape”.</a:t>
            </a:r>
          </a:p>
        </p:txBody>
      </p:sp>
    </p:spTree>
    <p:extLst>
      <p:ext uri="{BB962C8B-B14F-4D97-AF65-F5344CB8AC3E}">
        <p14:creationId xmlns:p14="http://schemas.microsoft.com/office/powerpoint/2010/main" val="2052959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EA8D65B-5519-5D61-54C3-0F85B0D736E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4D1F27F-43C7-3275-5F87-8C479E198237}"/>
              </a:ext>
            </a:extLst>
          </p:cNvPr>
          <p:cNvSpPr txBox="1"/>
          <p:nvPr/>
        </p:nvSpPr>
        <p:spPr>
          <a:xfrm>
            <a:off x="311727" y="305068"/>
            <a:ext cx="11583493" cy="6247864"/>
          </a:xfrm>
          <a:prstGeom prst="rect">
            <a:avLst/>
          </a:prstGeom>
          <a:noFill/>
        </p:spPr>
        <p:txBody>
          <a:bodyPr wrap="square" rtlCol="0">
            <a:spAutoFit/>
          </a:bodyPr>
          <a:lstStyle/>
          <a:p>
            <a:pPr algn="just">
              <a:spcAft>
                <a:spcPts val="600"/>
              </a:spcAft>
            </a:pPr>
            <a:r>
              <a:rPr lang="en-US" sz="3700" b="1" i="1" dirty="0">
                <a:solidFill>
                  <a:schemeClr val="bg1"/>
                </a:solidFill>
              </a:rPr>
              <a:t>Take note of the people mentioned in </a:t>
            </a:r>
            <a:r>
              <a:rPr lang="en-US" sz="3700" b="1" dirty="0">
                <a:solidFill>
                  <a:srgbClr val="FFFF00"/>
                </a:solidFill>
              </a:rPr>
              <a:t>Exodus 24:9-11: </a:t>
            </a:r>
            <a:r>
              <a:rPr lang="en-US" sz="3700" b="1" dirty="0">
                <a:solidFill>
                  <a:schemeClr val="bg1"/>
                </a:solidFill>
              </a:rPr>
              <a:t>‘Moses, Aaron, Nadab &amp; Abihu &amp; 74 Elders.’ John 5:37 says</a:t>
            </a:r>
            <a:r>
              <a:rPr lang="en-US" sz="3700" b="1" dirty="0">
                <a:solidFill>
                  <a:srgbClr val="FFFF00"/>
                </a:solidFill>
              </a:rPr>
              <a:t> </a:t>
            </a:r>
            <a:r>
              <a:rPr lang="en-US" sz="3700" b="1" dirty="0">
                <a:solidFill>
                  <a:schemeClr val="bg1"/>
                </a:solidFill>
              </a:rPr>
              <a:t>no man has heard his voice at any time nor His shape.</a:t>
            </a:r>
          </a:p>
          <a:p>
            <a:pPr algn="just">
              <a:spcAft>
                <a:spcPts val="600"/>
              </a:spcAft>
            </a:pPr>
            <a:r>
              <a:rPr lang="en-US" sz="3700" b="1" dirty="0">
                <a:solidFill>
                  <a:schemeClr val="bg1"/>
                </a:solidFill>
              </a:rPr>
              <a:t>Who is this God that the 74 Elders saw? They had communion service together; they saw God in His clearness. </a:t>
            </a:r>
          </a:p>
          <a:p>
            <a:pPr algn="just">
              <a:spcAft>
                <a:spcPts val="600"/>
              </a:spcAft>
            </a:pPr>
            <a:endParaRPr lang="en-US" sz="200" b="1" dirty="0">
              <a:solidFill>
                <a:schemeClr val="bg1"/>
              </a:solidFill>
            </a:endParaRPr>
          </a:p>
          <a:p>
            <a:pPr algn="just">
              <a:spcAft>
                <a:spcPts val="600"/>
              </a:spcAft>
            </a:pPr>
            <a:r>
              <a:rPr lang="en-US" sz="3700" b="1" dirty="0">
                <a:solidFill>
                  <a:srgbClr val="FFFF00"/>
                </a:solidFill>
              </a:rPr>
              <a:t>Numbers 12:7-8</a:t>
            </a:r>
          </a:p>
          <a:p>
            <a:pPr algn="just">
              <a:spcAft>
                <a:spcPts val="600"/>
              </a:spcAft>
            </a:pPr>
            <a:endParaRPr lang="en-US" sz="200" b="1" dirty="0">
              <a:solidFill>
                <a:srgbClr val="FFFF00"/>
              </a:solidFill>
            </a:endParaRPr>
          </a:p>
          <a:p>
            <a:pPr algn="just">
              <a:spcAft>
                <a:spcPts val="600"/>
              </a:spcAft>
            </a:pPr>
            <a:r>
              <a:rPr lang="en-US" sz="3700" b="1" dirty="0">
                <a:solidFill>
                  <a:schemeClr val="bg1"/>
                </a:solidFill>
              </a:rPr>
              <a:t>If what Jesus is saying in John 1:18 is true, who is this God that Moses speaks with face to face? He has even seen the Form of God.</a:t>
            </a:r>
          </a:p>
        </p:txBody>
      </p:sp>
    </p:spTree>
    <p:extLst>
      <p:ext uri="{BB962C8B-B14F-4D97-AF65-F5344CB8AC3E}">
        <p14:creationId xmlns:p14="http://schemas.microsoft.com/office/powerpoint/2010/main" val="2066409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BC8BF19-BE21-4EB5-E93B-7BDC0744EB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A02BD4-4519-F0A8-4274-6672F24ED50A}"/>
              </a:ext>
            </a:extLst>
          </p:cNvPr>
          <p:cNvSpPr txBox="1"/>
          <p:nvPr/>
        </p:nvSpPr>
        <p:spPr>
          <a:xfrm>
            <a:off x="329504" y="181957"/>
            <a:ext cx="11532991" cy="6494085"/>
          </a:xfrm>
          <a:prstGeom prst="rect">
            <a:avLst/>
          </a:prstGeom>
          <a:noFill/>
        </p:spPr>
        <p:txBody>
          <a:bodyPr wrap="square" rtlCol="0">
            <a:spAutoFit/>
          </a:bodyPr>
          <a:lstStyle/>
          <a:p>
            <a:pPr algn="ctr">
              <a:spcAft>
                <a:spcPts val="600"/>
              </a:spcAft>
            </a:pPr>
            <a:r>
              <a:rPr lang="en-US" sz="3600" b="1" dirty="0">
                <a:solidFill>
                  <a:srgbClr val="FFC000"/>
                </a:solidFill>
                <a:latin typeface="Rockwell" panose="02060603020205020403" pitchFamily="18" charset="0"/>
              </a:rPr>
              <a:t>BEFORE MOSES, THERE WERE MEN THAT SAW GOD</a:t>
            </a:r>
            <a:endParaRPr lang="en-US" sz="1000" b="1" dirty="0">
              <a:solidFill>
                <a:srgbClr val="FFFF00"/>
              </a:solidFill>
            </a:endParaRPr>
          </a:p>
          <a:p>
            <a:pPr algn="just">
              <a:spcAft>
                <a:spcPts val="600"/>
              </a:spcAft>
            </a:pPr>
            <a:r>
              <a:rPr lang="en-US" sz="3600" b="1" dirty="0" err="1">
                <a:solidFill>
                  <a:srgbClr val="FFFF00"/>
                </a:solidFill>
              </a:rPr>
              <a:t>i</a:t>
            </a:r>
            <a:r>
              <a:rPr lang="en-US" sz="3600" b="1" dirty="0">
                <a:solidFill>
                  <a:srgbClr val="FFFF00"/>
                </a:solidFill>
              </a:rPr>
              <a:t>. </a:t>
            </a:r>
            <a:r>
              <a:rPr lang="en-US" sz="3600" b="1" u="sng" dirty="0">
                <a:solidFill>
                  <a:srgbClr val="FFFF00"/>
                </a:solidFill>
              </a:rPr>
              <a:t>Abraham</a:t>
            </a:r>
            <a:r>
              <a:rPr lang="en-US" sz="3600" b="1" dirty="0">
                <a:solidFill>
                  <a:srgbClr val="FFFF00"/>
                </a:solidFill>
              </a:rPr>
              <a:t> </a:t>
            </a:r>
            <a:r>
              <a:rPr lang="en-US" sz="3600" b="1" dirty="0">
                <a:solidFill>
                  <a:schemeClr val="bg1"/>
                </a:solidFill>
              </a:rPr>
              <a:t>(Gen 18:1-22)</a:t>
            </a:r>
            <a:endParaRPr lang="en-US" sz="3600" b="1" dirty="0">
              <a:solidFill>
                <a:srgbClr val="FFFF00"/>
              </a:solidFill>
            </a:endParaRPr>
          </a:p>
          <a:p>
            <a:pPr algn="just">
              <a:spcAft>
                <a:spcPts val="600"/>
              </a:spcAft>
            </a:pPr>
            <a:r>
              <a:rPr lang="en-US" sz="3600" b="1" dirty="0">
                <a:solidFill>
                  <a:schemeClr val="bg1"/>
                </a:solidFill>
              </a:rPr>
              <a:t>Now take note of this as we read, church. There are times when some call Angels “lords”. But when God was mentioned, it is in capital letters “LORD”.</a:t>
            </a:r>
          </a:p>
          <a:p>
            <a:pPr algn="just">
              <a:spcAft>
                <a:spcPts val="600"/>
              </a:spcAft>
            </a:pPr>
            <a:r>
              <a:rPr lang="en-US" sz="3600" b="1" dirty="0">
                <a:solidFill>
                  <a:schemeClr val="bg1"/>
                </a:solidFill>
              </a:rPr>
              <a:t>In </a:t>
            </a:r>
            <a:r>
              <a:rPr lang="en-US" sz="3600" b="1" dirty="0">
                <a:solidFill>
                  <a:srgbClr val="FFFF00"/>
                </a:solidFill>
              </a:rPr>
              <a:t>verse 22</a:t>
            </a:r>
            <a:r>
              <a:rPr lang="en-US" sz="3600" b="1" dirty="0">
                <a:solidFill>
                  <a:schemeClr val="bg1"/>
                </a:solidFill>
              </a:rPr>
              <a:t>, the men left Abraham and God to discuss. Abraham had a conversation with I Am while the two men went to Sodom. </a:t>
            </a:r>
          </a:p>
          <a:p>
            <a:pPr algn="just">
              <a:spcAft>
                <a:spcPts val="600"/>
              </a:spcAft>
            </a:pPr>
            <a:r>
              <a:rPr lang="en-US" sz="3600" b="1" i="1" u="sng" dirty="0">
                <a:solidFill>
                  <a:srgbClr val="FFFF00"/>
                </a:solidFill>
              </a:rPr>
              <a:t>Gen 19:1-2:</a:t>
            </a:r>
            <a:r>
              <a:rPr lang="en-US" sz="3600" b="1" i="1" dirty="0">
                <a:solidFill>
                  <a:srgbClr val="FFFF00"/>
                </a:solidFill>
              </a:rPr>
              <a:t> </a:t>
            </a:r>
            <a:r>
              <a:rPr lang="en-US" sz="3600" b="1" dirty="0">
                <a:solidFill>
                  <a:schemeClr val="bg1"/>
                </a:solidFill>
              </a:rPr>
              <a:t>Lot saw those two men and said “My lords” small letters. Because God was not with them.</a:t>
            </a:r>
          </a:p>
        </p:txBody>
      </p:sp>
    </p:spTree>
    <p:extLst>
      <p:ext uri="{BB962C8B-B14F-4D97-AF65-F5344CB8AC3E}">
        <p14:creationId xmlns:p14="http://schemas.microsoft.com/office/powerpoint/2010/main" val="181694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194B4F2-D169-14F9-8B12-8269C18ED7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F68400-D96B-DABC-5CC9-E1362C88B2C4}"/>
              </a:ext>
            </a:extLst>
          </p:cNvPr>
          <p:cNvSpPr txBox="1"/>
          <p:nvPr/>
        </p:nvSpPr>
        <p:spPr>
          <a:xfrm>
            <a:off x="401053" y="617890"/>
            <a:ext cx="11389894" cy="5109091"/>
          </a:xfrm>
          <a:prstGeom prst="rect">
            <a:avLst/>
          </a:prstGeom>
          <a:noFill/>
        </p:spPr>
        <p:txBody>
          <a:bodyPr wrap="square" rtlCol="0">
            <a:spAutoFit/>
          </a:bodyPr>
          <a:lstStyle/>
          <a:p>
            <a:pPr algn="just">
              <a:spcAft>
                <a:spcPts val="600"/>
              </a:spcAft>
            </a:pPr>
            <a:r>
              <a:rPr lang="en-US" sz="4400" b="1" i="1" dirty="0">
                <a:solidFill>
                  <a:srgbClr val="FFFF00"/>
                </a:solidFill>
              </a:rPr>
              <a:t>Take note of these scriptures: </a:t>
            </a:r>
          </a:p>
          <a:p>
            <a:pPr algn="just">
              <a:spcAft>
                <a:spcPts val="600"/>
              </a:spcAft>
            </a:pPr>
            <a:r>
              <a:rPr lang="en-US" sz="4400" b="1" dirty="0">
                <a:solidFill>
                  <a:schemeClr val="bg1"/>
                </a:solidFill>
              </a:rPr>
              <a:t>John 6:46;  1 John 4:12;  1 Timothy 6:16</a:t>
            </a:r>
          </a:p>
          <a:p>
            <a:pPr algn="just">
              <a:spcAft>
                <a:spcPts val="600"/>
              </a:spcAft>
            </a:pPr>
            <a:endParaRPr lang="en-US" b="1" dirty="0">
              <a:solidFill>
                <a:schemeClr val="bg1"/>
              </a:solidFill>
            </a:endParaRPr>
          </a:p>
          <a:p>
            <a:pPr algn="just">
              <a:spcAft>
                <a:spcPts val="600"/>
              </a:spcAft>
            </a:pPr>
            <a:r>
              <a:rPr lang="en-US" sz="4400" b="1" i="1" dirty="0">
                <a:solidFill>
                  <a:schemeClr val="bg1"/>
                </a:solidFill>
              </a:rPr>
              <a:t>If these scriptures are true, who did the 74 elders in Exodus Chapter 24 see? </a:t>
            </a:r>
          </a:p>
          <a:p>
            <a:pPr algn="just">
              <a:spcAft>
                <a:spcPts val="600"/>
              </a:spcAft>
            </a:pPr>
            <a:r>
              <a:rPr lang="en-US" sz="4400" b="1" i="1" dirty="0">
                <a:solidFill>
                  <a:schemeClr val="bg1"/>
                </a:solidFill>
              </a:rPr>
              <a:t>Who did Abraham discuss with in Gen 18? </a:t>
            </a:r>
          </a:p>
          <a:p>
            <a:pPr algn="just">
              <a:spcAft>
                <a:spcPts val="600"/>
              </a:spcAft>
            </a:pPr>
            <a:endParaRPr lang="en-US" sz="1400" b="1" dirty="0">
              <a:solidFill>
                <a:schemeClr val="bg1"/>
              </a:solidFill>
            </a:endParaRPr>
          </a:p>
          <a:p>
            <a:pPr algn="just">
              <a:spcAft>
                <a:spcPts val="600"/>
              </a:spcAft>
            </a:pPr>
            <a:r>
              <a:rPr lang="en-US" sz="4400" b="1" dirty="0">
                <a:solidFill>
                  <a:schemeClr val="bg1"/>
                </a:solidFill>
              </a:rPr>
              <a:t>That is the big question before us this morning.</a:t>
            </a:r>
          </a:p>
        </p:txBody>
      </p:sp>
    </p:spTree>
    <p:extLst>
      <p:ext uri="{BB962C8B-B14F-4D97-AF65-F5344CB8AC3E}">
        <p14:creationId xmlns:p14="http://schemas.microsoft.com/office/powerpoint/2010/main" val="3570649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8392EE1-5902-1C70-43FF-02F2B6BF29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AA39F5-A70F-63CC-78D9-2FC626E168E7}"/>
              </a:ext>
            </a:extLst>
          </p:cNvPr>
          <p:cNvSpPr txBox="1"/>
          <p:nvPr/>
        </p:nvSpPr>
        <p:spPr>
          <a:xfrm>
            <a:off x="329504" y="173475"/>
            <a:ext cx="11532991" cy="6247864"/>
          </a:xfrm>
          <a:prstGeom prst="rect">
            <a:avLst/>
          </a:prstGeom>
          <a:noFill/>
        </p:spPr>
        <p:txBody>
          <a:bodyPr wrap="square" rtlCol="0">
            <a:spAutoFit/>
          </a:bodyPr>
          <a:lstStyle/>
          <a:p>
            <a:pPr algn="ctr"/>
            <a:r>
              <a:rPr lang="en-US" sz="4000" b="1" dirty="0">
                <a:solidFill>
                  <a:srgbClr val="FFC000"/>
                </a:solidFill>
                <a:latin typeface="Rockwell" panose="02060603020205020403" pitchFamily="18" charset="0"/>
              </a:rPr>
              <a:t>THE REVELATION OF JESUS CHRIST AS GIVEN TO JOHN THE BELOVED</a:t>
            </a:r>
            <a:endParaRPr lang="en-US" sz="600" b="1" dirty="0">
              <a:solidFill>
                <a:srgbClr val="FFFF00"/>
              </a:solidFill>
            </a:endParaRPr>
          </a:p>
          <a:p>
            <a:pPr algn="ctr">
              <a:spcAft>
                <a:spcPts val="600"/>
              </a:spcAft>
            </a:pPr>
            <a:r>
              <a:rPr lang="en-US" sz="4000" b="1" dirty="0">
                <a:solidFill>
                  <a:schemeClr val="bg1"/>
                </a:solidFill>
              </a:rPr>
              <a:t>(Revelation 1:1)</a:t>
            </a:r>
          </a:p>
          <a:p>
            <a:pPr algn="just">
              <a:spcAft>
                <a:spcPts val="600"/>
              </a:spcAft>
            </a:pPr>
            <a:endParaRPr lang="en-US" sz="1200" b="1" dirty="0">
              <a:solidFill>
                <a:schemeClr val="bg1"/>
              </a:solidFill>
            </a:endParaRPr>
          </a:p>
          <a:p>
            <a:pPr algn="just">
              <a:spcAft>
                <a:spcPts val="600"/>
              </a:spcAft>
            </a:pPr>
            <a:r>
              <a:rPr lang="en-US" sz="4000" b="1" dirty="0">
                <a:solidFill>
                  <a:schemeClr val="bg1"/>
                </a:solidFill>
              </a:rPr>
              <a:t>Who is John? This is John the Beloved. The one that lays at the bosom of Jesus. This is John who knows Jesus more than anyone else.</a:t>
            </a:r>
          </a:p>
          <a:p>
            <a:pPr algn="just">
              <a:spcAft>
                <a:spcPts val="600"/>
              </a:spcAft>
            </a:pPr>
            <a:r>
              <a:rPr lang="en-US" sz="4000" b="1" dirty="0">
                <a:solidFill>
                  <a:schemeClr val="bg1"/>
                </a:solidFill>
              </a:rPr>
              <a:t>So the question is why did the Revelation of Christ be revealed to John? What is that thing about Jesus that John does not know yet?</a:t>
            </a:r>
          </a:p>
        </p:txBody>
      </p:sp>
    </p:spTree>
    <p:extLst>
      <p:ext uri="{BB962C8B-B14F-4D97-AF65-F5344CB8AC3E}">
        <p14:creationId xmlns:p14="http://schemas.microsoft.com/office/powerpoint/2010/main" val="263232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61C5B9E-3737-36A7-F84D-E42856019C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C53228-83A7-E5B6-6209-FB1652F851D5}"/>
              </a:ext>
            </a:extLst>
          </p:cNvPr>
          <p:cNvSpPr txBox="1"/>
          <p:nvPr/>
        </p:nvSpPr>
        <p:spPr>
          <a:xfrm>
            <a:off x="394856" y="293792"/>
            <a:ext cx="11346872" cy="6401753"/>
          </a:xfrm>
          <a:prstGeom prst="rect">
            <a:avLst/>
          </a:prstGeom>
          <a:noFill/>
        </p:spPr>
        <p:txBody>
          <a:bodyPr wrap="square" rtlCol="0">
            <a:spAutoFit/>
          </a:bodyPr>
          <a:lstStyle/>
          <a:p>
            <a:pPr algn="just">
              <a:spcAft>
                <a:spcPts val="600"/>
              </a:spcAft>
            </a:pPr>
            <a:r>
              <a:rPr lang="en-US" sz="3900" b="1" dirty="0">
                <a:solidFill>
                  <a:schemeClr val="bg1"/>
                </a:solidFill>
              </a:rPr>
              <a:t>In </a:t>
            </a:r>
            <a:r>
              <a:rPr lang="en-US" sz="3900" b="1" i="1" dirty="0">
                <a:solidFill>
                  <a:srgbClr val="FFFF00"/>
                </a:solidFill>
              </a:rPr>
              <a:t>John 13:20-29</a:t>
            </a:r>
            <a:r>
              <a:rPr lang="en-US" sz="3900" b="1" dirty="0">
                <a:solidFill>
                  <a:schemeClr val="bg1"/>
                </a:solidFill>
              </a:rPr>
              <a:t>, Jesus only revealed His betrayer to John. In </a:t>
            </a:r>
            <a:r>
              <a:rPr lang="en-US" sz="3900" b="1" i="1" dirty="0">
                <a:solidFill>
                  <a:srgbClr val="FFFF00"/>
                </a:solidFill>
              </a:rPr>
              <a:t>John 21:4-7</a:t>
            </a:r>
            <a:r>
              <a:rPr lang="en-US" sz="3900" b="1" dirty="0">
                <a:solidFill>
                  <a:schemeClr val="bg1"/>
                </a:solidFill>
              </a:rPr>
              <a:t>, only John could recognize Jesus, others could not. At the crucifixion Jesus entrusted His mother to John.</a:t>
            </a:r>
          </a:p>
          <a:p>
            <a:pPr algn="just">
              <a:spcAft>
                <a:spcPts val="600"/>
              </a:spcAft>
            </a:pPr>
            <a:r>
              <a:rPr lang="en-US" sz="3900" b="1" dirty="0">
                <a:solidFill>
                  <a:schemeClr val="bg1"/>
                </a:solidFill>
              </a:rPr>
              <a:t>John was too revelated to start telling us stories of how Mary married Joseph and how Mary gave birth to Jesus. He knew more than flesh and blood and said: </a:t>
            </a:r>
            <a:r>
              <a:rPr lang="en-US" sz="3900" b="1" i="1" dirty="0">
                <a:solidFill>
                  <a:schemeClr val="bg1"/>
                </a:solidFill>
              </a:rPr>
              <a:t>“In the beginning was the word, and the word was with God and the word was God”.  </a:t>
            </a:r>
            <a:r>
              <a:rPr lang="en-US" sz="3900" b="1" dirty="0">
                <a:solidFill>
                  <a:schemeClr val="bg1"/>
                </a:solidFill>
              </a:rPr>
              <a:t>-  </a:t>
            </a:r>
            <a:r>
              <a:rPr lang="en-US" sz="3900" b="1" i="1" dirty="0">
                <a:solidFill>
                  <a:srgbClr val="FFFF00"/>
                </a:solidFill>
              </a:rPr>
              <a:t>John 1:1 </a:t>
            </a:r>
          </a:p>
          <a:p>
            <a:pPr algn="just">
              <a:spcAft>
                <a:spcPts val="600"/>
              </a:spcAft>
            </a:pPr>
            <a:r>
              <a:rPr lang="en-US" sz="3900" b="1" dirty="0">
                <a:solidFill>
                  <a:schemeClr val="bg1"/>
                </a:solidFill>
              </a:rPr>
              <a:t>Oh, hallelujah!</a:t>
            </a:r>
          </a:p>
        </p:txBody>
      </p:sp>
    </p:spTree>
    <p:extLst>
      <p:ext uri="{BB962C8B-B14F-4D97-AF65-F5344CB8AC3E}">
        <p14:creationId xmlns:p14="http://schemas.microsoft.com/office/powerpoint/2010/main" val="3563335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3DD56DC-F32E-8C4B-1126-792C86673E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D45150-8788-095C-902B-6378B6AD9B5E}"/>
              </a:ext>
            </a:extLst>
          </p:cNvPr>
          <p:cNvSpPr txBox="1"/>
          <p:nvPr/>
        </p:nvSpPr>
        <p:spPr>
          <a:xfrm>
            <a:off x="489284" y="1232255"/>
            <a:ext cx="11213432" cy="4816703"/>
          </a:xfrm>
          <a:prstGeom prst="rect">
            <a:avLst/>
          </a:prstGeom>
          <a:noFill/>
        </p:spPr>
        <p:txBody>
          <a:bodyPr wrap="square" rtlCol="0">
            <a:spAutoFit/>
          </a:bodyPr>
          <a:lstStyle/>
          <a:p>
            <a:pPr algn="just">
              <a:spcAft>
                <a:spcPts val="600"/>
              </a:spcAft>
            </a:pPr>
            <a:r>
              <a:rPr lang="en-US" sz="4400" b="1" dirty="0">
                <a:solidFill>
                  <a:schemeClr val="bg1"/>
                </a:solidFill>
              </a:rPr>
              <a:t>The same John in </a:t>
            </a:r>
            <a:r>
              <a:rPr lang="en-US" sz="4400" b="1" dirty="0">
                <a:solidFill>
                  <a:srgbClr val="FFFF00"/>
                </a:solidFill>
              </a:rPr>
              <a:t>Rev. 19:13 </a:t>
            </a:r>
            <a:r>
              <a:rPr lang="en-US" sz="4400" b="1" dirty="0">
                <a:solidFill>
                  <a:schemeClr val="bg1"/>
                </a:solidFill>
              </a:rPr>
              <a:t>revealed the name of Jesus as “The Word of God”.</a:t>
            </a:r>
          </a:p>
          <a:p>
            <a:pPr algn="just">
              <a:spcAft>
                <a:spcPts val="600"/>
              </a:spcAft>
            </a:pPr>
            <a:endParaRPr lang="en-US" sz="2800" b="1" dirty="0">
              <a:solidFill>
                <a:srgbClr val="FFFF00"/>
              </a:solidFill>
            </a:endParaRPr>
          </a:p>
          <a:p>
            <a:pPr algn="just">
              <a:spcAft>
                <a:spcPts val="600"/>
              </a:spcAft>
            </a:pPr>
            <a:r>
              <a:rPr lang="en-US" sz="4400" b="1" u="sng" dirty="0">
                <a:solidFill>
                  <a:schemeClr val="bg1"/>
                </a:solidFill>
              </a:rPr>
              <a:t>John 1:4:</a:t>
            </a:r>
            <a:r>
              <a:rPr lang="en-US" sz="4400" b="1" dirty="0">
                <a:solidFill>
                  <a:schemeClr val="bg1"/>
                </a:solidFill>
              </a:rPr>
              <a:t> </a:t>
            </a:r>
            <a:r>
              <a:rPr lang="en-US" sz="4400" b="1" i="1" dirty="0">
                <a:solidFill>
                  <a:schemeClr val="bg1"/>
                </a:solidFill>
              </a:rPr>
              <a:t>‘In Him was life and the life was the light of men.’  </a:t>
            </a:r>
          </a:p>
          <a:p>
            <a:pPr algn="just">
              <a:spcAft>
                <a:spcPts val="600"/>
              </a:spcAft>
            </a:pPr>
            <a:r>
              <a:rPr lang="en-US" sz="4400" b="1" dirty="0">
                <a:solidFill>
                  <a:schemeClr val="bg1"/>
                </a:solidFill>
              </a:rPr>
              <a:t>That is the Zoe life. The life that comes from God.</a:t>
            </a:r>
          </a:p>
        </p:txBody>
      </p:sp>
    </p:spTree>
    <p:extLst>
      <p:ext uri="{BB962C8B-B14F-4D97-AF65-F5344CB8AC3E}">
        <p14:creationId xmlns:p14="http://schemas.microsoft.com/office/powerpoint/2010/main" val="4001636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D69B1196-EA36-70DD-9430-5E2FD722C4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51426B-72EF-D459-26F8-B90A961EF0E9}"/>
              </a:ext>
            </a:extLst>
          </p:cNvPr>
          <p:cNvSpPr txBox="1"/>
          <p:nvPr/>
        </p:nvSpPr>
        <p:spPr>
          <a:xfrm>
            <a:off x="360947" y="5036"/>
            <a:ext cx="11454064" cy="6848029"/>
          </a:xfrm>
          <a:prstGeom prst="rect">
            <a:avLst/>
          </a:prstGeom>
          <a:noFill/>
        </p:spPr>
        <p:txBody>
          <a:bodyPr wrap="square" rtlCol="0">
            <a:spAutoFit/>
          </a:bodyPr>
          <a:lstStyle/>
          <a:p>
            <a:pPr algn="just">
              <a:spcAft>
                <a:spcPts val="600"/>
              </a:spcAft>
            </a:pPr>
            <a:r>
              <a:rPr lang="en-US" sz="4000" b="1" i="1" dirty="0">
                <a:solidFill>
                  <a:srgbClr val="FFFF00"/>
                </a:solidFill>
              </a:rPr>
              <a:t>Rev 1:8-15</a:t>
            </a:r>
          </a:p>
          <a:p>
            <a:pPr algn="just">
              <a:spcAft>
                <a:spcPts val="600"/>
              </a:spcAft>
            </a:pPr>
            <a:r>
              <a:rPr lang="en-US" sz="4000" b="1" dirty="0">
                <a:solidFill>
                  <a:srgbClr val="FFFF00"/>
                </a:solidFill>
              </a:rPr>
              <a:t>Verse 8 </a:t>
            </a:r>
            <a:r>
              <a:rPr lang="en-US" sz="4000" b="1" dirty="0">
                <a:solidFill>
                  <a:schemeClr val="bg1"/>
                </a:solidFill>
              </a:rPr>
              <a:t>shows 3 dimensions: </a:t>
            </a:r>
            <a:r>
              <a:rPr lang="en-US" sz="4000" b="1" i="1" dirty="0">
                <a:solidFill>
                  <a:schemeClr val="bg1"/>
                </a:solidFill>
              </a:rPr>
              <a:t>Who is, who was &amp; which is to come.</a:t>
            </a:r>
            <a:endParaRPr lang="en-US" sz="4000" b="1" u="sng" dirty="0">
              <a:solidFill>
                <a:schemeClr val="bg1"/>
              </a:solidFill>
            </a:endParaRPr>
          </a:p>
          <a:p>
            <a:pPr algn="just">
              <a:spcAft>
                <a:spcPts val="600"/>
              </a:spcAft>
            </a:pPr>
            <a:r>
              <a:rPr lang="en-US" sz="4000" b="1" u="sng" dirty="0">
                <a:solidFill>
                  <a:schemeClr val="bg1"/>
                </a:solidFill>
              </a:rPr>
              <a:t>Emphasis on </a:t>
            </a:r>
            <a:r>
              <a:rPr lang="en-US" sz="4000" b="1" u="sng" dirty="0">
                <a:solidFill>
                  <a:srgbClr val="FFFF00"/>
                </a:solidFill>
              </a:rPr>
              <a:t>verses 14-15:</a:t>
            </a:r>
          </a:p>
          <a:p>
            <a:pPr algn="just">
              <a:spcAft>
                <a:spcPts val="600"/>
              </a:spcAft>
            </a:pPr>
            <a:r>
              <a:rPr lang="en-US" sz="4000" b="1" dirty="0">
                <a:solidFill>
                  <a:schemeClr val="bg1"/>
                </a:solidFill>
              </a:rPr>
              <a:t>Jesus who had just left this earth wouldn’t have grown white hair; so He was presenting Himself to John as the Ancient of Days.</a:t>
            </a:r>
          </a:p>
          <a:p>
            <a:pPr algn="just">
              <a:spcAft>
                <a:spcPts val="600"/>
              </a:spcAft>
            </a:pPr>
            <a:endParaRPr lang="en-US" sz="600" b="1" dirty="0">
              <a:solidFill>
                <a:schemeClr val="bg1"/>
              </a:solidFill>
            </a:endParaRPr>
          </a:p>
          <a:p>
            <a:pPr algn="just">
              <a:spcAft>
                <a:spcPts val="600"/>
              </a:spcAft>
            </a:pPr>
            <a:r>
              <a:rPr lang="en-US" sz="4000" b="1" dirty="0">
                <a:solidFill>
                  <a:schemeClr val="bg1"/>
                </a:solidFill>
              </a:rPr>
              <a:t>The description of the feet of the God of Israel in Exo. </a:t>
            </a:r>
            <a:r>
              <a:rPr lang="en-US" sz="4000" b="1" dirty="0">
                <a:solidFill>
                  <a:srgbClr val="FFFF00"/>
                </a:solidFill>
              </a:rPr>
              <a:t>24:9-11</a:t>
            </a:r>
            <a:r>
              <a:rPr lang="en-US" sz="4000" b="1" dirty="0">
                <a:solidFill>
                  <a:schemeClr val="bg1"/>
                </a:solidFill>
              </a:rPr>
              <a:t>.  </a:t>
            </a:r>
          </a:p>
          <a:p>
            <a:pPr algn="just">
              <a:spcAft>
                <a:spcPts val="600"/>
              </a:spcAft>
            </a:pPr>
            <a:r>
              <a:rPr lang="en-US" sz="4000" b="1" dirty="0">
                <a:solidFill>
                  <a:schemeClr val="bg1"/>
                </a:solidFill>
              </a:rPr>
              <a:t>Compare with </a:t>
            </a:r>
            <a:r>
              <a:rPr lang="en-US" sz="4000" b="1" dirty="0">
                <a:solidFill>
                  <a:srgbClr val="FFFF00"/>
                </a:solidFill>
              </a:rPr>
              <a:t>Ezekiel 43:2</a:t>
            </a:r>
          </a:p>
        </p:txBody>
      </p:sp>
    </p:spTree>
    <p:extLst>
      <p:ext uri="{BB962C8B-B14F-4D97-AF65-F5344CB8AC3E}">
        <p14:creationId xmlns:p14="http://schemas.microsoft.com/office/powerpoint/2010/main" val="928620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20673C2-5D9B-4E78-9BDE-854E0C7543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003EF2-D212-2B0B-0B30-456E4C79C1E7}"/>
              </a:ext>
            </a:extLst>
          </p:cNvPr>
          <p:cNvSpPr txBox="1"/>
          <p:nvPr/>
        </p:nvSpPr>
        <p:spPr>
          <a:xfrm>
            <a:off x="329504" y="125349"/>
            <a:ext cx="11532991" cy="6724918"/>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rPr>
              <a:t>APOSTLE PAUL’S ENCOUNTER</a:t>
            </a:r>
            <a:endParaRPr lang="en-US" sz="400" b="1" dirty="0">
              <a:solidFill>
                <a:srgbClr val="FFFF00"/>
              </a:solidFill>
            </a:endParaRPr>
          </a:p>
          <a:p>
            <a:pPr algn="just">
              <a:spcAft>
                <a:spcPts val="600"/>
              </a:spcAft>
            </a:pPr>
            <a:r>
              <a:rPr lang="en-US" sz="3600" b="1" u="sng" dirty="0">
                <a:solidFill>
                  <a:schemeClr val="bg1"/>
                </a:solidFill>
              </a:rPr>
              <a:t>Rev 1:16:</a:t>
            </a:r>
            <a:r>
              <a:rPr lang="en-US" sz="3600" b="1" dirty="0">
                <a:solidFill>
                  <a:schemeClr val="bg1"/>
                </a:solidFill>
              </a:rPr>
              <a:t> </a:t>
            </a:r>
            <a:r>
              <a:rPr lang="en-US" sz="3600" b="1" i="1" dirty="0">
                <a:solidFill>
                  <a:schemeClr val="bg1"/>
                </a:solidFill>
              </a:rPr>
              <a:t>“And he had in his right hand seven stars: and out of his mouth went a sharp two-edged sword: and his countenance was as the sun shineth in his strength”.</a:t>
            </a:r>
          </a:p>
          <a:p>
            <a:pPr algn="just">
              <a:spcAft>
                <a:spcPts val="600"/>
              </a:spcAft>
            </a:pPr>
            <a:endParaRPr lang="en-US" sz="300" b="1" dirty="0">
              <a:solidFill>
                <a:schemeClr val="bg1"/>
              </a:solidFill>
            </a:endParaRPr>
          </a:p>
          <a:p>
            <a:pPr algn="just">
              <a:spcAft>
                <a:spcPts val="600"/>
              </a:spcAft>
            </a:pPr>
            <a:r>
              <a:rPr lang="en-US" sz="3600" b="1" dirty="0">
                <a:solidFill>
                  <a:schemeClr val="bg1"/>
                </a:solidFill>
              </a:rPr>
              <a:t>Now compare it to what Paul saw (same experience)                </a:t>
            </a:r>
            <a:r>
              <a:rPr lang="en-US" sz="3600" b="1" dirty="0">
                <a:solidFill>
                  <a:srgbClr val="FFFF00"/>
                </a:solidFill>
              </a:rPr>
              <a:t>Acts 26:13-16.</a:t>
            </a:r>
          </a:p>
          <a:p>
            <a:pPr algn="just">
              <a:spcAft>
                <a:spcPts val="600"/>
              </a:spcAft>
            </a:pPr>
            <a:endParaRPr lang="en-US" sz="600" b="1" dirty="0">
              <a:solidFill>
                <a:schemeClr val="bg1"/>
              </a:solidFill>
            </a:endParaRPr>
          </a:p>
          <a:p>
            <a:pPr algn="just">
              <a:spcAft>
                <a:spcPts val="600"/>
              </a:spcAft>
            </a:pPr>
            <a:r>
              <a:rPr lang="en-US" sz="3600" b="1" dirty="0">
                <a:solidFill>
                  <a:schemeClr val="bg1"/>
                </a:solidFill>
              </a:rPr>
              <a:t>Paul shared his experience with King Agrippa in Acts 26:15:</a:t>
            </a:r>
          </a:p>
          <a:p>
            <a:pPr algn="just">
              <a:spcAft>
                <a:spcPts val="600"/>
              </a:spcAft>
            </a:pPr>
            <a:r>
              <a:rPr lang="en-US" sz="3600" b="1" i="1" dirty="0">
                <a:solidFill>
                  <a:schemeClr val="bg1"/>
                </a:solidFill>
              </a:rPr>
              <a:t>“And I said, Who art thou, Lord? And he said, I am Jesus whom thou </a:t>
            </a:r>
            <a:r>
              <a:rPr lang="en-US" sz="3600" b="1" i="1" dirty="0" err="1">
                <a:solidFill>
                  <a:schemeClr val="bg1"/>
                </a:solidFill>
              </a:rPr>
              <a:t>persecutest</a:t>
            </a:r>
            <a:r>
              <a:rPr lang="en-US" sz="3600" b="1" i="1" dirty="0">
                <a:solidFill>
                  <a:schemeClr val="bg1"/>
                </a:solidFill>
              </a:rPr>
              <a:t>”.</a:t>
            </a:r>
          </a:p>
          <a:p>
            <a:pPr algn="just">
              <a:spcAft>
                <a:spcPts val="600"/>
              </a:spcAft>
            </a:pPr>
            <a:endParaRPr lang="en-US" sz="900" b="1" dirty="0">
              <a:solidFill>
                <a:schemeClr val="bg1"/>
              </a:solidFill>
            </a:endParaRPr>
          </a:p>
          <a:p>
            <a:pPr algn="just">
              <a:spcAft>
                <a:spcPts val="600"/>
              </a:spcAft>
            </a:pPr>
            <a:r>
              <a:rPr lang="en-US" sz="3600" b="1" dirty="0">
                <a:solidFill>
                  <a:schemeClr val="bg1"/>
                </a:solidFill>
              </a:rPr>
              <a:t>Remember John 1:18 - “No one hath seen God at any time”.</a:t>
            </a:r>
          </a:p>
        </p:txBody>
      </p:sp>
    </p:spTree>
    <p:extLst>
      <p:ext uri="{BB962C8B-B14F-4D97-AF65-F5344CB8AC3E}">
        <p14:creationId xmlns:p14="http://schemas.microsoft.com/office/powerpoint/2010/main" val="3333949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710FD94-61B1-C525-0547-6931626D93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E2E2B6-CC01-98DF-D866-0CBE7D9A660D}"/>
              </a:ext>
            </a:extLst>
          </p:cNvPr>
          <p:cNvSpPr txBox="1"/>
          <p:nvPr/>
        </p:nvSpPr>
        <p:spPr>
          <a:xfrm>
            <a:off x="329504" y="439790"/>
            <a:ext cx="11532991" cy="5940088"/>
          </a:xfrm>
          <a:prstGeom prst="rect">
            <a:avLst/>
          </a:prstGeom>
          <a:noFill/>
        </p:spPr>
        <p:txBody>
          <a:bodyPr wrap="square" rtlCol="0">
            <a:spAutoFit/>
          </a:bodyPr>
          <a:lstStyle/>
          <a:p>
            <a:pPr algn="ctr">
              <a:spcAft>
                <a:spcPts val="600"/>
              </a:spcAft>
            </a:pPr>
            <a:r>
              <a:rPr lang="en-US" sz="3600" b="1" dirty="0">
                <a:solidFill>
                  <a:srgbClr val="FFC000"/>
                </a:solidFill>
                <a:latin typeface="Rockwell" panose="02060603020205020403" pitchFamily="18" charset="0"/>
              </a:rPr>
              <a:t>JESUS IS NOT SEPARATE FROM THE FATHER</a:t>
            </a:r>
            <a:endParaRPr lang="en-US" sz="200" b="1" dirty="0">
              <a:solidFill>
                <a:srgbClr val="FFFF00"/>
              </a:solidFill>
            </a:endParaRPr>
          </a:p>
          <a:p>
            <a:pPr algn="just">
              <a:spcAft>
                <a:spcPts val="600"/>
              </a:spcAft>
            </a:pPr>
            <a:r>
              <a:rPr lang="en-US" sz="3600" b="1" dirty="0">
                <a:solidFill>
                  <a:schemeClr val="bg1"/>
                </a:solidFill>
              </a:rPr>
              <a:t>It has been Him from the day 1 of creation. </a:t>
            </a:r>
          </a:p>
          <a:p>
            <a:pPr algn="just">
              <a:spcAft>
                <a:spcPts val="600"/>
              </a:spcAft>
            </a:pPr>
            <a:r>
              <a:rPr lang="en-US" sz="3600" b="1" dirty="0">
                <a:solidFill>
                  <a:schemeClr val="bg1"/>
                </a:solidFill>
              </a:rPr>
              <a:t>Remember </a:t>
            </a:r>
            <a:r>
              <a:rPr lang="en-US" sz="3600" b="1" dirty="0">
                <a:solidFill>
                  <a:srgbClr val="FFFF00"/>
                </a:solidFill>
              </a:rPr>
              <a:t>John 1:1</a:t>
            </a:r>
            <a:r>
              <a:rPr lang="en-US" sz="3600" b="1" dirty="0">
                <a:solidFill>
                  <a:schemeClr val="bg1"/>
                </a:solidFill>
              </a:rPr>
              <a:t>?</a:t>
            </a:r>
          </a:p>
          <a:p>
            <a:pPr algn="just">
              <a:spcAft>
                <a:spcPts val="600"/>
              </a:spcAft>
            </a:pPr>
            <a:r>
              <a:rPr lang="en-US" sz="3600" b="1" dirty="0">
                <a:solidFill>
                  <a:schemeClr val="bg1"/>
                </a:solidFill>
              </a:rPr>
              <a:t>David in Psalm 110:1 was the same reality. </a:t>
            </a:r>
            <a:r>
              <a:rPr lang="en-US" sz="3600" b="1" i="1" dirty="0">
                <a:solidFill>
                  <a:schemeClr val="bg1"/>
                </a:solidFill>
              </a:rPr>
              <a:t>“The LORD said unto my Lord, Sit thou at my right hand, until I make thine enemies thy footstool.” </a:t>
            </a:r>
            <a:r>
              <a:rPr lang="en-US" sz="3600" b="1" dirty="0">
                <a:solidFill>
                  <a:schemeClr val="bg1"/>
                </a:solidFill>
              </a:rPr>
              <a:t>So God actually walked out of the father.</a:t>
            </a:r>
          </a:p>
          <a:p>
            <a:pPr algn="just">
              <a:spcAft>
                <a:spcPts val="600"/>
              </a:spcAft>
            </a:pPr>
            <a:r>
              <a:rPr lang="en-US" sz="3600" b="1" dirty="0">
                <a:solidFill>
                  <a:schemeClr val="bg1"/>
                </a:solidFill>
              </a:rPr>
              <a:t>It was when He walked out of God that it proceeded as ‘The Word’, then the Word was made flesh and dwelled amongst men. It was then he was called ‘A Son’. </a:t>
            </a:r>
          </a:p>
        </p:txBody>
      </p:sp>
    </p:spTree>
    <p:extLst>
      <p:ext uri="{BB962C8B-B14F-4D97-AF65-F5344CB8AC3E}">
        <p14:creationId xmlns:p14="http://schemas.microsoft.com/office/powerpoint/2010/main" val="515834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A9CBFBF-FB0E-1FB2-F0E6-D7F2015331A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53CE83B-E3AE-2977-97EF-9787FF7F865A}"/>
              </a:ext>
            </a:extLst>
          </p:cNvPr>
          <p:cNvSpPr txBox="1"/>
          <p:nvPr/>
        </p:nvSpPr>
        <p:spPr>
          <a:xfrm>
            <a:off x="329504" y="366623"/>
            <a:ext cx="11532991" cy="6124754"/>
          </a:xfrm>
          <a:prstGeom prst="rect">
            <a:avLst/>
          </a:prstGeom>
          <a:noFill/>
        </p:spPr>
        <p:txBody>
          <a:bodyPr wrap="square" rtlCol="0">
            <a:spAutoFit/>
          </a:bodyPr>
          <a:lstStyle/>
          <a:p>
            <a:pPr algn="just">
              <a:spcAft>
                <a:spcPts val="600"/>
              </a:spcAft>
            </a:pPr>
            <a:r>
              <a:rPr lang="en-US" sz="4400" b="1" dirty="0">
                <a:solidFill>
                  <a:schemeClr val="bg1"/>
                </a:solidFill>
              </a:rPr>
              <a:t>How did Christ make his enemies his footstool? (Col 2:15; Matt 22:41-45)</a:t>
            </a:r>
          </a:p>
          <a:p>
            <a:pPr algn="just">
              <a:spcAft>
                <a:spcPts val="600"/>
              </a:spcAft>
            </a:pPr>
            <a:endParaRPr lang="en-US" sz="1100" b="1" dirty="0">
              <a:solidFill>
                <a:schemeClr val="bg1"/>
              </a:solidFill>
            </a:endParaRPr>
          </a:p>
          <a:p>
            <a:pPr algn="just">
              <a:spcAft>
                <a:spcPts val="600"/>
              </a:spcAft>
            </a:pPr>
            <a:r>
              <a:rPr lang="en-US" sz="4400" b="1" u="sng" dirty="0">
                <a:solidFill>
                  <a:schemeClr val="bg1"/>
                </a:solidFill>
              </a:rPr>
              <a:t>John 17:5:</a:t>
            </a:r>
            <a:r>
              <a:rPr lang="en-US" sz="4400" b="1" dirty="0">
                <a:solidFill>
                  <a:schemeClr val="bg1"/>
                </a:solidFill>
              </a:rPr>
              <a:t> </a:t>
            </a:r>
            <a:r>
              <a:rPr lang="en-US" sz="4400" b="1" i="1" dirty="0">
                <a:solidFill>
                  <a:schemeClr val="bg1"/>
                </a:solidFill>
              </a:rPr>
              <a:t>“And now, O Father, glorify thou me with thine own self with the glory which I had with thee before the world was”.</a:t>
            </a:r>
          </a:p>
          <a:p>
            <a:pPr algn="just">
              <a:spcAft>
                <a:spcPts val="600"/>
              </a:spcAft>
            </a:pPr>
            <a:endParaRPr lang="en-US" sz="900" b="1" dirty="0">
              <a:solidFill>
                <a:schemeClr val="bg1"/>
              </a:solidFill>
            </a:endParaRPr>
          </a:p>
          <a:p>
            <a:pPr algn="just">
              <a:spcAft>
                <a:spcPts val="600"/>
              </a:spcAft>
            </a:pPr>
            <a:r>
              <a:rPr lang="en-US" sz="4400" b="1" dirty="0">
                <a:solidFill>
                  <a:schemeClr val="bg1"/>
                </a:solidFill>
              </a:rPr>
              <a:t>Other translations will say before the foundation of the world. There was a Glory Jesus had from day 1 that was not different from the Father.</a:t>
            </a:r>
          </a:p>
        </p:txBody>
      </p:sp>
    </p:spTree>
    <p:extLst>
      <p:ext uri="{BB962C8B-B14F-4D97-AF65-F5344CB8AC3E}">
        <p14:creationId xmlns:p14="http://schemas.microsoft.com/office/powerpoint/2010/main" val="856218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3C5550B-7EE6-2E47-7FEB-A1767D96AD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E7B3ABA-F4A1-053A-7A35-7D3E0911F542}"/>
              </a:ext>
            </a:extLst>
          </p:cNvPr>
          <p:cNvSpPr txBox="1"/>
          <p:nvPr/>
        </p:nvSpPr>
        <p:spPr>
          <a:xfrm>
            <a:off x="329504" y="101930"/>
            <a:ext cx="11532991" cy="6709529"/>
          </a:xfrm>
          <a:prstGeom prst="rect">
            <a:avLst/>
          </a:prstGeom>
          <a:noFill/>
        </p:spPr>
        <p:txBody>
          <a:bodyPr wrap="square" rtlCol="0">
            <a:spAutoFit/>
          </a:bodyPr>
          <a:lstStyle/>
          <a:p>
            <a:pPr algn="just">
              <a:spcAft>
                <a:spcPts val="600"/>
              </a:spcAft>
            </a:pPr>
            <a:r>
              <a:rPr lang="en-US" sz="4000" b="1" u="sng" dirty="0">
                <a:solidFill>
                  <a:srgbClr val="FFFF00"/>
                </a:solidFill>
              </a:rPr>
              <a:t>John 18:4-6:</a:t>
            </a:r>
          </a:p>
          <a:p>
            <a:pPr algn="just">
              <a:spcAft>
                <a:spcPts val="600"/>
              </a:spcAft>
            </a:pPr>
            <a:r>
              <a:rPr lang="en-US" sz="4000" b="1" dirty="0">
                <a:solidFill>
                  <a:schemeClr val="bg1"/>
                </a:solidFill>
              </a:rPr>
              <a:t>When they heard “I am” they had no option than to bow and worshiped him. </a:t>
            </a:r>
          </a:p>
          <a:p>
            <a:pPr algn="just">
              <a:spcAft>
                <a:spcPts val="600"/>
              </a:spcAft>
            </a:pPr>
            <a:endParaRPr lang="en-US" sz="500" b="1" dirty="0">
              <a:solidFill>
                <a:schemeClr val="bg1"/>
              </a:solidFill>
            </a:endParaRPr>
          </a:p>
          <a:p>
            <a:pPr algn="just">
              <a:spcAft>
                <a:spcPts val="600"/>
              </a:spcAft>
            </a:pPr>
            <a:r>
              <a:rPr lang="en-US" sz="4000" b="1" dirty="0">
                <a:solidFill>
                  <a:schemeClr val="bg1"/>
                </a:solidFill>
              </a:rPr>
              <a:t>“Before Abraham was, I am”. </a:t>
            </a:r>
            <a:r>
              <a:rPr lang="en-US" sz="4000" b="1" i="1" dirty="0">
                <a:solidFill>
                  <a:srgbClr val="FFFF00"/>
                </a:solidFill>
              </a:rPr>
              <a:t>(John 8:54 – 58)</a:t>
            </a:r>
          </a:p>
          <a:p>
            <a:pPr algn="just">
              <a:spcAft>
                <a:spcPts val="600"/>
              </a:spcAft>
            </a:pPr>
            <a:r>
              <a:rPr lang="en-US" sz="4000" b="1" dirty="0">
                <a:solidFill>
                  <a:schemeClr val="bg1"/>
                </a:solidFill>
              </a:rPr>
              <a:t>What Jesus meant saying “I am” means “I have been the one all these time. I am the one.</a:t>
            </a:r>
          </a:p>
          <a:p>
            <a:pPr algn="just">
              <a:spcAft>
                <a:spcPts val="600"/>
              </a:spcAft>
            </a:pPr>
            <a:r>
              <a:rPr lang="en-US" sz="4000" b="1" dirty="0">
                <a:solidFill>
                  <a:schemeClr val="bg1"/>
                </a:solidFill>
              </a:rPr>
              <a:t>Anytime you hear that God appeared to man, this is what Jesus is saying “I am the One”. I am the one that appeared to your fathers. I am the one that called Moses.</a:t>
            </a:r>
          </a:p>
        </p:txBody>
      </p:sp>
    </p:spTree>
    <p:extLst>
      <p:ext uri="{BB962C8B-B14F-4D97-AF65-F5344CB8AC3E}">
        <p14:creationId xmlns:p14="http://schemas.microsoft.com/office/powerpoint/2010/main" val="3456562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DF2ADA12-D628-94C0-BE84-24AF6A12E6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ADAC95D-0810-51E1-FA0E-875D7973C3D1}"/>
              </a:ext>
            </a:extLst>
          </p:cNvPr>
          <p:cNvSpPr txBox="1"/>
          <p:nvPr/>
        </p:nvSpPr>
        <p:spPr>
          <a:xfrm>
            <a:off x="475408" y="597455"/>
            <a:ext cx="11241184" cy="5663089"/>
          </a:xfrm>
          <a:prstGeom prst="rect">
            <a:avLst/>
          </a:prstGeom>
          <a:noFill/>
        </p:spPr>
        <p:txBody>
          <a:bodyPr wrap="square" rtlCol="0">
            <a:spAutoFit/>
          </a:bodyPr>
          <a:lstStyle/>
          <a:p>
            <a:pPr algn="just">
              <a:spcAft>
                <a:spcPts val="600"/>
              </a:spcAft>
            </a:pPr>
            <a:r>
              <a:rPr lang="en-US" sz="4800" b="1" u="sng" dirty="0">
                <a:solidFill>
                  <a:schemeClr val="bg1"/>
                </a:solidFill>
              </a:rPr>
              <a:t>John 8:56:</a:t>
            </a:r>
            <a:r>
              <a:rPr lang="en-US" sz="4800" b="1" dirty="0">
                <a:solidFill>
                  <a:schemeClr val="bg1"/>
                </a:solidFill>
              </a:rPr>
              <a:t> </a:t>
            </a:r>
            <a:r>
              <a:rPr lang="en-US" sz="4800" b="1" i="1" dirty="0">
                <a:solidFill>
                  <a:schemeClr val="bg1"/>
                </a:solidFill>
              </a:rPr>
              <a:t>“Your father Abraham rejoiced to see my day: and he saw it, and was glad.” </a:t>
            </a:r>
          </a:p>
          <a:p>
            <a:pPr algn="just">
              <a:spcAft>
                <a:spcPts val="600"/>
              </a:spcAft>
            </a:pPr>
            <a:endParaRPr lang="en-US" sz="1100" b="1" dirty="0">
              <a:solidFill>
                <a:schemeClr val="bg1"/>
              </a:solidFill>
            </a:endParaRPr>
          </a:p>
          <a:p>
            <a:pPr algn="just">
              <a:spcAft>
                <a:spcPts val="600"/>
              </a:spcAft>
            </a:pPr>
            <a:r>
              <a:rPr lang="en-US" sz="4800" b="1" dirty="0">
                <a:solidFill>
                  <a:schemeClr val="bg1"/>
                </a:solidFill>
              </a:rPr>
              <a:t>When did Abraham see Jesus? The Bible said he saw him. Remember his encounter with Melchizedek? </a:t>
            </a:r>
          </a:p>
          <a:p>
            <a:pPr algn="just">
              <a:spcAft>
                <a:spcPts val="600"/>
              </a:spcAft>
            </a:pPr>
            <a:r>
              <a:rPr lang="en-US" sz="4800" b="1" dirty="0">
                <a:solidFill>
                  <a:schemeClr val="bg1"/>
                </a:solidFill>
              </a:rPr>
              <a:t>He was the One.</a:t>
            </a:r>
          </a:p>
        </p:txBody>
      </p:sp>
    </p:spTree>
    <p:extLst>
      <p:ext uri="{BB962C8B-B14F-4D97-AF65-F5344CB8AC3E}">
        <p14:creationId xmlns:p14="http://schemas.microsoft.com/office/powerpoint/2010/main" val="1996169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AF990B9-2447-5F73-84DF-71D03436FA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184D918-0189-AFA4-12AD-0E1C2B524F99}"/>
              </a:ext>
            </a:extLst>
          </p:cNvPr>
          <p:cNvSpPr txBox="1"/>
          <p:nvPr/>
        </p:nvSpPr>
        <p:spPr>
          <a:xfrm>
            <a:off x="475408" y="174119"/>
            <a:ext cx="11241184" cy="6417141"/>
          </a:xfrm>
          <a:prstGeom prst="rect">
            <a:avLst/>
          </a:prstGeom>
          <a:noFill/>
        </p:spPr>
        <p:txBody>
          <a:bodyPr wrap="square" rtlCol="0">
            <a:spAutoFit/>
          </a:bodyPr>
          <a:lstStyle/>
          <a:p>
            <a:pPr algn="just">
              <a:spcAft>
                <a:spcPts val="600"/>
              </a:spcAft>
            </a:pPr>
            <a:r>
              <a:rPr lang="en-US" sz="3600" b="1" dirty="0">
                <a:solidFill>
                  <a:schemeClr val="bg1"/>
                </a:solidFill>
              </a:rPr>
              <a:t>When Moses was leading the people of Israel, Moses told them in Deut. 18:15-18, that “someone greater than me will come” and when he will come, he will demonstrate the glory greater than my own glory. And anytime Jesus appears and say “I am the one, the jews will now ask him “show us Your glory”. </a:t>
            </a:r>
          </a:p>
          <a:p>
            <a:pPr algn="just">
              <a:spcAft>
                <a:spcPts val="600"/>
              </a:spcAft>
            </a:pPr>
            <a:r>
              <a:rPr lang="en-US" sz="3600" b="1" dirty="0">
                <a:solidFill>
                  <a:schemeClr val="bg1"/>
                </a:solidFill>
              </a:rPr>
              <a:t>The Day the Glory of Jesus was revealed in </a:t>
            </a:r>
            <a:r>
              <a:rPr lang="en-US" sz="3600" b="1" dirty="0">
                <a:solidFill>
                  <a:srgbClr val="FFFF00"/>
                </a:solidFill>
              </a:rPr>
              <a:t>Matthew 17 </a:t>
            </a:r>
            <a:r>
              <a:rPr lang="en-US" sz="3600" b="1" dirty="0">
                <a:solidFill>
                  <a:schemeClr val="bg1"/>
                </a:solidFill>
              </a:rPr>
              <a:t>at a high mountain, only 3 people (Peter, James and John) were there.</a:t>
            </a:r>
          </a:p>
          <a:p>
            <a:pPr algn="just">
              <a:spcAft>
                <a:spcPts val="600"/>
              </a:spcAft>
            </a:pPr>
            <a:r>
              <a:rPr lang="en-US" sz="3600" b="1" u="sng" dirty="0">
                <a:solidFill>
                  <a:srgbClr val="FFFF00"/>
                </a:solidFill>
              </a:rPr>
              <a:t>1 Cor 2:7-8:</a:t>
            </a:r>
          </a:p>
          <a:p>
            <a:pPr algn="just">
              <a:spcAft>
                <a:spcPts val="600"/>
              </a:spcAft>
            </a:pPr>
            <a:r>
              <a:rPr lang="en-US" sz="3600" b="1" dirty="0">
                <a:solidFill>
                  <a:schemeClr val="bg1"/>
                </a:solidFill>
              </a:rPr>
              <a:t>Who is this Lord of Glory? Our Lord Jesus Christ </a:t>
            </a:r>
          </a:p>
        </p:txBody>
      </p:sp>
    </p:spTree>
    <p:extLst>
      <p:ext uri="{BB962C8B-B14F-4D97-AF65-F5344CB8AC3E}">
        <p14:creationId xmlns:p14="http://schemas.microsoft.com/office/powerpoint/2010/main" val="3709581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29F2098-741A-85C5-9A40-B6B18DE720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8B81BE-91FD-E22B-2348-5E63D4EE1C0C}"/>
              </a:ext>
            </a:extLst>
          </p:cNvPr>
          <p:cNvSpPr txBox="1"/>
          <p:nvPr/>
        </p:nvSpPr>
        <p:spPr>
          <a:xfrm>
            <a:off x="353567" y="276465"/>
            <a:ext cx="11532991" cy="6324808"/>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WHO IS THE “FATHER”?</a:t>
            </a:r>
          </a:p>
          <a:p>
            <a:pPr algn="ctr">
              <a:spcAft>
                <a:spcPts val="600"/>
              </a:spcAft>
            </a:pPr>
            <a:r>
              <a:rPr lang="en-US" sz="4400" b="1" dirty="0">
                <a:solidFill>
                  <a:schemeClr val="bg1"/>
                </a:solidFill>
                <a:latin typeface="Rockwell" panose="02060603020205020403" pitchFamily="18" charset="0"/>
              </a:rPr>
              <a:t>(</a:t>
            </a:r>
            <a:r>
              <a:rPr lang="en-US" sz="4300" b="1" dirty="0">
                <a:solidFill>
                  <a:schemeClr val="bg1"/>
                </a:solidFill>
              </a:rPr>
              <a:t>Isaiah 9:6)</a:t>
            </a:r>
          </a:p>
          <a:p>
            <a:pPr algn="ctr">
              <a:spcAft>
                <a:spcPts val="600"/>
              </a:spcAft>
            </a:pPr>
            <a:endParaRPr lang="en-US" sz="1000" b="1" i="1" dirty="0">
              <a:solidFill>
                <a:schemeClr val="bg1"/>
              </a:solidFill>
            </a:endParaRPr>
          </a:p>
          <a:p>
            <a:pPr algn="just">
              <a:spcAft>
                <a:spcPts val="600"/>
              </a:spcAft>
            </a:pPr>
            <a:r>
              <a:rPr lang="en-US" sz="4300" b="1" i="1" dirty="0">
                <a:solidFill>
                  <a:schemeClr val="bg1"/>
                </a:solidFill>
              </a:rPr>
              <a:t>“For unto us a child is born, unto us a son is given: and the government shall be upon his shoulder: and his name shall be called Wonderful, Counsellor, The mighty God, </a:t>
            </a:r>
            <a:r>
              <a:rPr lang="en-US" sz="4300" b="1" i="1" dirty="0">
                <a:solidFill>
                  <a:srgbClr val="FFFF00"/>
                </a:solidFill>
              </a:rPr>
              <a:t>The everlasting Father, </a:t>
            </a:r>
            <a:r>
              <a:rPr lang="en-US" sz="4300" b="1" i="1" dirty="0">
                <a:solidFill>
                  <a:schemeClr val="bg1"/>
                </a:solidFill>
              </a:rPr>
              <a:t>The Prince of Peace”.</a:t>
            </a:r>
          </a:p>
          <a:p>
            <a:pPr algn="just">
              <a:spcAft>
                <a:spcPts val="600"/>
              </a:spcAft>
            </a:pPr>
            <a:endParaRPr lang="en-US" sz="1400" b="1" dirty="0">
              <a:solidFill>
                <a:schemeClr val="bg1"/>
              </a:solidFill>
            </a:endParaRPr>
          </a:p>
          <a:p>
            <a:pPr algn="just">
              <a:spcAft>
                <a:spcPts val="600"/>
              </a:spcAft>
            </a:pPr>
            <a:r>
              <a:rPr lang="en-US" sz="4300" b="1" dirty="0">
                <a:solidFill>
                  <a:schemeClr val="bg1"/>
                </a:solidFill>
              </a:rPr>
              <a:t>Take note of the name </a:t>
            </a:r>
            <a:r>
              <a:rPr lang="en-US" sz="4300" b="1" dirty="0">
                <a:solidFill>
                  <a:srgbClr val="FFFF00"/>
                </a:solidFill>
              </a:rPr>
              <a:t>“EVERLASTING FATHER”. </a:t>
            </a:r>
          </a:p>
        </p:txBody>
      </p:sp>
    </p:spTree>
    <p:extLst>
      <p:ext uri="{BB962C8B-B14F-4D97-AF65-F5344CB8AC3E}">
        <p14:creationId xmlns:p14="http://schemas.microsoft.com/office/powerpoint/2010/main" val="4029401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C589F8A-7DC9-9192-DD0A-0893C87A0A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7104D1A-1E73-83BD-F21D-64BAD77841FD}"/>
              </a:ext>
            </a:extLst>
          </p:cNvPr>
          <p:cNvSpPr txBox="1"/>
          <p:nvPr/>
        </p:nvSpPr>
        <p:spPr>
          <a:xfrm>
            <a:off x="353961" y="139848"/>
            <a:ext cx="11444749" cy="6709529"/>
          </a:xfrm>
          <a:prstGeom prst="rect">
            <a:avLst/>
          </a:prstGeom>
          <a:noFill/>
        </p:spPr>
        <p:txBody>
          <a:bodyPr wrap="square" rtlCol="0">
            <a:spAutoFit/>
          </a:bodyPr>
          <a:lstStyle/>
          <a:p>
            <a:pPr algn="ctr">
              <a:spcAft>
                <a:spcPts val="600"/>
              </a:spcAft>
            </a:pPr>
            <a:r>
              <a:rPr lang="en-US" sz="3600" b="1" dirty="0">
                <a:solidFill>
                  <a:srgbClr val="FFC000"/>
                </a:solidFill>
                <a:latin typeface="Rockwell" panose="02060603020205020403" pitchFamily="18" charset="0"/>
              </a:rPr>
              <a:t>STATEMENTS THAT JESUS MADE THAT ONLY A GOD COULD MAKE. </a:t>
            </a:r>
            <a:endParaRPr lang="en-US" sz="100" b="1" dirty="0">
              <a:solidFill>
                <a:srgbClr val="FFFF00"/>
              </a:solidFill>
            </a:endParaRPr>
          </a:p>
          <a:p>
            <a:pPr algn="just">
              <a:spcAft>
                <a:spcPts val="600"/>
              </a:spcAft>
            </a:pPr>
            <a:endParaRPr lang="en-US" sz="100" b="1" dirty="0">
              <a:solidFill>
                <a:schemeClr val="bg1"/>
              </a:solidFill>
            </a:endParaRPr>
          </a:p>
          <a:p>
            <a:pPr algn="just">
              <a:spcAft>
                <a:spcPts val="600"/>
              </a:spcAft>
            </a:pPr>
            <a:r>
              <a:rPr lang="en-US" sz="4000" b="1" dirty="0">
                <a:solidFill>
                  <a:schemeClr val="bg1"/>
                </a:solidFill>
              </a:rPr>
              <a:t>No prophet, no entity in the history of this world can make such claims.</a:t>
            </a:r>
          </a:p>
          <a:p>
            <a:pPr algn="just">
              <a:spcAft>
                <a:spcPts val="600"/>
              </a:spcAft>
            </a:pPr>
            <a:r>
              <a:rPr lang="en-US" sz="4000" b="1" dirty="0">
                <a:solidFill>
                  <a:schemeClr val="bg1"/>
                </a:solidFill>
              </a:rPr>
              <a:t>Look at </a:t>
            </a:r>
            <a:r>
              <a:rPr lang="en-US" sz="4000" b="1" dirty="0">
                <a:solidFill>
                  <a:srgbClr val="FFFF00"/>
                </a:solidFill>
              </a:rPr>
              <a:t>1 Samuel 2:6 </a:t>
            </a:r>
            <a:r>
              <a:rPr lang="en-US" sz="4000" b="1" dirty="0">
                <a:solidFill>
                  <a:schemeClr val="bg1"/>
                </a:solidFill>
              </a:rPr>
              <a:t>&amp; </a:t>
            </a:r>
            <a:r>
              <a:rPr lang="en-US" sz="4000" b="1" dirty="0">
                <a:solidFill>
                  <a:srgbClr val="FFFF00"/>
                </a:solidFill>
              </a:rPr>
              <a:t>John 5:21</a:t>
            </a:r>
            <a:r>
              <a:rPr lang="en-US" sz="4000" b="1" dirty="0">
                <a:solidFill>
                  <a:schemeClr val="bg1"/>
                </a:solidFill>
              </a:rPr>
              <a:t>.</a:t>
            </a:r>
          </a:p>
          <a:p>
            <a:pPr algn="just">
              <a:spcAft>
                <a:spcPts val="600"/>
              </a:spcAft>
            </a:pPr>
            <a:endParaRPr lang="en-US" sz="100" b="1" dirty="0">
              <a:solidFill>
                <a:schemeClr val="bg1"/>
              </a:solidFill>
            </a:endParaRPr>
          </a:p>
          <a:p>
            <a:pPr algn="just">
              <a:spcAft>
                <a:spcPts val="600"/>
              </a:spcAft>
            </a:pPr>
            <a:r>
              <a:rPr lang="en-US" sz="4000" b="1" u="sng" dirty="0">
                <a:solidFill>
                  <a:schemeClr val="bg1"/>
                </a:solidFill>
              </a:rPr>
              <a:t>Matt 28: 18:</a:t>
            </a:r>
            <a:r>
              <a:rPr lang="en-US" sz="4000" b="1" dirty="0">
                <a:solidFill>
                  <a:schemeClr val="bg1"/>
                </a:solidFill>
              </a:rPr>
              <a:t> </a:t>
            </a:r>
            <a:r>
              <a:rPr lang="en-US" sz="4000" b="1" i="1" dirty="0">
                <a:solidFill>
                  <a:schemeClr val="bg1"/>
                </a:solidFill>
              </a:rPr>
              <a:t>“...all power is given unto me in heaven and in earth.”</a:t>
            </a:r>
          </a:p>
          <a:p>
            <a:pPr algn="just">
              <a:spcAft>
                <a:spcPts val="600"/>
              </a:spcAft>
            </a:pPr>
            <a:r>
              <a:rPr lang="en-US" sz="4000" b="1" dirty="0">
                <a:solidFill>
                  <a:schemeClr val="bg1"/>
                </a:solidFill>
              </a:rPr>
              <a:t>When people say Jesus is a prophet; tell them no prophet in this world, no man, no deity can make such claim. Only the Living God can.</a:t>
            </a:r>
          </a:p>
        </p:txBody>
      </p:sp>
    </p:spTree>
    <p:extLst>
      <p:ext uri="{BB962C8B-B14F-4D97-AF65-F5344CB8AC3E}">
        <p14:creationId xmlns:p14="http://schemas.microsoft.com/office/powerpoint/2010/main" val="3177895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E1CDFFA-E4D5-79D2-212F-2306242BFE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3161AA-F1A7-6E79-B903-94F857BDE2D2}"/>
              </a:ext>
            </a:extLst>
          </p:cNvPr>
          <p:cNvSpPr txBox="1"/>
          <p:nvPr/>
        </p:nvSpPr>
        <p:spPr>
          <a:xfrm>
            <a:off x="373625" y="1024752"/>
            <a:ext cx="11444749" cy="4385816"/>
          </a:xfrm>
          <a:prstGeom prst="rect">
            <a:avLst/>
          </a:prstGeom>
          <a:noFill/>
        </p:spPr>
        <p:txBody>
          <a:bodyPr wrap="square" rtlCol="0">
            <a:spAutoFit/>
          </a:bodyPr>
          <a:lstStyle/>
          <a:p>
            <a:pPr algn="just">
              <a:spcAft>
                <a:spcPts val="600"/>
              </a:spcAft>
            </a:pPr>
            <a:r>
              <a:rPr lang="en-US" sz="4800" b="1" dirty="0">
                <a:solidFill>
                  <a:schemeClr val="bg1"/>
                </a:solidFill>
              </a:rPr>
              <a:t>They were times angels were worshipped but they rejected it. </a:t>
            </a:r>
            <a:r>
              <a:rPr lang="en-US" sz="4800" b="1" dirty="0">
                <a:solidFill>
                  <a:srgbClr val="FFFF00"/>
                </a:solidFill>
              </a:rPr>
              <a:t>(Rev 19:10) </a:t>
            </a:r>
          </a:p>
          <a:p>
            <a:pPr algn="just">
              <a:spcAft>
                <a:spcPts val="600"/>
              </a:spcAft>
            </a:pPr>
            <a:endParaRPr lang="en-US" sz="2000" b="1" dirty="0">
              <a:solidFill>
                <a:schemeClr val="bg1"/>
              </a:solidFill>
            </a:endParaRPr>
          </a:p>
          <a:p>
            <a:pPr algn="just">
              <a:spcAft>
                <a:spcPts val="600"/>
              </a:spcAft>
            </a:pPr>
            <a:r>
              <a:rPr lang="en-US" sz="4800" b="1" dirty="0">
                <a:solidFill>
                  <a:schemeClr val="bg1"/>
                </a:solidFill>
              </a:rPr>
              <a:t>But 9 times in the Bible, Jesus never rejected worship. He accepted it.                         </a:t>
            </a:r>
            <a:r>
              <a:rPr lang="en-US" sz="4800" b="1" dirty="0">
                <a:solidFill>
                  <a:srgbClr val="FFFF00"/>
                </a:solidFill>
              </a:rPr>
              <a:t>(Matt 8;2, Matt 28:17-18;  Matt 14:33)</a:t>
            </a:r>
          </a:p>
        </p:txBody>
      </p:sp>
    </p:spTree>
    <p:extLst>
      <p:ext uri="{BB962C8B-B14F-4D97-AF65-F5344CB8AC3E}">
        <p14:creationId xmlns:p14="http://schemas.microsoft.com/office/powerpoint/2010/main" val="4087399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DAA8496E-F589-5EB4-C408-6009F3F7335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F9E46D-D47F-6B58-705E-E02548363B0F}"/>
              </a:ext>
            </a:extLst>
          </p:cNvPr>
          <p:cNvSpPr txBox="1"/>
          <p:nvPr/>
        </p:nvSpPr>
        <p:spPr>
          <a:xfrm>
            <a:off x="373625" y="83128"/>
            <a:ext cx="11444749" cy="6686446"/>
          </a:xfrm>
          <a:prstGeom prst="rect">
            <a:avLst/>
          </a:prstGeom>
          <a:noFill/>
        </p:spPr>
        <p:txBody>
          <a:bodyPr wrap="square" rtlCol="0">
            <a:spAutoFit/>
          </a:bodyPr>
          <a:lstStyle/>
          <a:p>
            <a:pPr algn="just">
              <a:spcAft>
                <a:spcPts val="600"/>
              </a:spcAft>
            </a:pPr>
            <a:r>
              <a:rPr lang="en-US" sz="4800" b="1" u="sng" dirty="0">
                <a:solidFill>
                  <a:srgbClr val="FFFF00"/>
                </a:solidFill>
              </a:rPr>
              <a:t>Scriptures:</a:t>
            </a:r>
            <a:r>
              <a:rPr lang="en-US" sz="4800" b="1" dirty="0">
                <a:solidFill>
                  <a:srgbClr val="FFFF00"/>
                </a:solidFill>
              </a:rPr>
              <a:t> </a:t>
            </a:r>
          </a:p>
          <a:p>
            <a:pPr algn="just">
              <a:spcAft>
                <a:spcPts val="600"/>
              </a:spcAft>
            </a:pPr>
            <a:r>
              <a:rPr lang="en-US" sz="4800" b="1" dirty="0">
                <a:solidFill>
                  <a:schemeClr val="bg1"/>
                </a:solidFill>
              </a:rPr>
              <a:t>1 Cor 10:2-4;  Exo 17:6;  Colossians 1:15-20</a:t>
            </a:r>
          </a:p>
          <a:p>
            <a:pPr algn="just">
              <a:spcAft>
                <a:spcPts val="600"/>
              </a:spcAft>
            </a:pPr>
            <a:endParaRPr lang="en-US" sz="900" b="1" dirty="0">
              <a:solidFill>
                <a:schemeClr val="bg1"/>
              </a:solidFill>
            </a:endParaRPr>
          </a:p>
          <a:p>
            <a:pPr algn="just">
              <a:spcAft>
                <a:spcPts val="600"/>
              </a:spcAft>
            </a:pPr>
            <a:r>
              <a:rPr lang="en-US" sz="4800" b="1" dirty="0">
                <a:solidFill>
                  <a:schemeClr val="bg1"/>
                </a:solidFill>
              </a:rPr>
              <a:t>Let us read the account of Thomas in </a:t>
            </a:r>
            <a:r>
              <a:rPr lang="en-US" sz="4800" b="1" dirty="0">
                <a:solidFill>
                  <a:srgbClr val="FFFF00"/>
                </a:solidFill>
              </a:rPr>
              <a:t>John 20:24-28. </a:t>
            </a:r>
          </a:p>
          <a:p>
            <a:pPr algn="just">
              <a:spcAft>
                <a:spcPts val="600"/>
              </a:spcAft>
            </a:pPr>
            <a:endParaRPr lang="en-US" sz="1000" b="1" dirty="0">
              <a:solidFill>
                <a:schemeClr val="bg1"/>
              </a:solidFill>
            </a:endParaRPr>
          </a:p>
          <a:p>
            <a:pPr algn="just">
              <a:spcAft>
                <a:spcPts val="600"/>
              </a:spcAft>
            </a:pPr>
            <a:r>
              <a:rPr lang="en-US" sz="4800" b="1" dirty="0">
                <a:solidFill>
                  <a:schemeClr val="bg1"/>
                </a:solidFill>
              </a:rPr>
              <a:t>From the beginning of the Old Testament, Christ is sprinkled almost everywhere in the scriptures, it takes the Spirit of Revelation to reveal these mysteries.</a:t>
            </a:r>
          </a:p>
        </p:txBody>
      </p:sp>
    </p:spTree>
    <p:extLst>
      <p:ext uri="{BB962C8B-B14F-4D97-AF65-F5344CB8AC3E}">
        <p14:creationId xmlns:p14="http://schemas.microsoft.com/office/powerpoint/2010/main" val="3368586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A2DB148-7857-8FF8-3473-9BCF19A26F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51F892-5284-F7F8-A333-5F70A3540175}"/>
              </a:ext>
            </a:extLst>
          </p:cNvPr>
          <p:cNvSpPr txBox="1"/>
          <p:nvPr/>
        </p:nvSpPr>
        <p:spPr>
          <a:xfrm>
            <a:off x="447368" y="206310"/>
            <a:ext cx="11297264" cy="6540252"/>
          </a:xfrm>
          <a:prstGeom prst="rect">
            <a:avLst/>
          </a:prstGeom>
          <a:noFill/>
        </p:spPr>
        <p:txBody>
          <a:bodyPr wrap="square" rtlCol="0">
            <a:spAutoFit/>
          </a:bodyPr>
          <a:lstStyle/>
          <a:p>
            <a:pPr algn="ctr">
              <a:spcAft>
                <a:spcPts val="600"/>
              </a:spcAft>
            </a:pPr>
            <a:r>
              <a:rPr lang="en-US" sz="3600" b="1" dirty="0">
                <a:solidFill>
                  <a:srgbClr val="FFC000"/>
                </a:solidFill>
                <a:latin typeface="Rockwell" panose="02060603020205020403" pitchFamily="18" charset="0"/>
              </a:rPr>
              <a:t>THE BENEFIT OF THIS REVELATION TO OUR DESTINY AS ELECTS</a:t>
            </a:r>
          </a:p>
          <a:p>
            <a:pPr algn="just">
              <a:spcAft>
                <a:spcPts val="600"/>
              </a:spcAft>
            </a:pPr>
            <a:endParaRPr lang="en-US" sz="300" b="1" dirty="0">
              <a:solidFill>
                <a:srgbClr val="FFFF00"/>
              </a:solidFill>
            </a:endParaRPr>
          </a:p>
          <a:p>
            <a:pPr algn="just">
              <a:spcAft>
                <a:spcPts val="600"/>
              </a:spcAft>
            </a:pPr>
            <a:r>
              <a:rPr lang="en-US" sz="3600" b="1" dirty="0">
                <a:solidFill>
                  <a:schemeClr val="bg1"/>
                </a:solidFill>
              </a:rPr>
              <a:t>Jesus said upon this rock he will build his church. Who is the church? Me and you - His elect. He will build us so that we can be conformed to the image of his son.                     (Romans 8:29)</a:t>
            </a:r>
          </a:p>
          <a:p>
            <a:pPr algn="just">
              <a:spcAft>
                <a:spcPts val="600"/>
              </a:spcAft>
            </a:pPr>
            <a:r>
              <a:rPr lang="en-US" sz="3600" b="1" dirty="0">
                <a:solidFill>
                  <a:schemeClr val="bg1"/>
                </a:solidFill>
              </a:rPr>
              <a:t>Until you catch this revelation, your building process will not start. Upon this rock, I the Lord God will build you. That is where the stature of the perfect man comes in. William Branham preached this. </a:t>
            </a:r>
          </a:p>
          <a:p>
            <a:pPr algn="just">
              <a:spcAft>
                <a:spcPts val="600"/>
              </a:spcAft>
            </a:pPr>
            <a:r>
              <a:rPr lang="en-US" sz="3600" b="1" dirty="0">
                <a:solidFill>
                  <a:srgbClr val="FFFF00"/>
                </a:solidFill>
              </a:rPr>
              <a:t>2 Peter 1:5-8</a:t>
            </a:r>
          </a:p>
        </p:txBody>
      </p:sp>
    </p:spTree>
    <p:extLst>
      <p:ext uri="{BB962C8B-B14F-4D97-AF65-F5344CB8AC3E}">
        <p14:creationId xmlns:p14="http://schemas.microsoft.com/office/powerpoint/2010/main" val="618375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7E37D26-3F78-C90C-B0C1-AC0338C53E1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6D4E09D-76E5-2C26-C8F2-A944C022E29C}"/>
              </a:ext>
            </a:extLst>
          </p:cNvPr>
          <p:cNvSpPr txBox="1"/>
          <p:nvPr/>
        </p:nvSpPr>
        <p:spPr>
          <a:xfrm>
            <a:off x="619433" y="1740144"/>
            <a:ext cx="11061290" cy="2800767"/>
          </a:xfrm>
          <a:prstGeom prst="rect">
            <a:avLst/>
          </a:prstGeom>
          <a:noFill/>
        </p:spPr>
        <p:txBody>
          <a:bodyPr wrap="square" rtlCol="0">
            <a:spAutoFit/>
          </a:bodyPr>
          <a:lstStyle/>
          <a:p>
            <a:pPr algn="just">
              <a:spcAft>
                <a:spcPts val="600"/>
              </a:spcAft>
            </a:pPr>
            <a:r>
              <a:rPr lang="en-US" sz="4400" b="1" i="1" dirty="0">
                <a:solidFill>
                  <a:schemeClr val="bg1"/>
                </a:solidFill>
              </a:rPr>
              <a:t>You must be able to add to your faith (revelation), virtue, knowledge, temperance, patience, Godliness, Brotherly kindness then Charity.</a:t>
            </a:r>
          </a:p>
        </p:txBody>
      </p:sp>
    </p:spTree>
    <p:extLst>
      <p:ext uri="{BB962C8B-B14F-4D97-AF65-F5344CB8AC3E}">
        <p14:creationId xmlns:p14="http://schemas.microsoft.com/office/powerpoint/2010/main" val="699894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A55858-7779-C488-0D14-AEBADE545A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8D41F8-09DE-96D1-4568-EE3EE79294F9}"/>
              </a:ext>
            </a:extLst>
          </p:cNvPr>
          <p:cNvSpPr txBox="1"/>
          <p:nvPr/>
        </p:nvSpPr>
        <p:spPr>
          <a:xfrm>
            <a:off x="219724" y="2773136"/>
            <a:ext cx="11426876" cy="861774"/>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SHALOM!!!</a:t>
            </a:r>
            <a:endParaRPr lang="en-US" sz="4600" b="1" dirty="0">
              <a:solidFill>
                <a:schemeClr val="bg1"/>
              </a:solidFill>
            </a:endParaRPr>
          </a:p>
        </p:txBody>
      </p:sp>
    </p:spTree>
    <p:extLst>
      <p:ext uri="{BB962C8B-B14F-4D97-AF65-F5344CB8AC3E}">
        <p14:creationId xmlns:p14="http://schemas.microsoft.com/office/powerpoint/2010/main" val="119959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3998</TotalTime>
  <Words>2056</Words>
  <Application>Microsoft Office PowerPoint</Application>
  <PresentationFormat>Widescreen</PresentationFormat>
  <Paragraphs>153</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Berlin Sans FB Demi</vt:lpstr>
      <vt:lpstr>Calibri</vt:lpstr>
      <vt:lpstr>Calibri Light</vt:lpstr>
      <vt:lpstr>Copperplate Gothic Bold</vt:lpstr>
      <vt:lpstr>Maiandra GD</vt:lpstr>
      <vt:lpstr>Rockwell</vt:lpstr>
      <vt:lpstr>Viner Hand ITC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SUBMACHINE</dc:creator>
  <cp:lastModifiedBy>Emmanuel Phillip</cp:lastModifiedBy>
  <cp:revision>920</cp:revision>
  <dcterms:created xsi:type="dcterms:W3CDTF">2025-04-26T22:44:26Z</dcterms:created>
  <dcterms:modified xsi:type="dcterms:W3CDTF">2026-10-04T07:04:14Z</dcterms:modified>
</cp:coreProperties>
</file>