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varScale="1">
        <p:scale>
          <a:sx n="60" d="100"/>
          <a:sy n="60" d="100"/>
        </p:scale>
        <p:origin x="96" y="10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4820-E228-08EA-DB81-647F65C20F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4176833-B913-2B91-9A3A-34E543F7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9DAD878-6DC4-96AC-C79A-78B7E1534DA5}"/>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5" name="Footer Placeholder 4">
            <a:extLst>
              <a:ext uri="{FF2B5EF4-FFF2-40B4-BE49-F238E27FC236}">
                <a16:creationId xmlns:a16="http://schemas.microsoft.com/office/drawing/2014/main" id="{1594D1FE-19E3-6490-C2F5-1613B8C0F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DB4EB5-CD56-6895-DA58-66B78CFB064F}"/>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58544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1FB3-7F0E-C12F-CE88-95D32962B53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8A006D6-489C-E066-78A9-E775FABEC8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72C8755-5257-0949-DB14-FEA05F5738E1}"/>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5" name="Footer Placeholder 4">
            <a:extLst>
              <a:ext uri="{FF2B5EF4-FFF2-40B4-BE49-F238E27FC236}">
                <a16:creationId xmlns:a16="http://schemas.microsoft.com/office/drawing/2014/main" id="{5B515F16-D7E5-DE2B-6690-098A59F092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BE6463-C3DA-2052-3A64-4EC18F18D95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6677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27DBD-D51E-364D-8071-CA4A83BD39F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07D65B0-CDA2-39F3-1854-4CA73257679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304F5EB-63AF-3352-C2A3-9289DA39D151}"/>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5" name="Footer Placeholder 4">
            <a:extLst>
              <a:ext uri="{FF2B5EF4-FFF2-40B4-BE49-F238E27FC236}">
                <a16:creationId xmlns:a16="http://schemas.microsoft.com/office/drawing/2014/main" id="{6E523C52-7FE2-7473-9AE2-BA02BEC0F4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EBEBF6-1FD9-9F68-5847-F79A5B79B63B}"/>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258989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3E61-0926-1708-E7DE-C10A6F1A97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3FCE42-A6A9-F81D-9B57-393F52D63F0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101363-A654-AB3E-3181-350A9289A154}"/>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5" name="Footer Placeholder 4">
            <a:extLst>
              <a:ext uri="{FF2B5EF4-FFF2-40B4-BE49-F238E27FC236}">
                <a16:creationId xmlns:a16="http://schemas.microsoft.com/office/drawing/2014/main" id="{15B8F430-508B-6FEF-65C0-AC4C4BAE2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658100-C800-C057-4057-F9880F3F00A1}"/>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49407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4B62-856E-228B-EB58-1B3289A39B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DDF255B-4DE0-E7A0-BAE3-0C80E2834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3FAEED-D52D-D89F-9401-DE1ED207F79B}"/>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5" name="Footer Placeholder 4">
            <a:extLst>
              <a:ext uri="{FF2B5EF4-FFF2-40B4-BE49-F238E27FC236}">
                <a16:creationId xmlns:a16="http://schemas.microsoft.com/office/drawing/2014/main" id="{B9F892BA-966D-B87F-EE58-91796B011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E3746-8ED0-154E-5676-2D96C2D4B7C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66672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F19E-F4DF-52D7-B616-4D06E63DB8A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103E64-5E03-C7BF-B1FC-5A993F04EC1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78E374B-F6EC-C9C6-7286-FBEC34F0EA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5201FB7-623B-26A4-63C6-7207093B07AC}"/>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6" name="Footer Placeholder 5">
            <a:extLst>
              <a:ext uri="{FF2B5EF4-FFF2-40B4-BE49-F238E27FC236}">
                <a16:creationId xmlns:a16="http://schemas.microsoft.com/office/drawing/2014/main" id="{51BC25CF-DF58-8153-E287-92FC88A8D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70E96D-D690-FC97-EA76-CF9CECF5DED3}"/>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4059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875D-545E-2822-A1E4-3C762B84AB3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3A58B78-7993-8D02-191D-D32DE23FC4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66F0A9-922E-D76E-4E62-625AF7FB4FD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EFFAE6D-A31E-AD91-9E38-F98770CB2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6C316D-6714-0359-788B-1DE4DBBDD9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D201FD2-FC33-D968-A87C-E6F1C0CEB105}"/>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8" name="Footer Placeholder 7">
            <a:extLst>
              <a:ext uri="{FF2B5EF4-FFF2-40B4-BE49-F238E27FC236}">
                <a16:creationId xmlns:a16="http://schemas.microsoft.com/office/drawing/2014/main" id="{03A65624-1138-449B-559F-6918236B35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868058-4EAF-AF3C-37F9-851135C69C1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3366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2F0A-48DF-10B2-C355-CCD33B7CA67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5718089-2DC8-3A21-B2D3-928C360E412B}"/>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4" name="Footer Placeholder 3">
            <a:extLst>
              <a:ext uri="{FF2B5EF4-FFF2-40B4-BE49-F238E27FC236}">
                <a16:creationId xmlns:a16="http://schemas.microsoft.com/office/drawing/2014/main" id="{E39F0835-7EDF-2EE6-1F29-684D1B71B1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FC7370-1DAA-E017-C1CA-7832F5B1B152}"/>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7448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A16BD1-FEC2-3419-206D-F55E39EEB188}"/>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3" name="Footer Placeholder 2">
            <a:extLst>
              <a:ext uri="{FF2B5EF4-FFF2-40B4-BE49-F238E27FC236}">
                <a16:creationId xmlns:a16="http://schemas.microsoft.com/office/drawing/2014/main" id="{2CB4BBA6-61B3-3D89-C2B9-FDB5B204D8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5F5D20-403C-5FAE-07E5-C5134A0C32A4}"/>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98676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64F2-8AD5-84D0-D1A8-A76931E98F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5349D96-1E47-0006-7F03-4C7309B511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D385BC4-BA56-7125-FBF2-20C5A833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30B42A-C26F-FE1C-76E1-25AFB23569BF}"/>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6" name="Footer Placeholder 5">
            <a:extLst>
              <a:ext uri="{FF2B5EF4-FFF2-40B4-BE49-F238E27FC236}">
                <a16:creationId xmlns:a16="http://schemas.microsoft.com/office/drawing/2014/main" id="{8B85341D-86DA-AD63-FA08-9D5613C1F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7F4D33-4703-9839-A835-2B72D6FDCCDD}"/>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422746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C5B3-735F-36D6-A7B8-B329798DA8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2C7089B-71F1-5EA6-543D-516358B8C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B41899-0413-8FA0-4E1D-62BD2009BD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4FD669-A1F1-5721-E47D-EB3826AE91F3}"/>
              </a:ext>
            </a:extLst>
          </p:cNvPr>
          <p:cNvSpPr>
            <a:spLocks noGrp="1"/>
          </p:cNvSpPr>
          <p:nvPr>
            <p:ph type="dt" sz="half" idx="10"/>
          </p:nvPr>
        </p:nvSpPr>
        <p:spPr/>
        <p:txBody>
          <a:bodyPr/>
          <a:lstStyle/>
          <a:p>
            <a:fld id="{30D947CA-DD24-4633-9E4A-346601050888}" type="datetimeFigureOut">
              <a:rPr lang="en-GB" smtClean="0"/>
              <a:t>05/01/2025</a:t>
            </a:fld>
            <a:endParaRPr lang="en-GB"/>
          </a:p>
        </p:txBody>
      </p:sp>
      <p:sp>
        <p:nvSpPr>
          <p:cNvPr id="6" name="Footer Placeholder 5">
            <a:extLst>
              <a:ext uri="{FF2B5EF4-FFF2-40B4-BE49-F238E27FC236}">
                <a16:creationId xmlns:a16="http://schemas.microsoft.com/office/drawing/2014/main" id="{7902B043-F762-C03D-C16E-4F2AA17035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84AA48-668D-0A26-F85E-90D8989730E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39270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F52DB-9837-5130-2FCF-D20FAAC96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D6F80A4-D48C-3765-44B4-1626DA6C0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0B1DB4-149E-5985-E995-3B8B0693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947CA-DD24-4633-9E4A-346601050888}" type="datetimeFigureOut">
              <a:rPr lang="en-GB" smtClean="0"/>
              <a:t>05/01/2025</a:t>
            </a:fld>
            <a:endParaRPr lang="en-GB"/>
          </a:p>
        </p:txBody>
      </p:sp>
      <p:sp>
        <p:nvSpPr>
          <p:cNvPr id="5" name="Footer Placeholder 4">
            <a:extLst>
              <a:ext uri="{FF2B5EF4-FFF2-40B4-BE49-F238E27FC236}">
                <a16:creationId xmlns:a16="http://schemas.microsoft.com/office/drawing/2014/main" id="{63B9D6C0-E829-5975-0D2B-B61E5E32B0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D950DA-C52B-1AEE-2452-BEEF33EE6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9E433-2F52-49C8-AF15-B2E89B3474CB}" type="slidenum">
              <a:rPr lang="en-GB" smtClean="0"/>
              <a:t>‹#›</a:t>
            </a:fld>
            <a:endParaRPr lang="en-GB"/>
          </a:p>
        </p:txBody>
      </p:sp>
    </p:spTree>
    <p:extLst>
      <p:ext uri="{BB962C8B-B14F-4D97-AF65-F5344CB8AC3E}">
        <p14:creationId xmlns:p14="http://schemas.microsoft.com/office/powerpoint/2010/main" val="3585585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7556A5-977A-DC9D-8EB2-332A46DE82E5}"/>
              </a:ext>
            </a:extLst>
          </p:cNvPr>
          <p:cNvSpPr txBox="1"/>
          <p:nvPr/>
        </p:nvSpPr>
        <p:spPr>
          <a:xfrm>
            <a:off x="226430" y="1427747"/>
            <a:ext cx="10081799" cy="3631763"/>
          </a:xfrm>
          <a:prstGeom prst="rect">
            <a:avLst/>
          </a:prstGeom>
          <a:noFill/>
        </p:spPr>
        <p:txBody>
          <a:bodyPr wrap="none" rtlCol="0">
            <a:spAutoFit/>
          </a:bodyPr>
          <a:lstStyle/>
          <a:p>
            <a:pPr algn="ctr"/>
            <a:r>
              <a:rPr lang="en-GB" sz="11500" dirty="0">
                <a:solidFill>
                  <a:srgbClr val="FFFF00"/>
                </a:solidFill>
                <a:effectLst>
                  <a:outerShdw blurRad="38100" dist="38100" dir="2700000" algn="tl">
                    <a:srgbClr val="000000">
                      <a:alpha val="43137"/>
                    </a:srgbClr>
                  </a:outerShdw>
                </a:effectLst>
              </a:rPr>
              <a:t>WHAT  IS </a:t>
            </a:r>
          </a:p>
          <a:p>
            <a:pPr algn="ctr"/>
            <a:r>
              <a:rPr lang="en-GB" sz="11500" dirty="0">
                <a:solidFill>
                  <a:srgbClr val="FFFF00"/>
                </a:solidFill>
                <a:effectLst>
                  <a:outerShdw blurRad="38100" dist="38100" dir="2700000" algn="tl">
                    <a:srgbClr val="000000">
                      <a:alpha val="43137"/>
                    </a:srgbClr>
                  </a:outerShdw>
                </a:effectLst>
              </a:rPr>
              <a:t>DENOMINATION</a:t>
            </a:r>
            <a:endParaRPr lang="en-US" sz="115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5010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FAF3D8C-C227-E646-0CE2-EEF0397D1F1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E8C87FD-391C-C076-D1F9-4C826B2DF2DD}"/>
              </a:ext>
            </a:extLst>
          </p:cNvPr>
          <p:cNvSpPr txBox="1"/>
          <p:nvPr/>
        </p:nvSpPr>
        <p:spPr>
          <a:xfrm>
            <a:off x="123825" y="142875"/>
            <a:ext cx="11906249" cy="6555641"/>
          </a:xfrm>
          <a:prstGeom prst="rect">
            <a:avLst/>
          </a:prstGeom>
          <a:noFill/>
        </p:spPr>
        <p:txBody>
          <a:bodyPr wrap="square" rtlCol="0">
            <a:spAutoFit/>
          </a:bodyPr>
          <a:lstStyle/>
          <a:p>
            <a:r>
              <a:rPr lang="en-GB" sz="4200" dirty="0">
                <a:solidFill>
                  <a:schemeClr val="bg1"/>
                </a:solidFill>
                <a:latin typeface="Aptos Display" panose="020B0004020202020204" pitchFamily="34" charset="0"/>
                <a:cs typeface="Arial" panose="020B0604020202020204" pitchFamily="34" charset="0"/>
              </a:rPr>
              <a:t>TEXT </a:t>
            </a:r>
          </a:p>
          <a:p>
            <a:endParaRPr lang="en-GB" sz="4200" dirty="0">
              <a:solidFill>
                <a:schemeClr val="bg1"/>
              </a:solidFill>
              <a:latin typeface="Aptos Display" panose="020B0004020202020204" pitchFamily="34" charset="0"/>
              <a:cs typeface="Arial" panose="020B0604020202020204" pitchFamily="34" charset="0"/>
            </a:endParaRPr>
          </a:p>
          <a:p>
            <a:r>
              <a:rPr lang="en-GB" sz="4200" dirty="0">
                <a:solidFill>
                  <a:schemeClr val="accent4"/>
                </a:solidFill>
                <a:latin typeface="Aptos Display" panose="020B0004020202020204" pitchFamily="34" charset="0"/>
                <a:cs typeface="Arial" panose="020B0604020202020204" pitchFamily="34" charset="0"/>
              </a:rPr>
              <a:t>1 CORINTHIANS 2: 6 - 17, </a:t>
            </a:r>
          </a:p>
          <a:p>
            <a:r>
              <a:rPr lang="en-GB" sz="4200" dirty="0">
                <a:solidFill>
                  <a:schemeClr val="accent4"/>
                </a:solidFill>
                <a:latin typeface="Aptos Display" panose="020B0004020202020204" pitchFamily="34" charset="0"/>
                <a:cs typeface="Arial" panose="020B0604020202020204" pitchFamily="34" charset="0"/>
              </a:rPr>
              <a:t>Matthew 13:16-17, </a:t>
            </a:r>
          </a:p>
          <a:p>
            <a:r>
              <a:rPr lang="en-GB" sz="4200" dirty="0">
                <a:solidFill>
                  <a:schemeClr val="accent4"/>
                </a:solidFill>
                <a:latin typeface="Aptos Display" panose="020B0004020202020204" pitchFamily="34" charset="0"/>
                <a:cs typeface="Arial" panose="020B0604020202020204" pitchFamily="34" charset="0"/>
              </a:rPr>
              <a:t>HOSEA 4:6, </a:t>
            </a:r>
          </a:p>
          <a:p>
            <a:r>
              <a:rPr lang="en-GB" sz="4200" dirty="0">
                <a:solidFill>
                  <a:schemeClr val="accent4"/>
                </a:solidFill>
                <a:latin typeface="Aptos Display" panose="020B0004020202020204" pitchFamily="34" charset="0"/>
                <a:cs typeface="Arial" panose="020B0604020202020204" pitchFamily="34" charset="0"/>
              </a:rPr>
              <a:t>GENESIS 15 :1-6, </a:t>
            </a:r>
          </a:p>
          <a:p>
            <a:r>
              <a:rPr lang="en-GB" sz="4200" dirty="0">
                <a:solidFill>
                  <a:schemeClr val="accent4"/>
                </a:solidFill>
                <a:latin typeface="Aptos Display" panose="020B0004020202020204" pitchFamily="34" charset="0"/>
                <a:cs typeface="Arial" panose="020B0604020202020204" pitchFamily="34" charset="0"/>
              </a:rPr>
              <a:t>Gen 16: 1-16, </a:t>
            </a:r>
          </a:p>
          <a:p>
            <a:r>
              <a:rPr lang="en-GB" sz="4200" dirty="0">
                <a:solidFill>
                  <a:schemeClr val="accent4"/>
                </a:solidFill>
                <a:latin typeface="Aptos Display" panose="020B0004020202020204" pitchFamily="34" charset="0"/>
                <a:cs typeface="Arial" panose="020B0604020202020204" pitchFamily="34" charset="0"/>
              </a:rPr>
              <a:t>Genesis 17: 15-19, </a:t>
            </a:r>
          </a:p>
          <a:p>
            <a:r>
              <a:rPr lang="en-GB" sz="4200" dirty="0">
                <a:solidFill>
                  <a:schemeClr val="accent4"/>
                </a:solidFill>
                <a:latin typeface="Aptos Display" panose="020B0004020202020204" pitchFamily="34" charset="0"/>
                <a:cs typeface="Arial" panose="020B0604020202020204" pitchFamily="34" charset="0"/>
              </a:rPr>
              <a:t>Genesis 21: 1-12, </a:t>
            </a:r>
          </a:p>
          <a:p>
            <a:r>
              <a:rPr lang="en-GB" sz="4200" dirty="0">
                <a:solidFill>
                  <a:schemeClr val="accent4"/>
                </a:solidFill>
                <a:latin typeface="Aptos Display" panose="020B0004020202020204" pitchFamily="34" charset="0"/>
                <a:cs typeface="Arial" panose="020B0604020202020204" pitchFamily="34" charset="0"/>
              </a:rPr>
              <a:t>Galatians 4: 21- 30.</a:t>
            </a:r>
            <a:endParaRPr lang="en-US" sz="4200" dirty="0">
              <a:solidFill>
                <a:schemeClr val="accent4"/>
              </a:solidFill>
              <a:cs typeface="Arial" panose="020B0604020202020204" pitchFamily="34" charset="0"/>
            </a:endParaRPr>
          </a:p>
        </p:txBody>
      </p:sp>
    </p:spTree>
    <p:extLst>
      <p:ext uri="{BB962C8B-B14F-4D97-AF65-F5344CB8AC3E}">
        <p14:creationId xmlns:p14="http://schemas.microsoft.com/office/powerpoint/2010/main" val="322063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5D850753-B45D-CF85-A2F1-642445FE1E1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4D71840-3353-0F11-8D78-697313A891AC}"/>
              </a:ext>
            </a:extLst>
          </p:cNvPr>
          <p:cNvSpPr txBox="1"/>
          <p:nvPr/>
        </p:nvSpPr>
        <p:spPr>
          <a:xfrm>
            <a:off x="123825" y="142875"/>
            <a:ext cx="11906249" cy="5478423"/>
          </a:xfrm>
          <a:prstGeom prst="rect">
            <a:avLst/>
          </a:prstGeom>
          <a:noFill/>
        </p:spPr>
        <p:txBody>
          <a:bodyPr wrap="square" rtlCol="0">
            <a:spAutoFit/>
          </a:bodyPr>
          <a:lstStyle/>
          <a:p>
            <a:r>
              <a:rPr lang="en-GB" sz="3500" b="1" dirty="0">
                <a:solidFill>
                  <a:schemeClr val="bg1"/>
                </a:solidFill>
                <a:cs typeface="Arial" panose="020B0604020202020204" pitchFamily="34" charset="0"/>
              </a:rPr>
              <a:t> A. INTRODUCTION</a:t>
            </a:r>
          </a:p>
          <a:p>
            <a:endParaRPr lang="en-GB" sz="3500" b="1" dirty="0">
              <a:solidFill>
                <a:schemeClr val="bg1"/>
              </a:solidFill>
              <a:cs typeface="Arial" panose="020B0604020202020204" pitchFamily="34" charset="0"/>
            </a:endParaRPr>
          </a:p>
          <a:p>
            <a:r>
              <a:rPr lang="en-GB" sz="3500" b="1" dirty="0">
                <a:solidFill>
                  <a:schemeClr val="bg1"/>
                </a:solidFill>
                <a:cs typeface="Arial" panose="020B0604020202020204" pitchFamily="34" charset="0"/>
              </a:rPr>
              <a:t>After the fall of man in the Garden of Eden </a:t>
            </a:r>
            <a:r>
              <a:rPr lang="en-GB" sz="3500" b="1" dirty="0">
                <a:solidFill>
                  <a:srgbClr val="FFFF00"/>
                </a:solidFill>
                <a:cs typeface="Arial" panose="020B0604020202020204" pitchFamily="34" charset="0"/>
              </a:rPr>
              <a:t>( GENESIS 3), </a:t>
            </a:r>
            <a:r>
              <a:rPr lang="en-GB" sz="3500" b="1" dirty="0">
                <a:solidFill>
                  <a:schemeClr val="bg1"/>
                </a:solidFill>
                <a:cs typeface="Arial" panose="020B0604020202020204" pitchFamily="34" charset="0"/>
              </a:rPr>
              <a:t>man has been seeking ways to get back to his creator. Unfortunately, the ways and methods adopted by man to get back to his maker has been hacked by men who crept into the church unaware and whose destiny is condemnation ordained before the foundation of the world. </a:t>
            </a:r>
            <a:r>
              <a:rPr lang="en-GB" sz="3500" b="1" dirty="0">
                <a:solidFill>
                  <a:srgbClr val="FFFF00"/>
                </a:solidFill>
                <a:cs typeface="Arial" panose="020B0604020202020204" pitchFamily="34" charset="0"/>
              </a:rPr>
              <a:t>Jude 1: 3-4</a:t>
            </a:r>
            <a:r>
              <a:rPr lang="en-GB" sz="3500" b="1" dirty="0">
                <a:solidFill>
                  <a:schemeClr val="bg1"/>
                </a:solidFill>
                <a:cs typeface="Arial" panose="020B0604020202020204" pitchFamily="34" charset="0"/>
              </a:rPr>
              <a:t>.  Man prefers to look to another man for solutions instead of looking up to God Almighty. </a:t>
            </a:r>
            <a:endParaRPr lang="en-US" sz="4000" dirty="0">
              <a:solidFill>
                <a:schemeClr val="bg1"/>
              </a:solidFill>
              <a:cs typeface="Arial" panose="020B0604020202020204" pitchFamily="34" charset="0"/>
            </a:endParaRPr>
          </a:p>
        </p:txBody>
      </p:sp>
    </p:spTree>
    <p:extLst>
      <p:ext uri="{BB962C8B-B14F-4D97-AF65-F5344CB8AC3E}">
        <p14:creationId xmlns:p14="http://schemas.microsoft.com/office/powerpoint/2010/main" val="203145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2A19EFCA-CB4E-CA6D-C41F-79AFB714B0E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CEAC4EC-9B69-BC09-EED1-2F2C5F71C74F}"/>
              </a:ext>
            </a:extLst>
          </p:cNvPr>
          <p:cNvSpPr txBox="1"/>
          <p:nvPr/>
        </p:nvSpPr>
        <p:spPr>
          <a:xfrm>
            <a:off x="266701" y="0"/>
            <a:ext cx="11925299" cy="6186309"/>
          </a:xfrm>
          <a:prstGeom prst="rect">
            <a:avLst/>
          </a:prstGeom>
          <a:noFill/>
        </p:spPr>
        <p:txBody>
          <a:bodyPr wrap="square" rtlCol="0">
            <a:spAutoFit/>
          </a:bodyPr>
          <a:lstStyle/>
          <a:p>
            <a:r>
              <a:rPr lang="en-GB" sz="4400" b="1" dirty="0">
                <a:solidFill>
                  <a:schemeClr val="bg1"/>
                </a:solidFill>
                <a:cs typeface="Arial" panose="020B0604020202020204" pitchFamily="34" charset="0"/>
              </a:rPr>
              <a:t>This process has made man to be dependent on everything. This dependence has made man to be in serious bondage. </a:t>
            </a:r>
            <a:r>
              <a:rPr lang="en-GB" sz="4400" b="1" dirty="0">
                <a:solidFill>
                  <a:srgbClr val="FFFF00"/>
                </a:solidFill>
                <a:cs typeface="Arial" panose="020B0604020202020204" pitchFamily="34" charset="0"/>
              </a:rPr>
              <a:t>(John 4:24, John 8:32) </a:t>
            </a:r>
          </a:p>
          <a:p>
            <a:r>
              <a:rPr lang="en-GB" sz="4400" b="1" dirty="0">
                <a:solidFill>
                  <a:schemeClr val="bg1"/>
                </a:solidFill>
                <a:cs typeface="Arial" panose="020B0604020202020204" pitchFamily="34" charset="0"/>
              </a:rPr>
              <a:t>The only way out of this virus called denomination is to believe the word of God which says come out of her that you may not be part of her sins. </a:t>
            </a:r>
            <a:r>
              <a:rPr lang="en-GB" sz="4400" b="1" dirty="0">
                <a:solidFill>
                  <a:srgbClr val="FFFF00"/>
                </a:solidFill>
                <a:cs typeface="Arial" panose="020B0604020202020204" pitchFamily="34" charset="0"/>
              </a:rPr>
              <a:t>Revelation 17:1-2, Revelation 18:1-4</a:t>
            </a:r>
            <a:r>
              <a:rPr lang="en-GB" sz="4400" b="1" dirty="0">
                <a:solidFill>
                  <a:schemeClr val="bg1"/>
                </a:solidFill>
                <a:cs typeface="Arial" panose="020B0604020202020204" pitchFamily="34" charset="0"/>
              </a:rPr>
              <a:t>, and the provision God provided for us</a:t>
            </a:r>
            <a:r>
              <a:rPr lang="en-GB" sz="4400" b="1" dirty="0">
                <a:solidFill>
                  <a:srgbClr val="FFFF00"/>
                </a:solidFill>
                <a:cs typeface="Arial" panose="020B0604020202020204" pitchFamily="34" charset="0"/>
              </a:rPr>
              <a:t>.  Hebrews 22:9</a:t>
            </a:r>
            <a:r>
              <a:rPr lang="en-GB" sz="4400" b="1" dirty="0">
                <a:solidFill>
                  <a:schemeClr val="bg1"/>
                </a:solidFill>
                <a:cs typeface="Arial" panose="020B0604020202020204" pitchFamily="34" charset="0"/>
              </a:rPr>
              <a:t>, </a:t>
            </a:r>
            <a:r>
              <a:rPr lang="en-GB" sz="4400" b="1" dirty="0">
                <a:solidFill>
                  <a:srgbClr val="FFFF00"/>
                </a:solidFill>
                <a:cs typeface="Arial" panose="020B0604020202020204" pitchFamily="34" charset="0"/>
              </a:rPr>
              <a:t>Hebrews 12:2</a:t>
            </a:r>
            <a:r>
              <a:rPr lang="en-GB" sz="4400" b="1" dirty="0">
                <a:solidFill>
                  <a:schemeClr val="bg1"/>
                </a:solidFill>
                <a:cs typeface="Arial" panose="020B0604020202020204" pitchFamily="34" charset="0"/>
              </a:rPr>
              <a:t>.</a:t>
            </a:r>
            <a:endParaRPr lang="en-GB" sz="4400" b="1" dirty="0">
              <a:solidFill>
                <a:schemeClr val="bg1"/>
              </a:solidFill>
            </a:endParaRPr>
          </a:p>
        </p:txBody>
      </p:sp>
    </p:spTree>
    <p:extLst>
      <p:ext uri="{BB962C8B-B14F-4D97-AF65-F5344CB8AC3E}">
        <p14:creationId xmlns:p14="http://schemas.microsoft.com/office/powerpoint/2010/main" val="293911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BDDAEAEB-631E-C345-86B2-E2B1DAF7902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E16846E-30FD-2F02-D2B1-18020AD357D5}"/>
              </a:ext>
            </a:extLst>
          </p:cNvPr>
          <p:cNvSpPr txBox="1"/>
          <p:nvPr/>
        </p:nvSpPr>
        <p:spPr>
          <a:xfrm>
            <a:off x="123825" y="142875"/>
            <a:ext cx="11906249" cy="6186309"/>
          </a:xfrm>
          <a:prstGeom prst="rect">
            <a:avLst/>
          </a:prstGeom>
          <a:noFill/>
        </p:spPr>
        <p:txBody>
          <a:bodyPr wrap="square" rtlCol="0">
            <a:spAutoFit/>
          </a:bodyPr>
          <a:lstStyle/>
          <a:p>
            <a:r>
              <a:rPr lang="en-GB" sz="4400" dirty="0">
                <a:solidFill>
                  <a:schemeClr val="bg1"/>
                </a:solidFill>
                <a:cs typeface="Arial" panose="020B0604020202020204" pitchFamily="34" charset="0"/>
              </a:rPr>
              <a:t>B. What is a denomination?</a:t>
            </a:r>
          </a:p>
          <a:p>
            <a:endParaRPr lang="en-GB" sz="4400" dirty="0">
              <a:solidFill>
                <a:schemeClr val="bg1"/>
              </a:solidFill>
              <a:cs typeface="Arial" panose="020B0604020202020204" pitchFamily="34" charset="0"/>
            </a:endParaRPr>
          </a:p>
          <a:p>
            <a:r>
              <a:rPr lang="en-GB" sz="4400" dirty="0">
                <a:solidFill>
                  <a:schemeClr val="bg1"/>
                </a:solidFill>
                <a:cs typeface="Arial" panose="020B0604020202020204" pitchFamily="34" charset="0"/>
              </a:rPr>
              <a:t> 1. Denomination is a religious sect or body designated by a distinctive name. </a:t>
            </a:r>
          </a:p>
          <a:p>
            <a:r>
              <a:rPr lang="en-GB" sz="4400" dirty="0">
                <a:solidFill>
                  <a:schemeClr val="bg1"/>
                </a:solidFill>
                <a:cs typeface="Arial" panose="020B0604020202020204" pitchFamily="34" charset="0"/>
              </a:rPr>
              <a:t>2. Denomination is a church built with laws, dogma, creeds and articles of faith. </a:t>
            </a:r>
            <a:r>
              <a:rPr lang="en-GB" sz="4400" dirty="0">
                <a:solidFill>
                  <a:srgbClr val="FFFF00"/>
                </a:solidFill>
                <a:cs typeface="Arial" panose="020B0604020202020204" pitchFamily="34" charset="0"/>
              </a:rPr>
              <a:t>Matthew 15:8-9</a:t>
            </a:r>
          </a:p>
          <a:p>
            <a:r>
              <a:rPr lang="en-GB" sz="4400" dirty="0">
                <a:solidFill>
                  <a:schemeClr val="bg1"/>
                </a:solidFill>
                <a:cs typeface="Arial" panose="020B0604020202020204" pitchFamily="34" charset="0"/>
              </a:rPr>
              <a:t>3. It is a church with hierarchy of leadership.  </a:t>
            </a:r>
            <a:r>
              <a:rPr lang="en-GB" sz="4400" dirty="0">
                <a:solidFill>
                  <a:srgbClr val="FFFF00"/>
                </a:solidFill>
                <a:cs typeface="Arial" panose="020B0604020202020204" pitchFamily="34" charset="0"/>
              </a:rPr>
              <a:t>Matthew 23:13</a:t>
            </a:r>
          </a:p>
        </p:txBody>
      </p:sp>
    </p:spTree>
    <p:extLst>
      <p:ext uri="{BB962C8B-B14F-4D97-AF65-F5344CB8AC3E}">
        <p14:creationId xmlns:p14="http://schemas.microsoft.com/office/powerpoint/2010/main" val="3286623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B641049B-F75C-EAFF-E101-38AB42FE2FF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818BBCF-4559-6E36-8EC4-061915828FFC}"/>
              </a:ext>
            </a:extLst>
          </p:cNvPr>
          <p:cNvSpPr txBox="1"/>
          <p:nvPr/>
        </p:nvSpPr>
        <p:spPr>
          <a:xfrm>
            <a:off x="123825" y="142875"/>
            <a:ext cx="11906249" cy="6740307"/>
          </a:xfrm>
          <a:prstGeom prst="rect">
            <a:avLst/>
          </a:prstGeom>
          <a:noFill/>
        </p:spPr>
        <p:txBody>
          <a:bodyPr wrap="square" rtlCol="0">
            <a:spAutoFit/>
          </a:bodyPr>
          <a:lstStyle/>
          <a:p>
            <a:r>
              <a:rPr lang="en-GB" sz="4800" dirty="0">
                <a:solidFill>
                  <a:schemeClr val="bg1"/>
                </a:solidFill>
                <a:cs typeface="Arial" panose="020B0604020202020204" pitchFamily="34" charset="0"/>
              </a:rPr>
              <a:t>4. Denomination is a church with local branches. </a:t>
            </a:r>
          </a:p>
          <a:p>
            <a:r>
              <a:rPr lang="en-GB" sz="4800" dirty="0">
                <a:solidFill>
                  <a:schemeClr val="bg1"/>
                </a:solidFill>
                <a:cs typeface="Arial" panose="020B0604020202020204" pitchFamily="34" charset="0"/>
              </a:rPr>
              <a:t>5. Denomination is a church with local branches whose operation is under the leadership of men not God. </a:t>
            </a:r>
            <a:r>
              <a:rPr lang="en-GB" sz="4800" dirty="0">
                <a:solidFill>
                  <a:srgbClr val="FFFF00"/>
                </a:solidFill>
                <a:cs typeface="Arial" panose="020B0604020202020204" pitchFamily="34" charset="0"/>
              </a:rPr>
              <a:t>Hebrews 12:2</a:t>
            </a:r>
            <a:r>
              <a:rPr lang="en-GB" sz="4800" dirty="0">
                <a:solidFill>
                  <a:schemeClr val="bg1"/>
                </a:solidFill>
                <a:cs typeface="Arial" panose="020B0604020202020204" pitchFamily="34" charset="0"/>
              </a:rPr>
              <a:t>, </a:t>
            </a:r>
          </a:p>
          <a:p>
            <a:r>
              <a:rPr lang="en-GB" sz="4800" dirty="0">
                <a:solidFill>
                  <a:schemeClr val="bg1"/>
                </a:solidFill>
                <a:cs typeface="Arial" panose="020B0604020202020204" pitchFamily="34" charset="0"/>
              </a:rPr>
              <a:t>6. Denomination is a church that has dependence assemblies </a:t>
            </a:r>
            <a:r>
              <a:rPr lang="en-GB" sz="4800" dirty="0">
                <a:solidFill>
                  <a:srgbClr val="FFFF00"/>
                </a:solidFill>
                <a:cs typeface="Arial" panose="020B0604020202020204" pitchFamily="34" charset="0"/>
              </a:rPr>
              <a:t>Jeremiah 17:7-8</a:t>
            </a:r>
          </a:p>
          <a:p>
            <a:r>
              <a:rPr lang="en-GB" sz="4800" dirty="0">
                <a:solidFill>
                  <a:schemeClr val="bg1"/>
                </a:solidFill>
                <a:cs typeface="Arial" panose="020B0604020202020204" pitchFamily="34" charset="0"/>
              </a:rPr>
              <a:t>7. Denomination is a commercialization of gospel churches. </a:t>
            </a:r>
            <a:r>
              <a:rPr lang="en-GB" sz="4800" dirty="0">
                <a:solidFill>
                  <a:srgbClr val="FFFF00"/>
                </a:solidFill>
                <a:cs typeface="Arial" panose="020B0604020202020204" pitchFamily="34" charset="0"/>
              </a:rPr>
              <a:t>2 peter 2:3</a:t>
            </a:r>
          </a:p>
        </p:txBody>
      </p:sp>
    </p:spTree>
    <p:extLst>
      <p:ext uri="{BB962C8B-B14F-4D97-AF65-F5344CB8AC3E}">
        <p14:creationId xmlns:p14="http://schemas.microsoft.com/office/powerpoint/2010/main" val="3941860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DFFAE910-F697-B80B-7B3A-0CB816C6B55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058EC46-A4CE-0589-F63C-F6F7CDF99B6E}"/>
              </a:ext>
            </a:extLst>
          </p:cNvPr>
          <p:cNvSpPr txBox="1"/>
          <p:nvPr/>
        </p:nvSpPr>
        <p:spPr>
          <a:xfrm>
            <a:off x="123825" y="142875"/>
            <a:ext cx="11906249" cy="3170099"/>
          </a:xfrm>
          <a:prstGeom prst="rect">
            <a:avLst/>
          </a:prstGeom>
          <a:noFill/>
        </p:spPr>
        <p:txBody>
          <a:bodyPr wrap="square" rtlCol="0">
            <a:spAutoFit/>
          </a:bodyPr>
          <a:lstStyle/>
          <a:p>
            <a:r>
              <a:rPr lang="en-GB" sz="4000" dirty="0">
                <a:solidFill>
                  <a:schemeClr val="bg1"/>
                </a:solidFill>
                <a:cs typeface="Arial" panose="020B0604020202020204" pitchFamily="34" charset="0"/>
              </a:rPr>
              <a:t>8. Denomination is a permissive will of God churches. Number 20:1-13, </a:t>
            </a:r>
          </a:p>
          <a:p>
            <a:r>
              <a:rPr lang="en-GB" sz="4000" dirty="0">
                <a:solidFill>
                  <a:schemeClr val="bg1"/>
                </a:solidFill>
                <a:cs typeface="Arial" panose="020B0604020202020204" pitchFamily="34" charset="0"/>
              </a:rPr>
              <a:t>9. Denomination is a broken cisterns. Matthew 13:47-52,</a:t>
            </a:r>
          </a:p>
          <a:p>
            <a:r>
              <a:rPr lang="en-GB" sz="4000" dirty="0">
                <a:solidFill>
                  <a:schemeClr val="bg1"/>
                </a:solidFill>
                <a:cs typeface="Arial" panose="020B0604020202020204" pitchFamily="34" charset="0"/>
              </a:rPr>
              <a:t>10. Denomination is likely to Isaiah prophecy in Isaiah 4:1</a:t>
            </a:r>
            <a:endParaRPr lang="en-US" sz="4000" b="1" dirty="0">
              <a:solidFill>
                <a:srgbClr val="FFC000"/>
              </a:solidFill>
              <a:cs typeface="Arial" panose="020B0604020202020204" pitchFamily="34" charset="0"/>
            </a:endParaRPr>
          </a:p>
        </p:txBody>
      </p:sp>
    </p:spTree>
    <p:extLst>
      <p:ext uri="{BB962C8B-B14F-4D97-AF65-F5344CB8AC3E}">
        <p14:creationId xmlns:p14="http://schemas.microsoft.com/office/powerpoint/2010/main" val="2729232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8CE67D39-73A8-298E-0FC9-6988DD1686E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30307AB-152D-ACF6-7352-AC238B6BE639}"/>
              </a:ext>
            </a:extLst>
          </p:cNvPr>
          <p:cNvSpPr txBox="1"/>
          <p:nvPr/>
        </p:nvSpPr>
        <p:spPr>
          <a:xfrm>
            <a:off x="123825" y="142875"/>
            <a:ext cx="11906249" cy="6247864"/>
          </a:xfrm>
          <a:prstGeom prst="rect">
            <a:avLst/>
          </a:prstGeom>
          <a:noFill/>
        </p:spPr>
        <p:txBody>
          <a:bodyPr wrap="square" rtlCol="0">
            <a:spAutoFit/>
          </a:bodyPr>
          <a:lstStyle/>
          <a:p>
            <a:r>
              <a:rPr lang="en-GB" sz="4000" dirty="0">
                <a:solidFill>
                  <a:schemeClr val="bg1"/>
                </a:solidFill>
                <a:cs typeface="Arial" panose="020B0604020202020204" pitchFamily="34" charset="0"/>
              </a:rPr>
              <a:t> DANGERS OF BEING IN DENOMINATIONS. </a:t>
            </a:r>
          </a:p>
          <a:p>
            <a:endParaRPr lang="en-GB" sz="4000" dirty="0">
              <a:solidFill>
                <a:schemeClr val="bg1"/>
              </a:solidFill>
              <a:cs typeface="Arial" panose="020B0604020202020204" pitchFamily="34" charset="0"/>
            </a:endParaRPr>
          </a:p>
          <a:p>
            <a:pPr marL="742950" indent="-742950">
              <a:buAutoNum type="arabicPeriod"/>
            </a:pPr>
            <a:r>
              <a:rPr lang="en-GB" sz="4000" dirty="0">
                <a:solidFill>
                  <a:schemeClr val="bg1"/>
                </a:solidFill>
                <a:cs typeface="Arial" panose="020B0604020202020204" pitchFamily="34" charset="0"/>
              </a:rPr>
              <a:t>Denomination does not allow full operations of the gifts of the spirit. </a:t>
            </a:r>
          </a:p>
          <a:p>
            <a:pPr marL="742950" indent="-742950">
              <a:buAutoNum type="arabicPeriod"/>
            </a:pPr>
            <a:r>
              <a:rPr lang="en-GB" sz="4000" dirty="0">
                <a:solidFill>
                  <a:schemeClr val="bg1"/>
                </a:solidFill>
                <a:cs typeface="Arial" panose="020B0604020202020204" pitchFamily="34" charset="0"/>
              </a:rPr>
              <a:t>It does not create room for spiritual growth</a:t>
            </a:r>
          </a:p>
          <a:p>
            <a:pPr marL="742950" indent="-742950">
              <a:buAutoNum type="arabicPeriod"/>
            </a:pPr>
            <a:r>
              <a:rPr lang="en-GB" sz="4000" dirty="0">
                <a:solidFill>
                  <a:schemeClr val="bg1"/>
                </a:solidFill>
                <a:cs typeface="Arial" panose="020B0604020202020204" pitchFamily="34" charset="0"/>
              </a:rPr>
              <a:t>It is a setting that exposes members to pastors more than God. </a:t>
            </a:r>
          </a:p>
          <a:p>
            <a:pPr marL="742950" indent="-742950">
              <a:buAutoNum type="arabicPeriod"/>
            </a:pPr>
            <a:r>
              <a:rPr lang="en-GB" sz="4000" dirty="0">
                <a:solidFill>
                  <a:schemeClr val="bg1"/>
                </a:solidFill>
                <a:cs typeface="Arial" panose="020B0604020202020204" pitchFamily="34" charset="0"/>
              </a:rPr>
              <a:t>It is a setting that lacks the revelation of God's word</a:t>
            </a:r>
          </a:p>
          <a:p>
            <a:pPr marL="742950" indent="-742950">
              <a:buAutoNum type="arabicPeriod"/>
            </a:pPr>
            <a:r>
              <a:rPr lang="en-GB" sz="4000" dirty="0">
                <a:solidFill>
                  <a:schemeClr val="bg1"/>
                </a:solidFill>
                <a:cs typeface="Arial" panose="020B0604020202020204" pitchFamily="34" charset="0"/>
              </a:rPr>
              <a:t>It is a setting that believes G.O. sons or daughters will take over when the G.O. is either old or dead. </a:t>
            </a:r>
            <a:endParaRPr lang="en-US" sz="4000" dirty="0">
              <a:solidFill>
                <a:schemeClr val="bg1"/>
              </a:solidFill>
              <a:cs typeface="Arial" panose="020B0604020202020204" pitchFamily="34" charset="0"/>
            </a:endParaRPr>
          </a:p>
        </p:txBody>
      </p:sp>
    </p:spTree>
    <p:extLst>
      <p:ext uri="{BB962C8B-B14F-4D97-AF65-F5344CB8AC3E}">
        <p14:creationId xmlns:p14="http://schemas.microsoft.com/office/powerpoint/2010/main" val="163989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CC14D17F-DBBE-6BDE-B78D-44959059240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B79ACE7-7925-9302-465C-5B9CBBFA0A1C}"/>
              </a:ext>
            </a:extLst>
          </p:cNvPr>
          <p:cNvSpPr txBox="1"/>
          <p:nvPr/>
        </p:nvSpPr>
        <p:spPr>
          <a:xfrm>
            <a:off x="123825" y="142875"/>
            <a:ext cx="11906249" cy="2862322"/>
          </a:xfrm>
          <a:prstGeom prst="rect">
            <a:avLst/>
          </a:prstGeom>
          <a:noFill/>
        </p:spPr>
        <p:txBody>
          <a:bodyPr wrap="square" rtlCol="0">
            <a:spAutoFit/>
          </a:bodyPr>
          <a:lstStyle/>
          <a:p>
            <a:r>
              <a:rPr lang="en-GB" sz="3600" dirty="0">
                <a:solidFill>
                  <a:schemeClr val="bg1"/>
                </a:solidFill>
                <a:cs typeface="Arial" panose="020B0604020202020204" pitchFamily="34" charset="0"/>
              </a:rPr>
              <a:t>6. It is one man show ministries which is contrary to the Bible</a:t>
            </a:r>
          </a:p>
          <a:p>
            <a:r>
              <a:rPr lang="en-GB" sz="3600" dirty="0">
                <a:solidFill>
                  <a:schemeClr val="bg1"/>
                </a:solidFill>
                <a:cs typeface="Arial" panose="020B0604020202020204" pitchFamily="34" charset="0"/>
              </a:rPr>
              <a:t>7. It makes church members not to focus on God's word but on creeds or article of faith. </a:t>
            </a:r>
          </a:p>
          <a:p>
            <a:r>
              <a:rPr lang="en-GB" sz="3600" dirty="0">
                <a:solidFill>
                  <a:schemeClr val="bg1"/>
                </a:solidFill>
                <a:cs typeface="Arial" panose="020B0604020202020204" pitchFamily="34" charset="0"/>
              </a:rPr>
              <a:t>8. It makes huge amounts of money from her members using eloquence and items.</a:t>
            </a:r>
            <a:endParaRPr lang="en-US" sz="3900" b="1" dirty="0">
              <a:solidFill>
                <a:srgbClr val="FFC000"/>
              </a:solidFill>
              <a:cs typeface="Arial" panose="020B0604020202020204" pitchFamily="34" charset="0"/>
            </a:endParaRPr>
          </a:p>
        </p:txBody>
      </p:sp>
    </p:spTree>
    <p:extLst>
      <p:ext uri="{BB962C8B-B14F-4D97-AF65-F5344CB8AC3E}">
        <p14:creationId xmlns:p14="http://schemas.microsoft.com/office/powerpoint/2010/main" val="360483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TotalTime>
  <Words>496</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 Display</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Eze Samuel</dc:creator>
  <cp:lastModifiedBy>Olashile Akinniyi</cp:lastModifiedBy>
  <cp:revision>6</cp:revision>
  <dcterms:created xsi:type="dcterms:W3CDTF">2024-12-28T16:53:19Z</dcterms:created>
  <dcterms:modified xsi:type="dcterms:W3CDTF">2025-01-05T08:07:35Z</dcterms:modified>
</cp:coreProperties>
</file>