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88" r:id="rId3"/>
    <p:sldId id="289" r:id="rId4"/>
    <p:sldId id="290" r:id="rId5"/>
    <p:sldId id="291" r:id="rId6"/>
    <p:sldId id="292" r:id="rId7"/>
    <p:sldId id="293" r:id="rId8"/>
  </p:sldIdLst>
  <p:sldSz cx="9144000" cy="5143500" type="screen16x9"/>
  <p:notesSz cx="6858000" cy="9144000"/>
  <p:defaultTextStyle>
    <a:defPPr>
      <a:defRPr lang="en-US"/>
    </a:defPPr>
    <a:lvl1pPr marL="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5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331" y="-115"/>
      </p:cViewPr>
      <p:guideLst>
        <p:guide orient="horz" pos="1620"/>
        <p:guide pos="285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51B88-12E4-4E8C-8649-8FC0B8CF3B2B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DBEB-DD35-4889-9D10-A8FA397454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51B88-12E4-4E8C-8649-8FC0B8CF3B2B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DBEB-DD35-4889-9D10-A8FA397454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51B88-12E4-4E8C-8649-8FC0B8CF3B2B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DBEB-DD35-4889-9D10-A8FA397454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51B88-12E4-4E8C-8649-8FC0B8CF3B2B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DBEB-DD35-4889-9D10-A8FA397454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51B88-12E4-4E8C-8649-8FC0B8CF3B2B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DBEB-DD35-4889-9D10-A8FA397454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51B88-12E4-4E8C-8649-8FC0B8CF3B2B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DBEB-DD35-4889-9D10-A8FA397454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51B88-12E4-4E8C-8649-8FC0B8CF3B2B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DBEB-DD35-4889-9D10-A8FA397454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51B88-12E4-4E8C-8649-8FC0B8CF3B2B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DBEB-DD35-4889-9D10-A8FA397454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51B88-12E4-4E8C-8649-8FC0B8CF3B2B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DBEB-DD35-4889-9D10-A8FA397454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51B88-12E4-4E8C-8649-8FC0B8CF3B2B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DBEB-DD35-4889-9D10-A8FA397454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51B88-12E4-4E8C-8649-8FC0B8CF3B2B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DBEB-DD35-4889-9D10-A8FA397454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751B88-12E4-4E8C-8649-8FC0B8CF3B2B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50DBEB-DD35-4889-9D10-A8FA3974544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87343" y="58367"/>
            <a:ext cx="6356658" cy="4617736"/>
          </a:xfrm>
        </p:spPr>
        <p:txBody>
          <a:bodyPr>
            <a:noAutofit/>
          </a:bodyPr>
          <a:lstStyle/>
          <a:p>
            <a:r>
              <a:rPr lang="en-GB" sz="6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WHAT IS </a:t>
            </a:r>
          </a:p>
          <a:p>
            <a:r>
              <a:rPr lang="en-GB" sz="6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THE </a:t>
            </a:r>
          </a:p>
          <a:p>
            <a:r>
              <a:rPr lang="en-GB" sz="6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BAPTISM OF THE HOLYGHOST?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B7FDD0B-C6E9-CF29-E8E0-3282E5968D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3153103" cy="51435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24F26B-CA99-578F-874C-532080F05E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0E647B5-02E0-0EC2-3A7B-3540776DA253}"/>
              </a:ext>
            </a:extLst>
          </p:cNvPr>
          <p:cNvSpPr txBox="1"/>
          <p:nvPr/>
        </p:nvSpPr>
        <p:spPr>
          <a:xfrm>
            <a:off x="0" y="200423"/>
            <a:ext cx="9144000" cy="751815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/>
          <a:p>
            <a:pPr lvl="0" algn="ctr">
              <a:lnSpc>
                <a:spcPct val="80000"/>
              </a:lnSpc>
              <a:spcBef>
                <a:spcPts val="750"/>
              </a:spcBef>
            </a:pPr>
            <a:r>
              <a:rPr lang="en-US" sz="33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anose="04020705040A02060702" pitchFamily="82" charset="0"/>
              </a:rPr>
              <a:t>WHAT IS THE BAPTISM OF THE HOLYGHOST?</a:t>
            </a:r>
            <a:endParaRPr kumimoji="0" lang="en-GB" sz="33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lgerian" panose="04020705040A02060702" pitchFamily="8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916D1D5-AE57-3B91-AD51-AC1147FE5976}"/>
              </a:ext>
            </a:extLst>
          </p:cNvPr>
          <p:cNvSpPr txBox="1"/>
          <p:nvPr/>
        </p:nvSpPr>
        <p:spPr>
          <a:xfrm>
            <a:off x="0" y="794581"/>
            <a:ext cx="9068326" cy="35855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</a:rPr>
              <a:t>1) </a:t>
            </a:r>
            <a:r>
              <a:rPr lang="en-US" sz="3300" b="1" dirty="0">
                <a:solidFill>
                  <a:srgbClr val="FFFF00"/>
                </a:solidFill>
                <a:latin typeface="Copperplate Gothic Bold" panose="020E0705020206020404" pitchFamily="34" charset="0"/>
              </a:rPr>
              <a:t>IT IS WHAT JOINS US WITH THE LORD </a:t>
            </a:r>
            <a:r>
              <a:rPr lang="en-US" sz="3300" dirty="0">
                <a:solidFill>
                  <a:schemeClr val="bg1"/>
                </a:solidFill>
              </a:rPr>
              <a:t>(</a:t>
            </a:r>
            <a:r>
              <a:rPr lang="en-US" sz="33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Cor. 6:16,17</a:t>
            </a:r>
            <a:r>
              <a:rPr lang="en-US" sz="3300" dirty="0">
                <a:solidFill>
                  <a:schemeClr val="bg1"/>
                </a:solidFill>
              </a:rPr>
              <a:t>): </a:t>
            </a:r>
          </a:p>
          <a:p>
            <a:r>
              <a:rPr lang="en-US" sz="4800" dirty="0">
                <a:solidFill>
                  <a:schemeClr val="bg1"/>
                </a:solidFill>
              </a:rPr>
              <a:t>It is what joins us to the LORD to make us partake of His divine nature </a:t>
            </a:r>
            <a:r>
              <a:rPr lang="en-US" sz="3300" dirty="0">
                <a:solidFill>
                  <a:schemeClr val="bg1"/>
                </a:solidFill>
              </a:rPr>
              <a:t>(</a:t>
            </a:r>
            <a:r>
              <a:rPr lang="en-US" sz="33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Peter 1:4</a:t>
            </a:r>
            <a:r>
              <a:rPr lang="en-US" sz="3300" dirty="0">
                <a:solidFill>
                  <a:schemeClr val="bg1"/>
                </a:solidFill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486109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D29401-3480-4608-CBBF-93BAB238A8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D143DD0-942A-C1BB-01C9-7CBF8AEF23B8}"/>
              </a:ext>
            </a:extLst>
          </p:cNvPr>
          <p:cNvSpPr txBox="1"/>
          <p:nvPr/>
        </p:nvSpPr>
        <p:spPr>
          <a:xfrm>
            <a:off x="0" y="309003"/>
            <a:ext cx="906832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</a:rPr>
              <a:t>2) </a:t>
            </a:r>
            <a:r>
              <a:rPr lang="en-US" sz="3300" b="1" dirty="0">
                <a:solidFill>
                  <a:srgbClr val="FFFF00"/>
                </a:solidFill>
                <a:latin typeface="Copperplate Gothic Bold" panose="020E0705020206020404" pitchFamily="34" charset="0"/>
              </a:rPr>
              <a:t>IT IS A FRUIT OF THE PROMISED LAND </a:t>
            </a:r>
            <a:r>
              <a:rPr lang="en-US" sz="3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33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Num. 13:23-27</a:t>
            </a:r>
            <a:r>
              <a:rPr lang="en-US" sz="33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):</a:t>
            </a:r>
            <a:endParaRPr lang="en-US" sz="3300" dirty="0">
              <a:solidFill>
                <a:schemeClr val="bg1"/>
              </a:solidFill>
            </a:endParaRPr>
          </a:p>
          <a:p>
            <a:r>
              <a:rPr lang="en-US" sz="4800" dirty="0">
                <a:solidFill>
                  <a:schemeClr val="bg1"/>
                </a:solidFill>
              </a:rPr>
              <a:t>A fore-taste of glory divine </a:t>
            </a:r>
            <a:r>
              <a:rPr lang="en-US" sz="3300" dirty="0">
                <a:solidFill>
                  <a:schemeClr val="bg1"/>
                </a:solidFill>
              </a:rPr>
              <a:t>(</a:t>
            </a:r>
            <a:r>
              <a:rPr lang="en-US" sz="33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Eph. 1:13,14</a:t>
            </a:r>
            <a:r>
              <a:rPr lang="en-US" sz="3300" dirty="0">
                <a:solidFill>
                  <a:schemeClr val="bg1"/>
                </a:solidFill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8797813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DF5378-6D94-E648-34E0-38DD2D8B2E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55A198C-7287-F088-708C-2F6C50854C23}"/>
              </a:ext>
            </a:extLst>
          </p:cNvPr>
          <p:cNvSpPr txBox="1"/>
          <p:nvPr/>
        </p:nvSpPr>
        <p:spPr>
          <a:xfrm>
            <a:off x="0" y="111353"/>
            <a:ext cx="9068326" cy="50321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</a:rPr>
              <a:t>3) </a:t>
            </a:r>
            <a:r>
              <a:rPr lang="en-US" sz="3300" b="1" dirty="0">
                <a:solidFill>
                  <a:srgbClr val="FFFF00"/>
                </a:solidFill>
                <a:latin typeface="Copperplate Gothic Bold" panose="020E0705020206020404" pitchFamily="34" charset="0"/>
              </a:rPr>
              <a:t>IT IS GOD’s SEAL OF OWNERSHIP AND SECURITY </a:t>
            </a:r>
            <a:r>
              <a:rPr lang="en-US" sz="3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33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Eph 1:13,14; 2 Tim 2:19</a:t>
            </a:r>
            <a:r>
              <a:rPr lang="en-US" sz="33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):</a:t>
            </a:r>
            <a:endParaRPr lang="en-US" sz="3300" dirty="0">
              <a:solidFill>
                <a:schemeClr val="bg1"/>
              </a:solidFill>
            </a:endParaRPr>
          </a:p>
          <a:p>
            <a:r>
              <a:rPr lang="en-US" sz="4800" dirty="0">
                <a:solidFill>
                  <a:schemeClr val="bg1"/>
                </a:solidFill>
              </a:rPr>
              <a:t>A seal: </a:t>
            </a:r>
            <a:r>
              <a:rPr lang="en-US" sz="33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Esther 8:8; Dan. 6:17; Eph. 4:30</a:t>
            </a:r>
          </a:p>
          <a:p>
            <a:r>
              <a:rPr lang="en-US" sz="4800" dirty="0">
                <a:solidFill>
                  <a:schemeClr val="bg1"/>
                </a:solidFill>
              </a:rPr>
              <a:t>Salvation, a process: </a:t>
            </a:r>
            <a:r>
              <a:rPr lang="en-US" sz="33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Ezek. 36:24-27</a:t>
            </a:r>
          </a:p>
          <a:p>
            <a:r>
              <a:rPr lang="en-US" sz="4800" dirty="0">
                <a:solidFill>
                  <a:schemeClr val="bg1"/>
                </a:solidFill>
              </a:rPr>
              <a:t>Only the "</a:t>
            </a:r>
            <a:r>
              <a:rPr lang="en-US" sz="4800" dirty="0">
                <a:solidFill>
                  <a:schemeClr val="bg1"/>
                </a:solidFill>
                <a:latin typeface="Consolas" panose="020B0609020204030204" pitchFamily="49" charset="0"/>
              </a:rPr>
              <a:t>finished work" </a:t>
            </a:r>
            <a:r>
              <a:rPr lang="en-US" sz="4800" dirty="0">
                <a:solidFill>
                  <a:schemeClr val="bg1"/>
                </a:solidFill>
              </a:rPr>
              <a:t>will receive the seal.</a:t>
            </a:r>
          </a:p>
          <a:p>
            <a:r>
              <a:rPr lang="en-US" sz="4800" dirty="0">
                <a:solidFill>
                  <a:schemeClr val="bg1"/>
                </a:solidFill>
              </a:rPr>
              <a:t> </a:t>
            </a:r>
            <a:endParaRPr lang="en-US" sz="33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47571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7AB07A-7A6F-CE79-D279-EE61015CC0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AC7DEDE-F4CC-3F2A-6AF5-38D8AC571677}"/>
              </a:ext>
            </a:extLst>
          </p:cNvPr>
          <p:cNvSpPr txBox="1"/>
          <p:nvPr/>
        </p:nvSpPr>
        <p:spPr>
          <a:xfrm>
            <a:off x="0" y="111353"/>
            <a:ext cx="9068326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</a:rPr>
              <a:t>4) </a:t>
            </a:r>
            <a:r>
              <a:rPr lang="en-US" sz="3300" b="1" dirty="0">
                <a:solidFill>
                  <a:srgbClr val="FFFF00"/>
                </a:solidFill>
                <a:latin typeface="Copperplate Gothic Bold" panose="020E0705020206020404" pitchFamily="34" charset="0"/>
              </a:rPr>
              <a:t>IT IS THE SPIRIT OF TRUTH/REVELATION </a:t>
            </a:r>
            <a:r>
              <a:rPr lang="en-US" sz="3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33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Eph. 1:16-18; John 16:12,13; John 14:26</a:t>
            </a:r>
            <a:r>
              <a:rPr lang="en-US" sz="33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):</a:t>
            </a:r>
            <a:endParaRPr lang="en-US" sz="3300" dirty="0">
              <a:solidFill>
                <a:schemeClr val="bg1"/>
              </a:solidFill>
            </a:endParaRPr>
          </a:p>
          <a:p>
            <a:r>
              <a:rPr lang="en-US" sz="4800" dirty="0">
                <a:solidFill>
                  <a:schemeClr val="bg1"/>
                </a:solidFill>
              </a:rPr>
              <a:t>You can't truly know God without the baptism of the </a:t>
            </a:r>
            <a:r>
              <a:rPr lang="en-US" sz="4800" dirty="0" err="1">
                <a:solidFill>
                  <a:schemeClr val="bg1"/>
                </a:solidFill>
              </a:rPr>
              <a:t>HolyGhost</a:t>
            </a:r>
            <a:r>
              <a:rPr lang="en-US" sz="4800" dirty="0">
                <a:solidFill>
                  <a:schemeClr val="bg1"/>
                </a:solidFill>
              </a:rPr>
              <a:t>.</a:t>
            </a:r>
          </a:p>
          <a:p>
            <a:r>
              <a:rPr lang="en-US" sz="4800" dirty="0">
                <a:solidFill>
                  <a:schemeClr val="bg1"/>
                </a:solidFill>
              </a:rPr>
              <a:t> </a:t>
            </a:r>
            <a:endParaRPr lang="en-US" sz="33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61515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FD53C7-87EE-1594-2BC3-03347FFE10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78BA5D3-B4FB-7668-36D8-2D706D0AF06D}"/>
              </a:ext>
            </a:extLst>
          </p:cNvPr>
          <p:cNvSpPr txBox="1"/>
          <p:nvPr/>
        </p:nvSpPr>
        <p:spPr>
          <a:xfrm>
            <a:off x="0" y="111353"/>
            <a:ext cx="9068326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</a:rPr>
              <a:t>5) </a:t>
            </a:r>
            <a:r>
              <a:rPr lang="en-US" sz="3300" b="1" dirty="0">
                <a:solidFill>
                  <a:srgbClr val="FFFF00"/>
                </a:solidFill>
                <a:latin typeface="Copperplate Gothic Bold" panose="020E0705020206020404" pitchFamily="34" charset="0"/>
              </a:rPr>
              <a:t>IT IS THE POWER OF TRANSFORMATION </a:t>
            </a:r>
            <a:r>
              <a:rPr lang="en-US" sz="3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33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Acts 1:8; Luke 10:17-20; Luke 22:31,32</a:t>
            </a:r>
            <a:r>
              <a:rPr lang="en-US" sz="33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  <a:endParaRPr lang="en-US" sz="3300" dirty="0">
              <a:solidFill>
                <a:schemeClr val="bg1"/>
              </a:solidFill>
            </a:endParaRPr>
          </a:p>
          <a:p>
            <a:endParaRPr lang="en-US" sz="4800" dirty="0">
              <a:solidFill>
                <a:schemeClr val="bg1"/>
              </a:solidFill>
            </a:endParaRPr>
          </a:p>
          <a:p>
            <a:r>
              <a:rPr lang="en-US" sz="4800" dirty="0">
                <a:solidFill>
                  <a:schemeClr val="bg1"/>
                </a:solidFill>
              </a:rPr>
              <a:t>6) </a:t>
            </a:r>
            <a:r>
              <a:rPr lang="en-US" sz="3300" b="1" dirty="0">
                <a:solidFill>
                  <a:srgbClr val="FFFF00"/>
                </a:solidFill>
                <a:latin typeface="Copperplate Gothic Bold" panose="020E0705020206020404" pitchFamily="34" charset="0"/>
              </a:rPr>
              <a:t>IT IS THE GARMENT OF RIGHTEOUSNESS/WEDDING GARMENT </a:t>
            </a:r>
            <a:r>
              <a:rPr lang="en-US" sz="3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33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Rev. 19:7,8; Matt. 22:1-12</a:t>
            </a:r>
            <a:r>
              <a:rPr lang="en-US" sz="33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  <a:endParaRPr lang="en-US" sz="3300" dirty="0">
              <a:solidFill>
                <a:schemeClr val="bg1"/>
              </a:solidFill>
            </a:endParaRPr>
          </a:p>
          <a:p>
            <a:endParaRPr lang="en-US" sz="4800" dirty="0">
              <a:solidFill>
                <a:schemeClr val="bg1"/>
              </a:solidFill>
            </a:endParaRPr>
          </a:p>
          <a:p>
            <a:r>
              <a:rPr lang="en-US" sz="4800" dirty="0">
                <a:solidFill>
                  <a:schemeClr val="bg1"/>
                </a:solidFill>
              </a:rPr>
              <a:t> </a:t>
            </a:r>
            <a:endParaRPr lang="en-US" sz="33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47482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0361F3-C753-84AF-9966-8F696A1DEE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93E94C5-5B82-363C-CFCE-05D38D1295F9}"/>
              </a:ext>
            </a:extLst>
          </p:cNvPr>
          <p:cNvSpPr txBox="1"/>
          <p:nvPr/>
        </p:nvSpPr>
        <p:spPr>
          <a:xfrm>
            <a:off x="0" y="111353"/>
            <a:ext cx="9068326" cy="50321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</a:rPr>
              <a:t>7) </a:t>
            </a:r>
            <a:r>
              <a:rPr lang="en-US" sz="3300" b="1" dirty="0">
                <a:solidFill>
                  <a:srgbClr val="FFFF00"/>
                </a:solidFill>
                <a:latin typeface="Copperplate Gothic Bold" panose="020E0705020206020404" pitchFamily="34" charset="0"/>
              </a:rPr>
              <a:t>IT IS THE MAKING OF A NEW CREATURE </a:t>
            </a:r>
            <a:r>
              <a:rPr lang="en-US" sz="3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33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Cor. 5:17; John 3:3-6; </a:t>
            </a:r>
            <a:r>
              <a:rPr lang="en-US" sz="3300" b="1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Psa</a:t>
            </a:r>
            <a:r>
              <a:rPr lang="en-US" sz="33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102:18</a:t>
            </a:r>
            <a:r>
              <a:rPr lang="en-US" sz="33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US" sz="3300" dirty="0">
              <a:solidFill>
                <a:schemeClr val="bg1"/>
              </a:solidFill>
            </a:endParaRPr>
          </a:p>
          <a:p>
            <a:endParaRPr lang="en-US" sz="4800" dirty="0">
              <a:solidFill>
                <a:schemeClr val="bg1"/>
              </a:solidFill>
            </a:endParaRPr>
          </a:p>
          <a:p>
            <a:endParaRPr lang="en-US" sz="4800" dirty="0">
              <a:solidFill>
                <a:schemeClr val="bg1"/>
              </a:solidFill>
            </a:endParaRPr>
          </a:p>
          <a:p>
            <a:r>
              <a:rPr lang="en-US" sz="4800">
                <a:solidFill>
                  <a:schemeClr val="bg1"/>
                </a:solidFill>
              </a:rPr>
              <a:t>In </a:t>
            </a:r>
            <a:r>
              <a:rPr lang="en-US" sz="4800" dirty="0">
                <a:solidFill>
                  <a:schemeClr val="bg1"/>
                </a:solidFill>
              </a:rPr>
              <a:t>conclusion, the baptism of the </a:t>
            </a:r>
            <a:r>
              <a:rPr lang="en-US" sz="4800" dirty="0" err="1">
                <a:solidFill>
                  <a:schemeClr val="bg1"/>
                </a:solidFill>
              </a:rPr>
              <a:t>HolyGhost</a:t>
            </a:r>
            <a:r>
              <a:rPr lang="en-US" sz="4800" dirty="0">
                <a:solidFill>
                  <a:schemeClr val="bg1"/>
                </a:solidFill>
              </a:rPr>
              <a:t> is God coming in a man for the purpose of salvation. </a:t>
            </a:r>
            <a:endParaRPr lang="en-US" sz="33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97256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 MINISTRY OF AHIMAAZ</Template>
  <TotalTime>342</TotalTime>
  <Words>244</Words>
  <Application>Microsoft Office PowerPoint</Application>
  <PresentationFormat>On-screen Show (16:9)</PresentationFormat>
  <Paragraphs>25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Algerian</vt:lpstr>
      <vt:lpstr>Arial</vt:lpstr>
      <vt:lpstr>Calibri</vt:lpstr>
      <vt:lpstr>Calibri Light</vt:lpstr>
      <vt:lpstr>Consolas</vt:lpstr>
      <vt:lpstr>Copperplate Gothic Bold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Emmanuel Phillip</dc:creator>
  <cp:lastModifiedBy>Eze Samuel</cp:lastModifiedBy>
  <cp:revision>13</cp:revision>
  <dcterms:created xsi:type="dcterms:W3CDTF">2024-09-28T20:05:55Z</dcterms:created>
  <dcterms:modified xsi:type="dcterms:W3CDTF">2025-05-18T07:06:09Z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1227B82A8ABB4FD288EB30B2BD0421AE_12</vt:lpwstr>
  </property>
  <property fmtid="{D5CDD505-2E9C-101B-9397-08002B2CF9AE}" pid="3" name="KSOProductBuildVer">
    <vt:lpwstr>1033-12.2.0.17153</vt:lpwstr>
  </property>
</Properties>
</file>