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87" r:id="rId4"/>
    <p:sldId id="288" r:id="rId5"/>
    <p:sldId id="289" r:id="rId6"/>
    <p:sldId id="290" r:id="rId7"/>
    <p:sldId id="291" r:id="rId8"/>
    <p:sldId id="292" r:id="rId9"/>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5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331" y="72"/>
      </p:cViewPr>
      <p:guideLst>
        <p:guide orient="horz" pos="1620"/>
        <p:guide pos="285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CD751B88-12E4-4E8C-8649-8FC0B8CF3B2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51B88-12E4-4E8C-8649-8FC0B8CF3B2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51B88-12E4-4E8C-8649-8FC0B8CF3B2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51B88-12E4-4E8C-8649-8FC0B8CF3B2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751B88-12E4-4E8C-8649-8FC0B8CF3B2B}"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751B88-12E4-4E8C-8649-8FC0B8CF3B2B}"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751B88-12E4-4E8C-8649-8FC0B8CF3B2B}" type="datetimeFigureOut">
              <a:rPr lang="en-US" smtClean="0"/>
              <a:t>11/24/2024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51B88-12E4-4E8C-8649-8FC0B8CF3B2B}" type="datetimeFigureOut">
              <a:rPr lang="en-US" smtClean="0"/>
              <a:t>11/24/2024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751B88-12E4-4E8C-8649-8FC0B8CF3B2B}" type="datetimeFigureOut">
              <a:rPr lang="en-US" smtClean="0"/>
              <a:t>11/24/2024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D751B88-12E4-4E8C-8649-8FC0B8CF3B2B}"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D751B88-12E4-4E8C-8649-8FC0B8CF3B2B}"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0DBEB-DD35-4889-9D10-A8FA3974544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CD751B88-12E4-4E8C-8649-8FC0B8CF3B2B}" type="datetimeFigureOut">
              <a:rPr lang="en-US" smtClean="0"/>
              <a:t>11/24/2024</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2050DBEB-DD35-4889-9D10-A8FA397454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01566" y="58367"/>
            <a:ext cx="6413771" cy="4617736"/>
          </a:xfrm>
        </p:spPr>
        <p:txBody>
          <a:bodyPr>
            <a:noAutofit/>
          </a:bodyPr>
          <a:lstStyle/>
          <a:p>
            <a:r>
              <a:rPr lang="en-GB" sz="6500" b="1" dirty="0">
                <a:solidFill>
                  <a:srgbClr val="FFFF00"/>
                </a:solidFill>
                <a:effectLst>
                  <a:outerShdw blurRad="38100" dist="38100" dir="2700000" algn="tl">
                    <a:srgbClr val="000000">
                      <a:alpha val="43137"/>
                    </a:srgbClr>
                  </a:outerShdw>
                </a:effectLst>
                <a:latin typeface="Copperplate Gothic Bold" panose="020E0705020206020404" pitchFamily="34" charset="0"/>
              </a:rPr>
              <a:t>WHY JUDAS</a:t>
            </a:r>
          </a:p>
          <a:p>
            <a:r>
              <a:rPr lang="en-GB" sz="6500" b="1" dirty="0">
                <a:solidFill>
                  <a:srgbClr val="FFFF00"/>
                </a:solidFill>
                <a:effectLst>
                  <a:outerShdw blurRad="38100" dist="38100" dir="2700000" algn="tl">
                    <a:srgbClr val="000000">
                      <a:alpha val="43137"/>
                    </a:srgbClr>
                  </a:outerShdw>
                </a:effectLst>
                <a:latin typeface="Copperplate Gothic Bold" panose="020E0705020206020404" pitchFamily="34" charset="0"/>
              </a:rPr>
              <a:t> CANNOT </a:t>
            </a:r>
          </a:p>
          <a:p>
            <a:r>
              <a:rPr lang="en-GB" sz="6500" b="1" dirty="0">
                <a:solidFill>
                  <a:srgbClr val="FFFF00"/>
                </a:solidFill>
                <a:effectLst>
                  <a:outerShdw blurRad="38100" dist="38100" dir="2700000" algn="tl">
                    <a:srgbClr val="000000">
                      <a:alpha val="43137"/>
                    </a:srgbClr>
                  </a:outerShdw>
                </a:effectLst>
                <a:latin typeface="Copperplate Gothic Bold" panose="020E0705020206020404" pitchFamily="34" charset="0"/>
              </a:rPr>
              <a:t>BE CONDEMNED</a:t>
            </a:r>
          </a:p>
        </p:txBody>
      </p:sp>
      <p:pic>
        <p:nvPicPr>
          <p:cNvPr id="4" name="Picture 3">
            <a:extLst>
              <a:ext uri="{FF2B5EF4-FFF2-40B4-BE49-F238E27FC236}">
                <a16:creationId xmlns:a16="http://schemas.microsoft.com/office/drawing/2014/main" id="{EFE222EA-4CB3-A5A3-6F2B-54BE30A5DD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2898843" cy="51435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p:nvPr/>
        </p:nvSpPr>
        <p:spPr>
          <a:xfrm>
            <a:off x="52576" y="900411"/>
            <a:ext cx="8862739" cy="3104919"/>
          </a:xfrm>
          <a:prstGeom prst="rect">
            <a:avLst/>
          </a:prstGeom>
        </p:spPr>
        <p:txBody>
          <a:bodyPr vert="horz" lIns="68580" tIns="34290" rIns="68580" bIns="34290" rtlCol="0">
            <a:noAutofit/>
          </a:bodyPr>
          <a:lstStyle/>
          <a:p>
            <a:pPr lvl="0" algn="just">
              <a:lnSpc>
                <a:spcPct val="80000"/>
              </a:lnSpc>
              <a:spcBef>
                <a:spcPts val="750"/>
              </a:spcBef>
            </a:pPr>
            <a:endParaRPr kumimoji="0" lang="en-GB"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
        <p:nvSpPr>
          <p:cNvPr id="3" name="Content Placeholder 2">
            <a:extLst>
              <a:ext uri="{FF2B5EF4-FFF2-40B4-BE49-F238E27FC236}">
                <a16:creationId xmlns:a16="http://schemas.microsoft.com/office/drawing/2014/main" id="{170B241F-4D3A-AF33-B227-40C90486EA63}"/>
              </a:ext>
            </a:extLst>
          </p:cNvPr>
          <p:cNvSpPr txBox="1"/>
          <p:nvPr/>
        </p:nvSpPr>
        <p:spPr>
          <a:xfrm>
            <a:off x="52576" y="214948"/>
            <a:ext cx="8862739" cy="4972695"/>
          </a:xfrm>
          <a:prstGeom prst="rect">
            <a:avLst/>
          </a:prstGeom>
        </p:spPr>
        <p:txBody>
          <a:bodyPr vert="horz" lIns="68580" tIns="34290" rIns="68580" bIns="34290" rtlCol="0">
            <a:noAutofit/>
          </a:bodyPr>
          <a:lstStyle/>
          <a:p>
            <a:pPr marL="457200" lvl="0" indent="-457200" algn="just">
              <a:lnSpc>
                <a:spcPct val="80000"/>
              </a:lnSpc>
              <a:spcBef>
                <a:spcPts val="750"/>
              </a:spcBef>
              <a:buClr>
                <a:srgbClr val="FFC000"/>
              </a:buClr>
              <a:buFont typeface="Wingdings" panose="05000000000000000000" pitchFamily="2" charset="2"/>
              <a:buChar char="Ø"/>
            </a:pPr>
            <a:r>
              <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Salvation is a mystery.</a:t>
            </a:r>
          </a:p>
          <a:p>
            <a:pPr lvl="0" algn="just">
              <a:lnSpc>
                <a:spcPct val="80000"/>
              </a:lnSpc>
              <a:spcBef>
                <a:spcPts val="750"/>
              </a:spcBef>
              <a:buClr>
                <a:srgbClr val="FFC000"/>
              </a:buClr>
            </a:pPr>
            <a:r>
              <a:rPr lang="en-US" sz="3300" dirty="0">
                <a:solidFill>
                  <a:schemeClr val="bg1"/>
                </a:solidFill>
                <a:effectLst>
                  <a:outerShdw blurRad="38100" dist="38100" dir="2700000" algn="tl">
                    <a:srgbClr val="000000">
                      <a:alpha val="43137"/>
                    </a:srgbClr>
                  </a:outerShdw>
                </a:effectLst>
              </a:rPr>
              <a:t>	</a:t>
            </a:r>
            <a:r>
              <a:rPr kumimoji="0" lang="en-US" sz="33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A mystery is something hidden or coded that you will need revelation to understand. </a:t>
            </a:r>
            <a:r>
              <a:rPr kumimoji="0" lang="en-US" sz="33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rPr>
              <a:t>1 Cor. 2:6-8</a:t>
            </a:r>
          </a:p>
          <a:p>
            <a:pPr marL="457200" indent="-457200" algn="just">
              <a:lnSpc>
                <a:spcPct val="80000"/>
              </a:lnSpc>
              <a:spcBef>
                <a:spcPts val="750"/>
              </a:spcBef>
              <a:buClr>
                <a:srgbClr val="FFC000"/>
              </a:buClr>
              <a:buFont typeface="Wingdings" panose="05000000000000000000" pitchFamily="2" charset="2"/>
              <a:buChar char="Ø"/>
            </a:pPr>
            <a:r>
              <a:rPr lang="en-US" sz="3300" dirty="0">
                <a:solidFill>
                  <a:schemeClr val="bg1"/>
                </a:solidFill>
                <a:effectLst>
                  <a:outerShdw blurRad="38100" dist="38100" dir="2700000" algn="tl">
                    <a:srgbClr val="000000">
                      <a:alpha val="43137"/>
                    </a:srgbClr>
                  </a:outerShdw>
                </a:effectLst>
              </a:rPr>
              <a:t>Redemption was a mystery that even those who prophesied and fulfilled it didn’t understand.</a:t>
            </a:r>
            <a:r>
              <a:rPr lang="en-US" sz="3300" b="1" dirty="0">
                <a:solidFill>
                  <a:srgbClr val="FFC000"/>
                </a:solidFill>
                <a:effectLst>
                  <a:outerShdw blurRad="38100" dist="38100" dir="2700000" algn="tl">
                    <a:srgbClr val="000000">
                      <a:alpha val="43137"/>
                    </a:srgbClr>
                  </a:outerShdw>
                </a:effectLst>
              </a:rPr>
              <a:t> </a:t>
            </a:r>
            <a:r>
              <a:rPr kumimoji="0" lang="en-US" sz="33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rPr>
              <a:t>1 Pet. 1:9-12</a:t>
            </a:r>
          </a:p>
          <a:p>
            <a:pPr marL="457200" indent="-457200" algn="just">
              <a:lnSpc>
                <a:spcPct val="80000"/>
              </a:lnSpc>
              <a:spcBef>
                <a:spcPts val="750"/>
              </a:spcBef>
              <a:buClr>
                <a:srgbClr val="FFC000"/>
              </a:buClr>
              <a:buFont typeface="Wingdings" panose="05000000000000000000" pitchFamily="2" charset="2"/>
              <a:buChar char="Ø"/>
            </a:pPr>
            <a:r>
              <a:rPr kumimoji="0" lang="en-US" sz="33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Before the </a:t>
            </a:r>
            <a:r>
              <a:rPr lang="en-US" sz="3300" b="1" dirty="0">
                <a:solidFill>
                  <a:schemeClr val="bg1"/>
                </a:solidFill>
                <a:effectLst>
                  <a:outerShdw blurRad="38100" dist="38100" dir="2700000" algn="tl">
                    <a:srgbClr val="000000">
                      <a:alpha val="43137"/>
                    </a:srgbClr>
                  </a:outerShdw>
                </a:effectLst>
              </a:rPr>
              <a:t>coming of the Holy Spirit, men could not understand these mysteries. </a:t>
            </a:r>
            <a:r>
              <a:rPr kumimoji="0" lang="en-US" sz="33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rPr>
              <a:t>John 16:12,13</a:t>
            </a:r>
          </a:p>
          <a:p>
            <a:pPr marL="457200" indent="-457200" algn="just">
              <a:lnSpc>
                <a:spcPct val="80000"/>
              </a:lnSpc>
              <a:spcBef>
                <a:spcPts val="750"/>
              </a:spcBef>
              <a:buClr>
                <a:srgbClr val="FFC000"/>
              </a:buClr>
              <a:buFont typeface="Wingdings" panose="05000000000000000000" pitchFamily="2" charset="2"/>
              <a:buChar char="Ø"/>
            </a:pPr>
            <a:r>
              <a:rPr lang="en-US" sz="3300" b="1" dirty="0">
                <a:solidFill>
                  <a:schemeClr val="bg1"/>
                </a:solidFill>
                <a:effectLst>
                  <a:outerShdw blurRad="38100" dist="38100" dir="2700000" algn="tl">
                    <a:srgbClr val="000000">
                      <a:alpha val="43137"/>
                    </a:srgbClr>
                  </a:outerShdw>
                </a:effectLst>
              </a:rPr>
              <a:t>After the Holy Spirit came, God began to teach these mysteries to His church. </a:t>
            </a:r>
            <a:r>
              <a:rPr lang="en-US" sz="3300" b="1" dirty="0" err="1">
                <a:solidFill>
                  <a:srgbClr val="FFC000"/>
                </a:solidFill>
                <a:effectLst>
                  <a:outerShdw blurRad="38100" dist="38100" dir="2700000" algn="tl">
                    <a:srgbClr val="000000">
                      <a:alpha val="43137"/>
                    </a:srgbClr>
                  </a:outerShdw>
                </a:effectLst>
              </a:rPr>
              <a:t>Ephe</a:t>
            </a:r>
            <a:r>
              <a:rPr lang="en-US" sz="3300" b="1" dirty="0">
                <a:solidFill>
                  <a:srgbClr val="FFC000"/>
                </a:solidFill>
                <a:effectLst>
                  <a:outerShdw blurRad="38100" dist="38100" dir="2700000" algn="tl">
                    <a:srgbClr val="000000">
                      <a:alpha val="43137"/>
                    </a:srgbClr>
                  </a:outerShdw>
                </a:effectLst>
              </a:rPr>
              <a:t> 3:1-5</a:t>
            </a:r>
          </a:p>
          <a:p>
            <a:pPr algn="just">
              <a:lnSpc>
                <a:spcPct val="80000"/>
              </a:lnSpc>
              <a:spcBef>
                <a:spcPts val="750"/>
              </a:spcBef>
              <a:buClr>
                <a:srgbClr val="FFC000"/>
              </a:buClr>
            </a:pP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a:p>
            <a:pPr marL="457200" indent="-457200" algn="just">
              <a:lnSpc>
                <a:spcPct val="80000"/>
              </a:lnSpc>
              <a:spcBef>
                <a:spcPts val="750"/>
              </a:spcBef>
              <a:buClr>
                <a:srgbClr val="FFC000"/>
              </a:buClr>
              <a:buFont typeface="Wingdings" panose="05000000000000000000" pitchFamily="2" charset="2"/>
              <a:buChar char="Ø"/>
            </a:pP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a:p>
            <a:pPr marL="457200" indent="-457200" algn="just">
              <a:lnSpc>
                <a:spcPct val="80000"/>
              </a:lnSpc>
              <a:spcBef>
                <a:spcPts val="750"/>
              </a:spcBef>
              <a:buClr>
                <a:srgbClr val="FFC000"/>
              </a:buClr>
              <a:buFont typeface="Wingdings" panose="05000000000000000000" pitchFamily="2" charset="2"/>
              <a:buChar char="Ø"/>
            </a:pP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a:p>
            <a:pPr marL="457200" lvl="0" indent="-457200" algn="just">
              <a:lnSpc>
                <a:spcPct val="80000"/>
              </a:lnSpc>
              <a:spcBef>
                <a:spcPts val="750"/>
              </a:spcBef>
              <a:buClr>
                <a:srgbClr val="FFC000"/>
              </a:buClr>
              <a:buFont typeface="Wingdings" panose="05000000000000000000" pitchFamily="2" charset="2"/>
              <a:buChar char="Ø"/>
            </a:pPr>
            <a:endParaRPr kumimoji="0" lang="en-GB"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5E359-AC4D-5FCA-430F-A48C9910C1E8}"/>
            </a:ext>
          </a:extLst>
        </p:cNvPr>
        <p:cNvGrpSpPr/>
        <p:nvPr/>
      </p:nvGrpSpPr>
      <p:grpSpPr>
        <a:xfrm>
          <a:off x="0" y="0"/>
          <a:ext cx="0" cy="0"/>
          <a:chOff x="0" y="0"/>
          <a:chExt cx="0" cy="0"/>
        </a:xfrm>
      </p:grpSpPr>
      <p:sp>
        <p:nvSpPr>
          <p:cNvPr id="6" name="Content Placeholder 2">
            <a:extLst>
              <a:ext uri="{FF2B5EF4-FFF2-40B4-BE49-F238E27FC236}">
                <a16:creationId xmlns:a16="http://schemas.microsoft.com/office/drawing/2014/main" id="{73E29A2E-BCE5-8A34-7FC0-F4834554ECE1}"/>
              </a:ext>
            </a:extLst>
          </p:cNvPr>
          <p:cNvSpPr txBox="1"/>
          <p:nvPr/>
        </p:nvSpPr>
        <p:spPr>
          <a:xfrm>
            <a:off x="52576" y="900411"/>
            <a:ext cx="8862739" cy="3104919"/>
          </a:xfrm>
          <a:prstGeom prst="rect">
            <a:avLst/>
          </a:prstGeom>
        </p:spPr>
        <p:txBody>
          <a:bodyPr vert="horz" lIns="68580" tIns="34290" rIns="68580" bIns="34290" rtlCol="0">
            <a:noAutofit/>
          </a:bodyPr>
          <a:lstStyle/>
          <a:p>
            <a:pPr lvl="0" algn="just">
              <a:lnSpc>
                <a:spcPct val="80000"/>
              </a:lnSpc>
              <a:spcBef>
                <a:spcPts val="750"/>
              </a:spcBef>
            </a:pPr>
            <a:endParaRPr kumimoji="0" lang="en-GB"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
        <p:nvSpPr>
          <p:cNvPr id="3" name="Content Placeholder 2">
            <a:extLst>
              <a:ext uri="{FF2B5EF4-FFF2-40B4-BE49-F238E27FC236}">
                <a16:creationId xmlns:a16="http://schemas.microsoft.com/office/drawing/2014/main" id="{4E82B066-6B4B-6D02-E6DD-1C765526AF65}"/>
              </a:ext>
            </a:extLst>
          </p:cNvPr>
          <p:cNvSpPr txBox="1"/>
          <p:nvPr/>
        </p:nvSpPr>
        <p:spPr>
          <a:xfrm>
            <a:off x="52576" y="170805"/>
            <a:ext cx="8862739" cy="4972695"/>
          </a:xfrm>
          <a:prstGeom prst="rect">
            <a:avLst/>
          </a:prstGeom>
        </p:spPr>
        <p:txBody>
          <a:bodyPr vert="horz" lIns="68580" tIns="34290" rIns="68580" bIns="34290" rtlCol="0">
            <a:noAutofit/>
          </a:bodyPr>
          <a:lstStyle/>
          <a:p>
            <a:pPr marL="457200" indent="-457200" algn="just">
              <a:lnSpc>
                <a:spcPct val="80000"/>
              </a:lnSpc>
              <a:spcBef>
                <a:spcPts val="750"/>
              </a:spcBef>
              <a:buClr>
                <a:srgbClr val="FFC000"/>
              </a:buClr>
              <a:buFont typeface="Wingdings" panose="05000000000000000000" pitchFamily="2" charset="2"/>
              <a:buChar char="Ø"/>
            </a:pPr>
            <a:r>
              <a:rPr lang="en-US" sz="3300" b="1" dirty="0">
                <a:solidFill>
                  <a:schemeClr val="bg1"/>
                </a:solidFill>
                <a:effectLst>
                  <a:outerShdw blurRad="38100" dist="38100" dir="2700000" algn="tl">
                    <a:srgbClr val="000000">
                      <a:alpha val="43137"/>
                    </a:srgbClr>
                  </a:outerShdw>
                </a:effectLst>
              </a:rPr>
              <a:t>One of such mystery is the “MYSTERY OF GODLINESS”. </a:t>
            </a:r>
            <a:r>
              <a:rPr lang="en-US" sz="3300" b="1" dirty="0">
                <a:solidFill>
                  <a:srgbClr val="FFC000"/>
                </a:solidFill>
                <a:effectLst>
                  <a:outerShdw blurRad="38100" dist="38100" dir="2700000" algn="tl">
                    <a:srgbClr val="000000">
                      <a:alpha val="43137"/>
                    </a:srgbClr>
                  </a:outerShdw>
                </a:effectLst>
              </a:rPr>
              <a:t>1 Tim. 3:16</a:t>
            </a:r>
            <a:endParaRPr lang="en-US" sz="3300" dirty="0">
              <a:solidFill>
                <a:schemeClr val="bg1"/>
              </a:solidFill>
              <a:effectLst>
                <a:outerShdw blurRad="38100" dist="38100" dir="2700000" algn="tl">
                  <a:srgbClr val="000000">
                    <a:alpha val="43137"/>
                  </a:srgbClr>
                </a:outerShdw>
              </a:effectLst>
            </a:endParaRPr>
          </a:p>
          <a:p>
            <a:pPr marL="457200" lvl="0" indent="-457200" algn="just">
              <a:lnSpc>
                <a:spcPct val="80000"/>
              </a:lnSpc>
              <a:spcBef>
                <a:spcPts val="750"/>
              </a:spcBef>
              <a:buClr>
                <a:srgbClr val="FFC000"/>
              </a:buClr>
              <a:buFont typeface="Wingdings" panose="05000000000000000000" pitchFamily="2" charset="2"/>
              <a:buChar char="Ø"/>
            </a:pPr>
            <a:r>
              <a:rPr lang="en-US" sz="3300" dirty="0">
                <a:solidFill>
                  <a:schemeClr val="bg1"/>
                </a:solidFill>
                <a:effectLst>
                  <a:outerShdw blurRad="38100" dist="38100" dir="2700000" algn="tl">
                    <a:srgbClr val="000000">
                      <a:alpha val="43137"/>
                    </a:srgbClr>
                  </a:outerShdw>
                </a:effectLst>
              </a:rPr>
              <a:t>Another is the </a:t>
            </a:r>
            <a:r>
              <a:rPr lang="en-US" sz="3300" b="1" dirty="0">
                <a:solidFill>
                  <a:schemeClr val="bg1"/>
                </a:solidFill>
                <a:effectLst>
                  <a:outerShdw blurRad="38100" dist="38100" dir="2700000" algn="tl">
                    <a:srgbClr val="000000">
                      <a:alpha val="43137"/>
                    </a:srgbClr>
                  </a:outerShdw>
                </a:effectLst>
              </a:rPr>
              <a:t>“MYSTERY OF REDEMPTION”. </a:t>
            </a:r>
            <a:r>
              <a:rPr kumimoji="0" lang="en-US" sz="33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rPr>
              <a:t>1 Cor. 2:7-8</a:t>
            </a:r>
            <a:r>
              <a:rPr lang="en-US" sz="3300" b="1" dirty="0">
                <a:solidFill>
                  <a:schemeClr val="bg1"/>
                </a:solidFill>
                <a:effectLst>
                  <a:outerShdw blurRad="38100" dist="38100" dir="2700000" algn="tl">
                    <a:srgbClr val="000000">
                      <a:alpha val="43137"/>
                    </a:srgbClr>
                  </a:outerShdw>
                </a:effectLst>
              </a:rPr>
              <a:t> </a:t>
            </a:r>
          </a:p>
          <a:p>
            <a:pPr lvl="0" algn="just">
              <a:lnSpc>
                <a:spcPct val="80000"/>
              </a:lnSpc>
              <a:spcBef>
                <a:spcPts val="750"/>
              </a:spcBef>
              <a:buClr>
                <a:srgbClr val="FFC000"/>
              </a:buClr>
            </a:pPr>
            <a:r>
              <a:rPr kumimoji="0" lang="en-US" sz="33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	</a:t>
            </a:r>
            <a:r>
              <a:rPr kumimoji="0" lang="en-US" sz="33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How that before God can get us back, He had to offer up Himself. </a:t>
            </a:r>
            <a:r>
              <a:rPr lang="en-US" sz="3300" dirty="0">
                <a:solidFill>
                  <a:schemeClr val="bg1"/>
                </a:solidFill>
                <a:effectLst>
                  <a:outerShdw blurRad="38100" dist="38100" dir="2700000" algn="tl">
                    <a:srgbClr val="000000">
                      <a:alpha val="43137"/>
                    </a:srgbClr>
                  </a:outerShdw>
                </a:effectLst>
              </a:rPr>
              <a:t>If Satan and the princes of this world knew, they would not have crucified Christ.</a:t>
            </a:r>
          </a:p>
          <a:p>
            <a:pPr marL="457200" lvl="0" indent="-457200" algn="just">
              <a:lnSpc>
                <a:spcPct val="80000"/>
              </a:lnSpc>
              <a:spcBef>
                <a:spcPts val="750"/>
              </a:spcBef>
              <a:buClr>
                <a:srgbClr val="FFC000"/>
              </a:buClr>
              <a:buFont typeface="Wingdings" panose="05000000000000000000" pitchFamily="2" charset="2"/>
              <a:buChar char="Ø"/>
            </a:pPr>
            <a:r>
              <a:rPr kumimoji="0" lang="en-US" sz="33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In bringing a</a:t>
            </a:r>
            <a:r>
              <a:rPr lang="en-US" sz="3300" dirty="0">
                <a:solidFill>
                  <a:schemeClr val="bg1"/>
                </a:solidFill>
                <a:effectLst>
                  <a:outerShdw blurRad="38100" dist="38100" dir="2700000" algn="tl">
                    <a:srgbClr val="000000">
                      <a:alpha val="43137"/>
                    </a:srgbClr>
                  </a:outerShdw>
                </a:effectLst>
              </a:rPr>
              <a:t>bout this, God needed Judas.</a:t>
            </a:r>
          </a:p>
          <a:p>
            <a:pPr marL="457200" lvl="0" indent="-457200" algn="just">
              <a:lnSpc>
                <a:spcPct val="80000"/>
              </a:lnSpc>
              <a:spcBef>
                <a:spcPts val="750"/>
              </a:spcBef>
              <a:buClr>
                <a:srgbClr val="FFC000"/>
              </a:buClr>
              <a:buFont typeface="Wingdings" panose="05000000000000000000" pitchFamily="2" charset="2"/>
              <a:buChar char="Ø"/>
            </a:pPr>
            <a:r>
              <a:rPr kumimoji="0" lang="en-US" sz="330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rPr>
              <a:t>To understand this</a:t>
            </a:r>
            <a:r>
              <a:rPr lang="en-US" sz="3300" dirty="0">
                <a:solidFill>
                  <a:schemeClr val="bg1"/>
                </a:solidFill>
                <a:effectLst>
                  <a:outerShdw blurRad="38100" dist="38100" dir="2700000" algn="tl">
                    <a:srgbClr val="000000">
                      <a:alpha val="43137"/>
                    </a:srgbClr>
                  </a:outerShdw>
                </a:effectLst>
              </a:rPr>
              <a:t> great mystery, you have to look deeper beyond the surface</a:t>
            </a:r>
            <a:endParaRPr kumimoji="0" lang="en-US" sz="330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a:p>
            <a:pPr marL="457200" indent="-457200" algn="just">
              <a:lnSpc>
                <a:spcPct val="80000"/>
              </a:lnSpc>
              <a:spcBef>
                <a:spcPts val="750"/>
              </a:spcBef>
              <a:buClr>
                <a:srgbClr val="FFC000"/>
              </a:buClr>
              <a:buFont typeface="Wingdings" panose="05000000000000000000" pitchFamily="2" charset="2"/>
              <a:buChar char="Ø"/>
            </a:pP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a:p>
            <a:pPr marL="457200" indent="-457200" algn="just">
              <a:lnSpc>
                <a:spcPct val="80000"/>
              </a:lnSpc>
              <a:spcBef>
                <a:spcPts val="750"/>
              </a:spcBef>
              <a:buClr>
                <a:srgbClr val="FFC000"/>
              </a:buClr>
              <a:buFont typeface="Wingdings" panose="05000000000000000000" pitchFamily="2" charset="2"/>
              <a:buChar char="Ø"/>
            </a:pPr>
            <a:endParaRPr kumimoji="0" lang="en-US" sz="3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n-ea"/>
              <a:cs typeface="+mn-cs"/>
            </a:endParaRPr>
          </a:p>
          <a:p>
            <a:pPr marL="457200" lvl="0" indent="-457200" algn="just">
              <a:lnSpc>
                <a:spcPct val="80000"/>
              </a:lnSpc>
              <a:spcBef>
                <a:spcPts val="750"/>
              </a:spcBef>
              <a:buClr>
                <a:srgbClr val="FFC000"/>
              </a:buClr>
              <a:buFont typeface="Wingdings" panose="05000000000000000000" pitchFamily="2" charset="2"/>
              <a:buChar char="Ø"/>
            </a:pPr>
            <a:endParaRPr kumimoji="0" lang="en-GB" sz="30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Tree>
    <p:extLst>
      <p:ext uri="{BB962C8B-B14F-4D97-AF65-F5344CB8AC3E}">
        <p14:creationId xmlns:p14="http://schemas.microsoft.com/office/powerpoint/2010/main" val="1756636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24F26B-CA99-578F-874C-532080F05E99}"/>
            </a:ext>
          </a:extLst>
        </p:cNvPr>
        <p:cNvGrpSpPr/>
        <p:nvPr/>
      </p:nvGrpSpPr>
      <p:grpSpPr>
        <a:xfrm>
          <a:off x="0" y="0"/>
          <a:ext cx="0" cy="0"/>
          <a:chOff x="0" y="0"/>
          <a:chExt cx="0" cy="0"/>
        </a:xfrm>
      </p:grpSpPr>
      <p:sp>
        <p:nvSpPr>
          <p:cNvPr id="6" name="Content Placeholder 2">
            <a:extLst>
              <a:ext uri="{FF2B5EF4-FFF2-40B4-BE49-F238E27FC236}">
                <a16:creationId xmlns:a16="http://schemas.microsoft.com/office/drawing/2014/main" id="{20E647B5-02E0-0EC2-3A7B-3540776DA253}"/>
              </a:ext>
            </a:extLst>
          </p:cNvPr>
          <p:cNvSpPr txBox="1"/>
          <p:nvPr/>
        </p:nvSpPr>
        <p:spPr>
          <a:xfrm>
            <a:off x="639054" y="200423"/>
            <a:ext cx="7704058" cy="751815"/>
          </a:xfrm>
          <a:prstGeom prst="rect">
            <a:avLst/>
          </a:prstGeom>
        </p:spPr>
        <p:txBody>
          <a:bodyPr vert="horz" lIns="68580" tIns="34290" rIns="68580" bIns="34290" rtlCol="0">
            <a:noAutofit/>
          </a:bodyPr>
          <a:lstStyle/>
          <a:p>
            <a:pPr lvl="0" algn="ctr">
              <a:lnSpc>
                <a:spcPct val="80000"/>
              </a:lnSpc>
              <a:spcBef>
                <a:spcPts val="750"/>
              </a:spcBef>
            </a:pPr>
            <a:r>
              <a:rPr lang="en-US" sz="3300" b="1" dirty="0">
                <a:solidFill>
                  <a:srgbClr val="FFFF00"/>
                </a:solidFill>
                <a:effectLst>
                  <a:outerShdw blurRad="38100" dist="38100" dir="2700000" algn="tl">
                    <a:srgbClr val="000000">
                      <a:alpha val="43137"/>
                    </a:srgbClr>
                  </a:outerShdw>
                </a:effectLst>
                <a:latin typeface="Algerian" panose="04020705040A02060702" pitchFamily="82" charset="0"/>
              </a:rPr>
              <a:t>WHY JUDAS CANNOT BE CONDEMNED</a:t>
            </a:r>
            <a:endParaRPr kumimoji="0" lang="en-GB" sz="33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lgerian" panose="04020705040A02060702" pitchFamily="82" charset="0"/>
            </a:endParaRPr>
          </a:p>
        </p:txBody>
      </p:sp>
      <p:sp>
        <p:nvSpPr>
          <p:cNvPr id="4" name="TextBox 3">
            <a:extLst>
              <a:ext uri="{FF2B5EF4-FFF2-40B4-BE49-F238E27FC236}">
                <a16:creationId xmlns:a16="http://schemas.microsoft.com/office/drawing/2014/main" id="{E916D1D5-AE57-3B91-AD51-AC1147FE5976}"/>
              </a:ext>
            </a:extLst>
          </p:cNvPr>
          <p:cNvSpPr txBox="1"/>
          <p:nvPr/>
        </p:nvSpPr>
        <p:spPr>
          <a:xfrm>
            <a:off x="0" y="794581"/>
            <a:ext cx="9068326" cy="4154984"/>
          </a:xfrm>
          <a:prstGeom prst="rect">
            <a:avLst/>
          </a:prstGeom>
          <a:noFill/>
        </p:spPr>
        <p:txBody>
          <a:bodyPr wrap="square" rtlCol="0">
            <a:spAutoFit/>
          </a:bodyPr>
          <a:lstStyle/>
          <a:p>
            <a:pPr marL="514350" indent="-514350">
              <a:buFont typeface="+mj-lt"/>
              <a:buAutoNum type="arabicPeriod"/>
            </a:pPr>
            <a:r>
              <a:rPr lang="en-US" sz="3300" dirty="0">
                <a:solidFill>
                  <a:schemeClr val="bg1"/>
                </a:solidFill>
              </a:rPr>
              <a:t>God determined and planned the death of Jesus because it was the price for redemption. </a:t>
            </a:r>
            <a:r>
              <a:rPr lang="en-US" sz="3300" b="1" dirty="0">
                <a:solidFill>
                  <a:srgbClr val="FFC000"/>
                </a:solidFill>
                <a:effectLst>
                  <a:outerShdw blurRad="38100" dist="38100" dir="2700000" algn="tl">
                    <a:srgbClr val="000000">
                      <a:alpha val="43137"/>
                    </a:srgbClr>
                  </a:outerShdw>
                </a:effectLst>
              </a:rPr>
              <a:t>Gen 3:21, Isa 53, Acts 2:22-23; 3:18; 4:27-28</a:t>
            </a:r>
          </a:p>
          <a:p>
            <a:endParaRPr lang="en-US" sz="3300" b="1" dirty="0">
              <a:solidFill>
                <a:srgbClr val="FFC000"/>
              </a:solidFill>
              <a:effectLst>
                <a:outerShdw blurRad="38100" dist="38100" dir="2700000" algn="tl">
                  <a:srgbClr val="000000">
                    <a:alpha val="43137"/>
                  </a:srgbClr>
                </a:outerShdw>
              </a:effectLst>
            </a:endParaRPr>
          </a:p>
          <a:p>
            <a:pPr marL="514350" indent="-514350">
              <a:buFont typeface="+mj-lt"/>
              <a:buAutoNum type="arabicPeriod" startAt="2"/>
            </a:pPr>
            <a:r>
              <a:rPr lang="en-US" sz="3300" dirty="0">
                <a:solidFill>
                  <a:schemeClr val="bg1"/>
                </a:solidFill>
                <a:effectLst>
                  <a:outerShdw blurRad="38100" dist="38100" dir="2700000" algn="tl">
                    <a:srgbClr val="000000">
                      <a:alpha val="43137"/>
                    </a:srgbClr>
                  </a:outerShdw>
                </a:effectLst>
              </a:rPr>
              <a:t>No man took the life of Jesus or had the power                              to, Jesus Himself offered His</a:t>
            </a:r>
            <a:r>
              <a:rPr lang="en-US" sz="3300" dirty="0">
                <a:solidFill>
                  <a:srgbClr val="FFC000"/>
                </a:solidFill>
                <a:effectLst>
                  <a:outerShdw blurRad="38100" dist="38100" dir="2700000" algn="tl">
                    <a:srgbClr val="000000">
                      <a:alpha val="43137"/>
                    </a:srgbClr>
                  </a:outerShdw>
                </a:effectLst>
              </a:rPr>
              <a:t> </a:t>
            </a:r>
            <a:r>
              <a:rPr lang="en-US" sz="3300" dirty="0">
                <a:solidFill>
                  <a:schemeClr val="bg1"/>
                </a:solidFill>
                <a:effectLst>
                  <a:outerShdw blurRad="38100" dist="38100" dir="2700000" algn="tl">
                    <a:srgbClr val="000000">
                      <a:alpha val="43137"/>
                    </a:srgbClr>
                  </a:outerShdw>
                </a:effectLst>
              </a:rPr>
              <a:t>life. </a:t>
            </a:r>
            <a:r>
              <a:rPr lang="en-US" sz="3300" b="1" dirty="0">
                <a:solidFill>
                  <a:srgbClr val="FFC000"/>
                </a:solidFill>
                <a:effectLst>
                  <a:outerShdw blurRad="38100" dist="38100" dir="2700000" algn="tl">
                    <a:srgbClr val="000000">
                      <a:alpha val="43137"/>
                    </a:srgbClr>
                  </a:outerShdw>
                </a:effectLst>
              </a:rPr>
              <a:t>John 10:11-18, 	Luk   22:53, Acts 4:27-28, John 18:11 </a:t>
            </a:r>
            <a:r>
              <a:rPr lang="en-US" sz="3300" dirty="0">
                <a:solidFill>
                  <a:schemeClr val="bg1"/>
                </a:solidFill>
                <a:effectLst>
                  <a:outerShdw blurRad="38100" dist="38100" dir="2700000" algn="tl">
                    <a:srgbClr val="000000">
                      <a:alpha val="43137"/>
                    </a:srgbClr>
                  </a:outerShdw>
                </a:effectLst>
              </a:rPr>
              <a:t>(Who 	delivered Him? -God)</a:t>
            </a:r>
            <a:r>
              <a:rPr lang="en-US" sz="3300" b="1" dirty="0">
                <a:solidFill>
                  <a:srgbClr val="FFC000"/>
                </a:solidFill>
                <a:effectLst>
                  <a:outerShdw blurRad="38100" dist="38100" dir="2700000" algn="tl">
                    <a:srgbClr val="000000">
                      <a:alpha val="43137"/>
                    </a:srgbClr>
                  </a:outerShdw>
                </a:effectLst>
              </a:rPr>
              <a:t>, Matt 16:21-23; 26:51-56</a:t>
            </a:r>
            <a:endParaRPr lang="en-GB" sz="3300" dirty="0">
              <a:solidFill>
                <a:schemeClr val="bg1"/>
              </a:solidFill>
            </a:endParaRPr>
          </a:p>
        </p:txBody>
      </p:sp>
    </p:spTree>
    <p:extLst>
      <p:ext uri="{BB962C8B-B14F-4D97-AF65-F5344CB8AC3E}">
        <p14:creationId xmlns:p14="http://schemas.microsoft.com/office/powerpoint/2010/main" val="3486109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5A30E-2490-04DB-4D41-E2E0049816C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6B662C2-50F5-A511-1FEA-DB5BA0E411C7}"/>
              </a:ext>
            </a:extLst>
          </p:cNvPr>
          <p:cNvSpPr txBox="1"/>
          <p:nvPr/>
        </p:nvSpPr>
        <p:spPr>
          <a:xfrm>
            <a:off x="0" y="145041"/>
            <a:ext cx="9068326" cy="4662815"/>
          </a:xfrm>
          <a:prstGeom prst="rect">
            <a:avLst/>
          </a:prstGeom>
          <a:noFill/>
        </p:spPr>
        <p:txBody>
          <a:bodyPr wrap="square" rtlCol="0">
            <a:spAutoFit/>
          </a:bodyPr>
          <a:lstStyle/>
          <a:p>
            <a:pPr marL="514350" indent="-514350">
              <a:buFont typeface="+mj-lt"/>
              <a:buAutoNum type="arabicPeriod" startAt="3"/>
            </a:pPr>
            <a:r>
              <a:rPr lang="en-US" sz="3300" dirty="0">
                <a:solidFill>
                  <a:schemeClr val="bg1"/>
                </a:solidFill>
              </a:rPr>
              <a:t>Everyone involved in the death of Jesus were chosen for it like Joseph’s brothers – they did it ignorantly. </a:t>
            </a:r>
            <a:r>
              <a:rPr lang="en-US" sz="3300" b="1" dirty="0">
                <a:solidFill>
                  <a:srgbClr val="FFC000"/>
                </a:solidFill>
                <a:effectLst>
                  <a:outerShdw blurRad="38100" dist="38100" dir="2700000" algn="tl">
                    <a:srgbClr val="000000">
                      <a:alpha val="43137"/>
                    </a:srgbClr>
                  </a:outerShdw>
                </a:effectLst>
              </a:rPr>
              <a:t>Gen 45:1-8, Matt 10:21, Luk 23:34, Acts 3:17</a:t>
            </a:r>
          </a:p>
          <a:p>
            <a:r>
              <a:rPr lang="en-US" sz="3300" b="1" dirty="0">
                <a:solidFill>
                  <a:srgbClr val="FFC000"/>
                </a:solidFill>
                <a:effectLst>
                  <a:outerShdw blurRad="38100" dist="38100" dir="2700000" algn="tl">
                    <a:srgbClr val="000000">
                      <a:alpha val="43137"/>
                    </a:srgbClr>
                  </a:outerShdw>
                </a:effectLst>
              </a:rPr>
              <a:t>	</a:t>
            </a:r>
            <a:r>
              <a:rPr lang="en-US" sz="3300" dirty="0">
                <a:solidFill>
                  <a:schemeClr val="bg1"/>
                </a:solidFill>
                <a:effectLst>
                  <a:outerShdw blurRad="38100" dist="38100" dir="2700000" algn="tl">
                    <a:srgbClr val="000000">
                      <a:alpha val="43137"/>
                    </a:srgbClr>
                  </a:outerShdw>
                </a:effectLst>
              </a:rPr>
              <a:t>The Chief priests representing the Jews</a:t>
            </a:r>
          </a:p>
          <a:p>
            <a:r>
              <a:rPr lang="en-US" sz="3300" b="1" dirty="0">
                <a:solidFill>
                  <a:schemeClr val="bg1"/>
                </a:solidFill>
                <a:effectLst>
                  <a:outerShdw blurRad="38100" dist="38100" dir="2700000" algn="tl">
                    <a:srgbClr val="000000">
                      <a:alpha val="43137"/>
                    </a:srgbClr>
                  </a:outerShdw>
                </a:effectLst>
              </a:rPr>
              <a:t>	</a:t>
            </a:r>
            <a:r>
              <a:rPr lang="en-US" sz="3300" dirty="0">
                <a:solidFill>
                  <a:schemeClr val="bg1"/>
                </a:solidFill>
                <a:effectLst>
                  <a:outerShdw blurRad="38100" dist="38100" dir="2700000" algn="tl">
                    <a:srgbClr val="000000">
                      <a:alpha val="43137"/>
                    </a:srgbClr>
                  </a:outerShdw>
                </a:effectLst>
              </a:rPr>
              <a:t>Pilate representing the Gentiles</a:t>
            </a:r>
          </a:p>
          <a:p>
            <a:r>
              <a:rPr lang="en-US" sz="3300" b="1" dirty="0">
                <a:solidFill>
                  <a:schemeClr val="bg1"/>
                </a:solidFill>
                <a:effectLst>
                  <a:outerShdw blurRad="38100" dist="38100" dir="2700000" algn="tl">
                    <a:srgbClr val="000000">
                      <a:alpha val="43137"/>
                    </a:srgbClr>
                  </a:outerShdw>
                </a:effectLst>
              </a:rPr>
              <a:t>	</a:t>
            </a:r>
            <a:r>
              <a:rPr lang="en-US" sz="3300" dirty="0">
                <a:solidFill>
                  <a:schemeClr val="bg1"/>
                </a:solidFill>
                <a:effectLst>
                  <a:outerShdw blurRad="38100" dist="38100" dir="2700000" algn="tl">
                    <a:srgbClr val="000000">
                      <a:alpha val="43137"/>
                    </a:srgbClr>
                  </a:outerShdw>
                </a:effectLst>
              </a:rPr>
              <a:t>Judas his associate.</a:t>
            </a:r>
            <a:endParaRPr lang="en-US" sz="3300" b="1" dirty="0">
              <a:solidFill>
                <a:srgbClr val="FFC000"/>
              </a:solidFill>
              <a:effectLst>
                <a:outerShdw blurRad="38100" dist="38100" dir="2700000" algn="tl">
                  <a:srgbClr val="000000">
                    <a:alpha val="43137"/>
                  </a:srgbClr>
                </a:outerShdw>
              </a:effectLst>
            </a:endParaRPr>
          </a:p>
          <a:p>
            <a:pPr marL="514350" indent="-514350">
              <a:buFont typeface="+mj-lt"/>
              <a:buAutoNum type="arabicPeriod" startAt="4"/>
            </a:pPr>
            <a:r>
              <a:rPr lang="en-GB" sz="3300" dirty="0">
                <a:solidFill>
                  <a:schemeClr val="bg1"/>
                </a:solidFill>
              </a:rPr>
              <a:t>Jesus prayed for the forgiveness of those involved in His death. </a:t>
            </a:r>
            <a:r>
              <a:rPr lang="en-US" sz="3300" b="1" dirty="0">
                <a:solidFill>
                  <a:srgbClr val="FFC000"/>
                </a:solidFill>
                <a:effectLst>
                  <a:outerShdw blurRad="38100" dist="38100" dir="2700000" algn="tl">
                    <a:srgbClr val="000000">
                      <a:alpha val="43137"/>
                    </a:srgbClr>
                  </a:outerShdw>
                </a:effectLst>
              </a:rPr>
              <a:t>Luk 23:34, Gen 50:15:21</a:t>
            </a:r>
            <a:endParaRPr lang="en-GB" sz="3300" dirty="0">
              <a:solidFill>
                <a:schemeClr val="bg1"/>
              </a:solidFill>
            </a:endParaRPr>
          </a:p>
        </p:txBody>
      </p:sp>
    </p:spTree>
    <p:extLst>
      <p:ext uri="{BB962C8B-B14F-4D97-AF65-F5344CB8AC3E}">
        <p14:creationId xmlns:p14="http://schemas.microsoft.com/office/powerpoint/2010/main" val="1215223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1C3D2-71F4-181B-7D4D-42813660F49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C994FBE-46AF-77FA-B141-79989AA584A0}"/>
              </a:ext>
            </a:extLst>
          </p:cNvPr>
          <p:cNvSpPr txBox="1"/>
          <p:nvPr/>
        </p:nvSpPr>
        <p:spPr>
          <a:xfrm>
            <a:off x="0" y="145041"/>
            <a:ext cx="9068326" cy="4662815"/>
          </a:xfrm>
          <a:prstGeom prst="rect">
            <a:avLst/>
          </a:prstGeom>
          <a:noFill/>
        </p:spPr>
        <p:txBody>
          <a:bodyPr wrap="square" rtlCol="0">
            <a:spAutoFit/>
          </a:bodyPr>
          <a:lstStyle/>
          <a:p>
            <a:pPr marL="514350" indent="-514350">
              <a:buFont typeface="+mj-lt"/>
              <a:buAutoNum type="arabicPeriod" startAt="5"/>
            </a:pPr>
            <a:r>
              <a:rPr lang="en-US" sz="3300" dirty="0">
                <a:solidFill>
                  <a:schemeClr val="bg1"/>
                </a:solidFill>
              </a:rPr>
              <a:t>The harsh statements of condemnation against Judas was Jesus speaking as a man. </a:t>
            </a:r>
            <a:r>
              <a:rPr lang="en-US" sz="3300" b="1" dirty="0">
                <a:solidFill>
                  <a:srgbClr val="FFC000"/>
                </a:solidFill>
                <a:effectLst>
                  <a:outerShdw blurRad="38100" dist="38100" dir="2700000" algn="tl">
                    <a:srgbClr val="000000">
                      <a:alpha val="43137"/>
                    </a:srgbClr>
                  </a:outerShdw>
                </a:effectLst>
              </a:rPr>
              <a:t>Matt 26:39-41 </a:t>
            </a:r>
            <a:r>
              <a:rPr lang="en-US" sz="3300" dirty="0">
                <a:solidFill>
                  <a:schemeClr val="bg1"/>
                </a:solidFill>
                <a:effectLst>
                  <a:outerShdw blurRad="38100" dist="38100" dir="2700000" algn="tl">
                    <a:srgbClr val="000000">
                      <a:alpha val="43137"/>
                    </a:srgbClr>
                  </a:outerShdw>
                </a:effectLst>
              </a:rPr>
              <a:t>(The flesh is weak)</a:t>
            </a:r>
            <a:r>
              <a:rPr lang="en-US" sz="3300" b="1" dirty="0">
                <a:solidFill>
                  <a:srgbClr val="FFC000"/>
                </a:solidFill>
                <a:effectLst>
                  <a:outerShdw blurRad="38100" dist="38100" dir="2700000" algn="tl">
                    <a:srgbClr val="000000">
                      <a:alpha val="43137"/>
                    </a:srgbClr>
                  </a:outerShdw>
                </a:effectLst>
              </a:rPr>
              <a:t>, Matt 26:21-29 </a:t>
            </a:r>
            <a:r>
              <a:rPr lang="en-US" sz="3300" dirty="0">
                <a:solidFill>
                  <a:schemeClr val="bg1"/>
                </a:solidFill>
                <a:effectLst>
                  <a:outerShdw blurRad="38100" dist="38100" dir="2700000" algn="tl">
                    <a:srgbClr val="000000">
                      <a:alpha val="43137"/>
                    </a:srgbClr>
                  </a:outerShdw>
                </a:effectLst>
              </a:rPr>
              <a:t>(How will the blood be shed without Judas?)</a:t>
            </a:r>
            <a:r>
              <a:rPr lang="en-US" sz="3300" b="1" dirty="0">
                <a:solidFill>
                  <a:srgbClr val="FFC000"/>
                </a:solidFill>
                <a:effectLst>
                  <a:outerShdw blurRad="38100" dist="38100" dir="2700000" algn="tl">
                    <a:srgbClr val="000000">
                      <a:alpha val="43137"/>
                    </a:srgbClr>
                  </a:outerShdw>
                </a:effectLst>
              </a:rPr>
              <a:t>, Luk 22:40-44, John 6:70-71</a:t>
            </a:r>
          </a:p>
          <a:p>
            <a:pPr marL="514350" indent="-514350">
              <a:buFont typeface="+mj-lt"/>
              <a:buAutoNum type="arabicPeriod" startAt="5"/>
            </a:pPr>
            <a:r>
              <a:rPr lang="en-US" sz="3300" dirty="0">
                <a:solidFill>
                  <a:schemeClr val="bg1"/>
                </a:solidFill>
                <a:effectLst>
                  <a:outerShdw blurRad="38100" dist="38100" dir="2700000" algn="tl">
                    <a:srgbClr val="000000">
                      <a:alpha val="43137"/>
                    </a:srgbClr>
                  </a:outerShdw>
                </a:effectLst>
              </a:rPr>
              <a:t>The idiom </a:t>
            </a:r>
            <a:r>
              <a:rPr lang="en-US" sz="3300" b="1" dirty="0">
                <a:solidFill>
                  <a:schemeClr val="bg1"/>
                </a:solidFill>
                <a:effectLst>
                  <a:outerShdw blurRad="38100" dist="38100" dir="2700000" algn="tl">
                    <a:srgbClr val="000000">
                      <a:alpha val="43137"/>
                    </a:srgbClr>
                  </a:outerShdw>
                </a:effectLst>
              </a:rPr>
              <a:t>“son of perdition” </a:t>
            </a:r>
            <a:r>
              <a:rPr lang="en-US" sz="3300" dirty="0">
                <a:solidFill>
                  <a:schemeClr val="bg1"/>
                </a:solidFill>
                <a:effectLst>
                  <a:outerShdw blurRad="38100" dist="38100" dir="2700000" algn="tl">
                    <a:srgbClr val="000000">
                      <a:alpha val="43137"/>
                    </a:srgbClr>
                  </a:outerShdw>
                </a:effectLst>
              </a:rPr>
              <a:t>describes one ordained to lead someone to destruction or loss physically/spiritually – Judas led to his physical loss. </a:t>
            </a:r>
            <a:r>
              <a:rPr lang="en-US" sz="3300" b="1" dirty="0">
                <a:solidFill>
                  <a:srgbClr val="FFC000"/>
                </a:solidFill>
                <a:effectLst>
                  <a:outerShdw blurRad="38100" dist="38100" dir="2700000" algn="tl">
                    <a:srgbClr val="000000">
                      <a:alpha val="43137"/>
                    </a:srgbClr>
                  </a:outerShdw>
                </a:effectLst>
              </a:rPr>
              <a:t>John 17:12</a:t>
            </a:r>
            <a:endParaRPr lang="en-GB" sz="3300" b="1" dirty="0">
              <a:solidFill>
                <a:schemeClr val="bg1"/>
              </a:solidFill>
            </a:endParaRPr>
          </a:p>
        </p:txBody>
      </p:sp>
    </p:spTree>
    <p:extLst>
      <p:ext uri="{BB962C8B-B14F-4D97-AF65-F5344CB8AC3E}">
        <p14:creationId xmlns:p14="http://schemas.microsoft.com/office/powerpoint/2010/main" val="204443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672C3-EF4F-D10A-5FB0-28ED878E0DF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8F6BEEF-FB39-29ED-B4E6-7B731D78CA97}"/>
              </a:ext>
            </a:extLst>
          </p:cNvPr>
          <p:cNvSpPr txBox="1"/>
          <p:nvPr/>
        </p:nvSpPr>
        <p:spPr>
          <a:xfrm>
            <a:off x="0" y="145041"/>
            <a:ext cx="9068326" cy="4939814"/>
          </a:xfrm>
          <a:prstGeom prst="rect">
            <a:avLst/>
          </a:prstGeom>
          <a:noFill/>
        </p:spPr>
        <p:txBody>
          <a:bodyPr wrap="square" rtlCol="0">
            <a:spAutoFit/>
          </a:bodyPr>
          <a:lstStyle/>
          <a:p>
            <a:pPr marL="514350" indent="-514350">
              <a:buFont typeface="+mj-lt"/>
              <a:buAutoNum type="arabicPeriod" startAt="7"/>
            </a:pPr>
            <a:r>
              <a:rPr lang="en-US" sz="3500" dirty="0">
                <a:solidFill>
                  <a:schemeClr val="bg1"/>
                </a:solidFill>
              </a:rPr>
              <a:t>Judas’ sin was that he exposed the secret place of Jesus to His enemies. He had no idea they will condemn Him, he thought if they tried Him according to the law, they might let Him be. </a:t>
            </a:r>
            <a:r>
              <a:rPr lang="en-US" sz="3500" b="1" dirty="0">
                <a:solidFill>
                  <a:srgbClr val="FFC000"/>
                </a:solidFill>
                <a:effectLst>
                  <a:outerShdw blurRad="38100" dist="38100" dir="2700000" algn="tl">
                    <a:srgbClr val="000000">
                      <a:alpha val="43137"/>
                    </a:srgbClr>
                  </a:outerShdw>
                </a:effectLst>
              </a:rPr>
              <a:t>Mark 14:10-11, Matt 27:3-4.</a:t>
            </a:r>
          </a:p>
          <a:p>
            <a:r>
              <a:rPr lang="en-US" sz="3500" b="1" dirty="0">
                <a:solidFill>
                  <a:srgbClr val="FFC000"/>
                </a:solidFill>
                <a:effectLst>
                  <a:outerShdw blurRad="38100" dist="38100" dir="2700000" algn="tl">
                    <a:srgbClr val="000000">
                      <a:alpha val="43137"/>
                    </a:srgbClr>
                  </a:outerShdw>
                </a:effectLst>
              </a:rPr>
              <a:t>      </a:t>
            </a:r>
            <a:r>
              <a:rPr lang="en-US" sz="3500" dirty="0">
                <a:solidFill>
                  <a:schemeClr val="bg1"/>
                </a:solidFill>
                <a:effectLst>
                  <a:outerShdw blurRad="38100" dist="38100" dir="2700000" algn="tl">
                    <a:srgbClr val="000000">
                      <a:alpha val="43137"/>
                    </a:srgbClr>
                  </a:outerShdw>
                </a:effectLst>
              </a:rPr>
              <a:t>He was not part of the plot to kill Jesus.</a:t>
            </a:r>
          </a:p>
          <a:p>
            <a:pPr marL="514350" indent="-514350">
              <a:buFont typeface="+mj-lt"/>
              <a:buAutoNum type="arabicPeriod" startAt="8"/>
            </a:pPr>
            <a:r>
              <a:rPr lang="en-US" sz="3500" dirty="0">
                <a:solidFill>
                  <a:schemeClr val="bg1"/>
                </a:solidFill>
                <a:effectLst>
                  <a:outerShdw blurRad="38100" dist="38100" dir="2700000" algn="tl">
                    <a:srgbClr val="000000">
                      <a:alpha val="43137"/>
                    </a:srgbClr>
                  </a:outerShdw>
                </a:effectLst>
              </a:rPr>
              <a:t>Judas repented and judged himself according to the law. </a:t>
            </a:r>
            <a:r>
              <a:rPr lang="en-US" sz="3500" b="1" dirty="0">
                <a:solidFill>
                  <a:srgbClr val="FFC000"/>
                </a:solidFill>
                <a:effectLst>
                  <a:outerShdw blurRad="38100" dist="38100" dir="2700000" algn="tl">
                    <a:srgbClr val="000000">
                      <a:alpha val="43137"/>
                    </a:srgbClr>
                  </a:outerShdw>
                </a:effectLst>
              </a:rPr>
              <a:t>Matt 27:3-5, Lev 24:17-21, Deut 19:21.</a:t>
            </a:r>
          </a:p>
        </p:txBody>
      </p:sp>
    </p:spTree>
    <p:extLst>
      <p:ext uri="{BB962C8B-B14F-4D97-AF65-F5344CB8AC3E}">
        <p14:creationId xmlns:p14="http://schemas.microsoft.com/office/powerpoint/2010/main" val="2280221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5DE90-742F-2B8B-BCAA-0AF9B9F76B7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6FEB7A5-0318-B8FE-71BB-39565A2491EB}"/>
              </a:ext>
            </a:extLst>
          </p:cNvPr>
          <p:cNvSpPr txBox="1"/>
          <p:nvPr/>
        </p:nvSpPr>
        <p:spPr>
          <a:xfrm>
            <a:off x="0" y="145041"/>
            <a:ext cx="9068326" cy="4231928"/>
          </a:xfrm>
          <a:prstGeom prst="rect">
            <a:avLst/>
          </a:prstGeom>
          <a:noFill/>
        </p:spPr>
        <p:txBody>
          <a:bodyPr wrap="square" rtlCol="0">
            <a:spAutoFit/>
          </a:bodyPr>
          <a:lstStyle/>
          <a:p>
            <a:r>
              <a:rPr lang="en-US" sz="3200" dirty="0">
                <a:solidFill>
                  <a:schemeClr val="bg1"/>
                </a:solidFill>
                <a:effectLst>
                  <a:outerShdw blurRad="38100" dist="38100" dir="2700000" algn="tl">
                    <a:srgbClr val="000000">
                      <a:alpha val="43137"/>
                    </a:srgbClr>
                  </a:outerShdw>
                </a:effectLst>
              </a:rPr>
              <a:t>9. Judas was anointed to do what he did. </a:t>
            </a:r>
            <a:r>
              <a:rPr lang="en-US" sz="3200" b="1" dirty="0">
                <a:solidFill>
                  <a:srgbClr val="FFC000"/>
                </a:solidFill>
                <a:effectLst>
                  <a:outerShdw blurRad="38100" dist="38100" dir="2700000" algn="tl">
                    <a:srgbClr val="000000">
                      <a:alpha val="43137"/>
                    </a:srgbClr>
                  </a:outerShdw>
                </a:effectLst>
              </a:rPr>
              <a:t>John 13:1-	26 </a:t>
            </a:r>
            <a:r>
              <a:rPr lang="en-US" sz="3200" dirty="0">
                <a:solidFill>
                  <a:schemeClr val="bg1"/>
                </a:solidFill>
                <a:effectLst>
                  <a:outerShdw blurRad="38100" dist="38100" dir="2700000" algn="tl">
                    <a:srgbClr val="000000">
                      <a:alpha val="43137"/>
                    </a:srgbClr>
                  </a:outerShdw>
                </a:effectLst>
              </a:rPr>
              <a:t>contrast </a:t>
            </a:r>
            <a:r>
              <a:rPr lang="en-US" sz="3200" b="1" dirty="0">
                <a:solidFill>
                  <a:srgbClr val="FFC000"/>
                </a:solidFill>
                <a:effectLst>
                  <a:outerShdw blurRad="38100" dist="38100" dir="2700000" algn="tl">
                    <a:srgbClr val="000000">
                      <a:alpha val="43137"/>
                    </a:srgbClr>
                  </a:outerShdw>
                </a:effectLst>
              </a:rPr>
              <a:t>Luke 22:31-34</a:t>
            </a:r>
            <a:endParaRPr lang="en-GB" sz="3200" dirty="0">
              <a:solidFill>
                <a:schemeClr val="bg1"/>
              </a:solidFill>
            </a:endParaRPr>
          </a:p>
          <a:p>
            <a:r>
              <a:rPr lang="en-US" sz="3300" dirty="0">
                <a:solidFill>
                  <a:schemeClr val="bg1"/>
                </a:solidFill>
              </a:rPr>
              <a:t>10. Judas was fulfilling the law. </a:t>
            </a:r>
            <a:r>
              <a:rPr lang="en-US" sz="3200" b="1" dirty="0">
                <a:solidFill>
                  <a:srgbClr val="FFC000"/>
                </a:solidFill>
                <a:effectLst>
                  <a:outerShdw blurRad="38100" dist="38100" dir="2700000" algn="tl">
                    <a:srgbClr val="000000">
                      <a:alpha val="43137"/>
                    </a:srgbClr>
                  </a:outerShdw>
                </a:effectLst>
              </a:rPr>
              <a:t>Luke 24:13-27, Matt 	5:17</a:t>
            </a:r>
          </a:p>
          <a:p>
            <a:pPr marL="514350" indent="-514350">
              <a:buFont typeface="+mj-lt"/>
              <a:buAutoNum type="arabicPeriod" startAt="11"/>
            </a:pPr>
            <a:r>
              <a:rPr lang="en-US" sz="3200" dirty="0">
                <a:solidFill>
                  <a:schemeClr val="bg1"/>
                </a:solidFill>
                <a:effectLst>
                  <a:outerShdw blurRad="38100" dist="38100" dir="2700000" algn="tl">
                    <a:srgbClr val="000000">
                      <a:alpha val="43137"/>
                    </a:srgbClr>
                  </a:outerShdw>
                </a:effectLst>
              </a:rPr>
              <a:t> Jesus did not deal with the weakness of Judas because of </a:t>
            </a:r>
            <a:r>
              <a:rPr lang="en-US" sz="3600" b="1" dirty="0">
                <a:solidFill>
                  <a:srgbClr val="FFC000"/>
                </a:solidFill>
                <a:effectLst>
                  <a:outerShdw blurRad="38100" dist="38100" dir="2700000" algn="tl">
                    <a:srgbClr val="000000">
                      <a:alpha val="43137"/>
                    </a:srgbClr>
                  </a:outerShdw>
                </a:effectLst>
              </a:rPr>
              <a:t>Rom 5:6-8.</a:t>
            </a:r>
          </a:p>
          <a:p>
            <a:r>
              <a:rPr lang="en-US" sz="3600" b="1" dirty="0">
                <a:solidFill>
                  <a:srgbClr val="FFC000"/>
                </a:solidFill>
                <a:effectLst>
                  <a:outerShdw blurRad="38100" dist="38100" dir="2700000" algn="tl">
                    <a:srgbClr val="000000">
                      <a:alpha val="43137"/>
                    </a:srgbClr>
                  </a:outerShdw>
                </a:effectLst>
              </a:rPr>
              <a:t>     </a:t>
            </a:r>
            <a:r>
              <a:rPr lang="en-US" sz="3600" dirty="0">
                <a:solidFill>
                  <a:schemeClr val="bg1"/>
                </a:solidFill>
                <a:effectLst>
                  <a:outerShdw blurRad="38100" dist="38100" dir="2700000" algn="tl">
                    <a:srgbClr val="000000">
                      <a:alpha val="43137"/>
                    </a:srgbClr>
                  </a:outerShdw>
                </a:effectLst>
              </a:rPr>
              <a:t>God needed to demonstrate fully  mercy      and grace.</a:t>
            </a:r>
            <a:endParaRPr lang="en-GB" sz="3300" dirty="0">
              <a:solidFill>
                <a:schemeClr val="bg1"/>
              </a:solidFill>
            </a:endParaRPr>
          </a:p>
        </p:txBody>
      </p:sp>
    </p:spTree>
    <p:extLst>
      <p:ext uri="{BB962C8B-B14F-4D97-AF65-F5344CB8AC3E}">
        <p14:creationId xmlns:p14="http://schemas.microsoft.com/office/powerpoint/2010/main" val="3557947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 MINISTRY OF AHIMAAZ</Template>
  <TotalTime>309</TotalTime>
  <Words>516</Words>
  <Application>Microsoft Office PowerPoint</Application>
  <PresentationFormat>On-screen Show (16:9)</PresentationFormat>
  <Paragraphs>34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Algerian</vt:lpstr>
      <vt:lpstr>Arial</vt:lpstr>
      <vt:lpstr>Calibri</vt:lpstr>
      <vt:lpstr>Calibri Light</vt:lpstr>
      <vt:lpstr>Copperplate Gothic 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Emmanuel Phillip</dc:creator>
  <cp:lastModifiedBy>Eze Samuel</cp:lastModifiedBy>
  <cp:revision>10</cp:revision>
  <dcterms:created xsi:type="dcterms:W3CDTF">2024-09-28T20:05:55Z</dcterms:created>
  <dcterms:modified xsi:type="dcterms:W3CDTF">2024-11-24T07:05:47Z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1227B82A8ABB4FD288EB30B2BD0421AE_12</vt:lpwstr>
  </property>
  <property fmtid="{D5CDD505-2E9C-101B-9397-08002B2CF9AE}" pid="3" name="KSOProductBuildVer">
    <vt:lpwstr>1033-12.2.0.17153</vt:lpwstr>
  </property>
</Properties>
</file>