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311" r:id="rId3"/>
    <p:sldId id="341" r:id="rId4"/>
    <p:sldId id="332" r:id="rId5"/>
    <p:sldId id="349" r:id="rId6"/>
    <p:sldId id="350" r:id="rId7"/>
    <p:sldId id="351" r:id="rId8"/>
    <p:sldId id="352" r:id="rId9"/>
    <p:sldId id="353" r:id="rId10"/>
    <p:sldId id="354" r:id="rId11"/>
    <p:sldId id="355" r:id="rId12"/>
    <p:sldId id="334" r:id="rId13"/>
    <p:sldId id="357" r:id="rId14"/>
    <p:sldId id="358" r:id="rId15"/>
    <p:sldId id="359" r:id="rId16"/>
    <p:sldId id="360" r:id="rId17"/>
    <p:sldId id="361" r:id="rId18"/>
    <p:sldId id="335" r:id="rId19"/>
    <p:sldId id="348" r:id="rId20"/>
    <p:sldId id="330"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72" y="22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6/21/2026</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6/21/2026</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94A55D3-48E4-D489-62C0-F3D767ABCDD9}"/>
            </a:ext>
          </a:extLst>
        </p:cNvPr>
        <p:cNvGrpSpPr/>
        <p:nvPr/>
      </p:nvGrpSpPr>
      <p:grpSpPr>
        <a:xfrm>
          <a:off x="0" y="0"/>
          <a:ext cx="0" cy="0"/>
          <a:chOff x="0" y="0"/>
          <a:chExt cx="0" cy="0"/>
        </a:xfrm>
      </p:grpSpPr>
      <p:sp>
        <p:nvSpPr>
          <p:cNvPr id="7" name="TextBox 6">
            <a:extLst>
              <a:ext uri="{FF2B5EF4-FFF2-40B4-BE49-F238E27FC236}">
                <a16:creationId xmlns:a16="http://schemas.microsoft.com/office/drawing/2014/main" id="{7C48199E-5F78-657D-07AD-469E449B8711}"/>
              </a:ext>
            </a:extLst>
          </p:cNvPr>
          <p:cNvSpPr txBox="1"/>
          <p:nvPr/>
        </p:nvSpPr>
        <p:spPr>
          <a:xfrm>
            <a:off x="715121" y="716127"/>
            <a:ext cx="10458688" cy="5632311"/>
          </a:xfrm>
          <a:prstGeom prst="rect">
            <a:avLst/>
          </a:prstGeom>
          <a:noFill/>
          <a:effectLst>
            <a:softEdge rad="0"/>
          </a:effectLst>
        </p:spPr>
        <p:txBody>
          <a:bodyPr wrap="square" rtlCol="0">
            <a:spAutoFit/>
          </a:bodyPr>
          <a:lstStyle/>
          <a:p>
            <a:pPr algn="ctr">
              <a:lnSpc>
                <a:spcPct val="80000"/>
              </a:lnSpc>
            </a:pPr>
            <a:r>
              <a:rPr lang="en-US" sz="11500" dirty="0">
                <a:solidFill>
                  <a:srgbClr val="FFC000"/>
                </a:solidFill>
                <a:effectLst>
                  <a:outerShdw blurRad="38100" dist="38100" dir="2700000" algn="tl">
                    <a:srgbClr val="000000">
                      <a:alpha val="43137"/>
                    </a:srgbClr>
                  </a:outerShdw>
                </a:effectLst>
                <a:latin typeface="Copperplate Gothic Bold" panose="020E0705020206020404" pitchFamily="34" charset="0"/>
              </a:rPr>
              <a:t>works </a:t>
            </a:r>
          </a:p>
          <a:p>
            <a:pPr algn="ctr">
              <a:lnSpc>
                <a:spcPct val="80000"/>
              </a:lnSpc>
            </a:pPr>
            <a:r>
              <a:rPr lang="en-US" sz="11500" dirty="0">
                <a:solidFill>
                  <a:srgbClr val="FFC000"/>
                </a:solidFill>
                <a:effectLst>
                  <a:outerShdw blurRad="38100" dist="38100" dir="2700000" algn="tl">
                    <a:srgbClr val="000000">
                      <a:alpha val="43137"/>
                    </a:srgbClr>
                  </a:outerShdw>
                </a:effectLst>
                <a:latin typeface="Copperplate Gothic Bold" panose="020E0705020206020404" pitchFamily="34" charset="0"/>
              </a:rPr>
              <a:t>of </a:t>
            </a:r>
          </a:p>
          <a:p>
            <a:pPr algn="ctr">
              <a:lnSpc>
                <a:spcPct val="80000"/>
              </a:lnSpc>
            </a:pPr>
            <a:r>
              <a:rPr lang="en-US" sz="16600" b="1" dirty="0">
                <a:ln w="38100">
                  <a:solidFill>
                    <a:schemeClr val="accent2"/>
                  </a:solidFill>
                  <a:prstDash val="solid"/>
                </a:ln>
                <a:solidFill>
                  <a:schemeClr val="accent2">
                    <a:lumMod val="40000"/>
                    <a:lumOff val="60000"/>
                  </a:schemeClr>
                </a:solidFill>
                <a:effectLst>
                  <a:glow rad="88900">
                    <a:schemeClr val="accent2">
                      <a:satMod val="175000"/>
                      <a:alpha val="40000"/>
                    </a:schemeClr>
                  </a:glow>
                  <a:outerShdw blurRad="60007" dist="310007" dir="7680000" sy="30000" kx="1300200" algn="ctr" rotWithShape="0">
                    <a:prstClr val="black"/>
                  </a:outerShdw>
                  <a:reflection blurRad="6350" stA="20000" endPos="30000" dir="5400000" sy="-100000" algn="bl" rotWithShape="0"/>
                </a:effectLst>
                <a:latin typeface="Berlin Sans FB Demi" panose="020E0802020502020306" pitchFamily="34" charset="0"/>
              </a:rPr>
              <a:t>FAITH</a:t>
            </a:r>
            <a:endParaRPr lang="en-US" sz="13800" b="1" dirty="0">
              <a:ln w="38100">
                <a:solidFill>
                  <a:schemeClr val="accent2"/>
                </a:solidFill>
                <a:prstDash val="solid"/>
              </a:ln>
              <a:solidFill>
                <a:schemeClr val="accent2">
                  <a:lumMod val="40000"/>
                  <a:lumOff val="60000"/>
                </a:schemeClr>
              </a:solidFill>
              <a:effectLst>
                <a:glow rad="88900">
                  <a:schemeClr val="accent2">
                    <a:satMod val="175000"/>
                    <a:alpha val="40000"/>
                  </a:schemeClr>
                </a:glow>
                <a:outerShdw blurRad="60007" dist="310007" dir="7680000" sy="30000" kx="1300200" algn="ctr" rotWithShape="0">
                  <a:prstClr val="black"/>
                </a:outerShdw>
                <a:reflection blurRad="6350" stA="20000" endPos="30000" dir="5400000" sy="-100000" algn="bl" rotWithShape="0"/>
              </a:effectLst>
              <a:latin typeface="Berlin Sans FB Demi" panose="020E0802020502020306" pitchFamily="34" charset="0"/>
            </a:endParaRPr>
          </a:p>
          <a:p>
            <a:pPr algn="ctr">
              <a:lnSpc>
                <a:spcPct val="80000"/>
              </a:lnSpc>
            </a:pPr>
            <a:endParaRPr lang="en-US" sz="6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a:p>
            <a:pPr algn="ctr">
              <a:lnSpc>
                <a:spcPct val="80000"/>
              </a:lnSpc>
            </a:pPr>
            <a:r>
              <a:rPr lang="en-US" sz="4800" b="1" u="sng" dirty="0">
                <a:solidFill>
                  <a:srgbClr val="FFFF00"/>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rPr>
              <a:t>Text:</a:t>
            </a:r>
            <a:r>
              <a:rPr lang="en-US" sz="4800" b="1" dirty="0">
                <a:solidFill>
                  <a:srgbClr val="FFFF00"/>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rPr>
              <a:t> </a:t>
            </a:r>
            <a:r>
              <a:rPr lang="en-US" sz="4800" b="1" dirty="0">
                <a:solidFill>
                  <a:schemeClr val="bg2"/>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rPr>
              <a:t>James 2:15-17 </a:t>
            </a:r>
            <a:endParaRPr lang="en-US" sz="8000" b="1" dirty="0">
              <a:solidFill>
                <a:schemeClr val="bg2"/>
              </a:solidFill>
              <a:effectLst>
                <a:outerShdw blurRad="38100" dist="38100" dir="2700000" algn="tl">
                  <a:srgbClr val="000000">
                    <a:alpha val="43137"/>
                  </a:srgbClr>
                </a:outerShdw>
              </a:effectLst>
              <a:latin typeface="Maiandra GD" panose="020E0502030308020204" pitchFamily="34" charset="0"/>
              <a:ea typeface="Cambria Math" panose="02040503050406030204" pitchFamily="18" charset="0"/>
              <a:cs typeface="Arial" panose="020B0604020202020204" pitchFamily="34" charset="0"/>
            </a:endParaRPr>
          </a:p>
        </p:txBody>
      </p:sp>
      <p:sp>
        <p:nvSpPr>
          <p:cNvPr id="2" name="Rectangle 1">
            <a:extLst>
              <a:ext uri="{FF2B5EF4-FFF2-40B4-BE49-F238E27FC236}">
                <a16:creationId xmlns:a16="http://schemas.microsoft.com/office/drawing/2014/main" id="{46ED2B95-397A-1CAC-7CA7-CD9FCD0A2807}"/>
              </a:ext>
            </a:extLst>
          </p:cNvPr>
          <p:cNvSpPr/>
          <p:nvPr/>
        </p:nvSpPr>
        <p:spPr>
          <a:xfrm>
            <a:off x="0" y="535196"/>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8BA4110D-9463-4C06-4DCB-070621C707ED}"/>
              </a:ext>
            </a:extLst>
          </p:cNvPr>
          <p:cNvSpPr/>
          <p:nvPr/>
        </p:nvSpPr>
        <p:spPr>
          <a:xfrm>
            <a:off x="0" y="6357772"/>
            <a:ext cx="12192000" cy="152400"/>
          </a:xfrm>
          <a:prstGeom prst="rect">
            <a:avLst/>
          </a:prstGeom>
          <a:ln>
            <a:no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569339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925AFA5-9CE8-C994-F3AE-7AC6C8DD531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FE46729-3766-51AD-7E18-814408658300}"/>
              </a:ext>
            </a:extLst>
          </p:cNvPr>
          <p:cNvSpPr txBox="1"/>
          <p:nvPr/>
        </p:nvSpPr>
        <p:spPr>
          <a:xfrm>
            <a:off x="428282" y="258090"/>
            <a:ext cx="11426876" cy="6047809"/>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v. SARAH – Her Faith And Her Works</a:t>
            </a:r>
          </a:p>
          <a:p>
            <a:pPr algn="just">
              <a:spcAft>
                <a:spcPts val="600"/>
              </a:spcAft>
            </a:pPr>
            <a:endParaRPr lang="en-US" sz="600" b="1" u="sng" dirty="0">
              <a:solidFill>
                <a:srgbClr val="FFC000"/>
              </a:solidFill>
            </a:endParaRPr>
          </a:p>
          <a:p>
            <a:pPr algn="just">
              <a:spcAft>
                <a:spcPts val="600"/>
              </a:spcAft>
            </a:pPr>
            <a:r>
              <a:rPr lang="en-US" sz="4400" b="1" u="sng" dirty="0">
                <a:solidFill>
                  <a:srgbClr val="FFFF00"/>
                </a:solidFill>
              </a:rPr>
              <a:t>Her Faith:</a:t>
            </a:r>
            <a:r>
              <a:rPr lang="en-US" sz="4400" b="1" dirty="0">
                <a:solidFill>
                  <a:srgbClr val="FFFF00"/>
                </a:solidFill>
              </a:rPr>
              <a:t> </a:t>
            </a:r>
            <a:r>
              <a:rPr lang="en-US" sz="4400" b="1" dirty="0">
                <a:solidFill>
                  <a:schemeClr val="bg1"/>
                </a:solidFill>
              </a:rPr>
              <a:t>Sarah believed God's promise that she would bear a child despite her old age.</a:t>
            </a:r>
          </a:p>
          <a:p>
            <a:pPr algn="just">
              <a:spcAft>
                <a:spcPts val="600"/>
              </a:spcAft>
            </a:pPr>
            <a:r>
              <a:rPr lang="en-US" sz="4400" b="1" u="sng" dirty="0">
                <a:solidFill>
                  <a:srgbClr val="FFFF00"/>
                </a:solidFill>
              </a:rPr>
              <a:t>Her Works (Obedient Action):</a:t>
            </a:r>
            <a:r>
              <a:rPr lang="en-US" sz="4400" b="1" dirty="0">
                <a:solidFill>
                  <a:srgbClr val="FFFF00"/>
                </a:solidFill>
              </a:rPr>
              <a:t> </a:t>
            </a:r>
            <a:r>
              <a:rPr lang="en-US" sz="4400" b="1" dirty="0">
                <a:solidFill>
                  <a:schemeClr val="bg1"/>
                </a:solidFill>
              </a:rPr>
              <a:t>She received strength and embraced God's promise.</a:t>
            </a:r>
          </a:p>
          <a:p>
            <a:pPr algn="just">
              <a:spcAft>
                <a:spcPts val="600"/>
              </a:spcAft>
            </a:pPr>
            <a:r>
              <a:rPr lang="en-US" sz="4400" b="1" dirty="0">
                <a:solidFill>
                  <a:schemeClr val="bg1"/>
                </a:solidFill>
              </a:rPr>
              <a:t>(Hebrews 11:11)</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Faith accepts God's promises despite human limitations and impossibilities.</a:t>
            </a:r>
          </a:p>
        </p:txBody>
      </p:sp>
    </p:spTree>
    <p:extLst>
      <p:ext uri="{BB962C8B-B14F-4D97-AF65-F5344CB8AC3E}">
        <p14:creationId xmlns:p14="http://schemas.microsoft.com/office/powerpoint/2010/main" val="3377132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8CF2B9F-0B3A-FC81-403D-D3309EF751B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9D40471-1A2C-36D7-6B49-AFD9DA9F2783}"/>
              </a:ext>
            </a:extLst>
          </p:cNvPr>
          <p:cNvSpPr txBox="1"/>
          <p:nvPr/>
        </p:nvSpPr>
        <p:spPr>
          <a:xfrm>
            <a:off x="428282" y="160116"/>
            <a:ext cx="11426876" cy="6524863"/>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vi. RAHAB – Her Faith And Her Works</a:t>
            </a:r>
          </a:p>
          <a:p>
            <a:pPr algn="just">
              <a:spcAft>
                <a:spcPts val="600"/>
              </a:spcAft>
            </a:pPr>
            <a:endParaRPr lang="en-US" sz="200" b="1" u="sng" dirty="0">
              <a:solidFill>
                <a:srgbClr val="FFC000"/>
              </a:solidFill>
            </a:endParaRPr>
          </a:p>
          <a:p>
            <a:pPr algn="just">
              <a:spcAft>
                <a:spcPts val="600"/>
              </a:spcAft>
            </a:pPr>
            <a:r>
              <a:rPr lang="en-US" sz="4400" b="1" u="sng" dirty="0">
                <a:solidFill>
                  <a:srgbClr val="FFFF00"/>
                </a:solidFill>
              </a:rPr>
              <a:t>Her Faith:</a:t>
            </a:r>
            <a:r>
              <a:rPr lang="en-US" sz="4400" b="1" dirty="0">
                <a:solidFill>
                  <a:srgbClr val="FFFF00"/>
                </a:solidFill>
              </a:rPr>
              <a:t> </a:t>
            </a:r>
            <a:r>
              <a:rPr lang="en-US" sz="4400" b="1" dirty="0">
                <a:solidFill>
                  <a:schemeClr val="bg1"/>
                </a:solidFill>
              </a:rPr>
              <a:t>Rahab believed that the God of Israel was the true God.</a:t>
            </a:r>
          </a:p>
          <a:p>
            <a:pPr algn="just">
              <a:spcAft>
                <a:spcPts val="600"/>
              </a:spcAft>
            </a:pPr>
            <a:r>
              <a:rPr lang="en-US" sz="4400" b="1" u="sng" dirty="0">
                <a:solidFill>
                  <a:srgbClr val="FFFF00"/>
                </a:solidFill>
              </a:rPr>
              <a:t>Her Works (Obedient Action):</a:t>
            </a:r>
            <a:r>
              <a:rPr lang="en-US" sz="4400" b="1" dirty="0">
                <a:solidFill>
                  <a:srgbClr val="FFFF00"/>
                </a:solidFill>
              </a:rPr>
              <a:t> </a:t>
            </a:r>
            <a:r>
              <a:rPr lang="en-US" sz="4400" b="1" dirty="0">
                <a:solidFill>
                  <a:schemeClr val="bg1"/>
                </a:solidFill>
              </a:rPr>
              <a:t>She hid the spies and assisted them to escape. (Hebrews 11:31; James 2:25).</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Faith is demonstrated through courageous actions that align with God's purpose.</a:t>
            </a:r>
          </a:p>
        </p:txBody>
      </p:sp>
    </p:spTree>
    <p:extLst>
      <p:ext uri="{BB962C8B-B14F-4D97-AF65-F5344CB8AC3E}">
        <p14:creationId xmlns:p14="http://schemas.microsoft.com/office/powerpoint/2010/main" val="3486038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7815E4F2-C58A-E037-E238-F743F12BBF4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5108E97-36F4-9B3D-4743-B6F3DA12BC13}"/>
              </a:ext>
            </a:extLst>
          </p:cNvPr>
          <p:cNvSpPr txBox="1"/>
          <p:nvPr/>
        </p:nvSpPr>
        <p:spPr>
          <a:xfrm>
            <a:off x="351692" y="308666"/>
            <a:ext cx="11503466" cy="5616922"/>
          </a:xfrm>
          <a:prstGeom prst="rect">
            <a:avLst/>
          </a:prstGeom>
          <a:noFill/>
        </p:spPr>
        <p:txBody>
          <a:bodyPr wrap="square" rtlCol="0">
            <a:spAutoFit/>
          </a:bodyPr>
          <a:lstStyle/>
          <a:p>
            <a:pPr algn="ctr">
              <a:spcAft>
                <a:spcPts val="600"/>
              </a:spcAft>
            </a:pPr>
            <a:r>
              <a:rPr lang="en-US" sz="5400" b="1" dirty="0">
                <a:solidFill>
                  <a:srgbClr val="FFC000"/>
                </a:solidFill>
                <a:latin typeface="Rockwell" panose="02060603020205020403" pitchFamily="18" charset="0"/>
              </a:rPr>
              <a:t>3. THE DEAD FAITH</a:t>
            </a:r>
          </a:p>
          <a:p>
            <a:pPr algn="just">
              <a:spcAft>
                <a:spcPts val="600"/>
              </a:spcAft>
            </a:pPr>
            <a:endParaRPr lang="en-US" sz="1200" b="1" dirty="0">
              <a:solidFill>
                <a:schemeClr val="bg1"/>
              </a:solidFill>
            </a:endParaRPr>
          </a:p>
          <a:p>
            <a:pPr algn="just">
              <a:spcAft>
                <a:spcPts val="600"/>
              </a:spcAft>
            </a:pPr>
            <a:r>
              <a:rPr lang="en-US" sz="4400" b="1" dirty="0">
                <a:solidFill>
                  <a:schemeClr val="bg1"/>
                </a:solidFill>
              </a:rPr>
              <a:t>Dead faith is faith that lacks complete obedience. It may consist of:</a:t>
            </a:r>
          </a:p>
          <a:p>
            <a:pPr marL="1143000" indent="-792163" algn="just">
              <a:lnSpc>
                <a:spcPct val="150000"/>
              </a:lnSpc>
              <a:spcAft>
                <a:spcPts val="600"/>
              </a:spcAft>
              <a:buClr>
                <a:srgbClr val="FFC000"/>
              </a:buClr>
              <a:buFont typeface="Wingdings" panose="05000000000000000000" pitchFamily="2" charset="2"/>
              <a:buChar char="q"/>
            </a:pPr>
            <a:r>
              <a:rPr lang="en-US" sz="4400" b="1" dirty="0">
                <a:solidFill>
                  <a:schemeClr val="bg1"/>
                </a:solidFill>
              </a:rPr>
              <a:t>Faith with partial obedience.</a:t>
            </a:r>
          </a:p>
          <a:p>
            <a:pPr marL="1143000" indent="-792163" algn="just">
              <a:lnSpc>
                <a:spcPct val="150000"/>
              </a:lnSpc>
              <a:spcAft>
                <a:spcPts val="600"/>
              </a:spcAft>
              <a:buClr>
                <a:srgbClr val="FFC000"/>
              </a:buClr>
              <a:buFont typeface="Wingdings" panose="05000000000000000000" pitchFamily="2" charset="2"/>
              <a:buChar char="q"/>
            </a:pPr>
            <a:r>
              <a:rPr lang="en-US" sz="4400" b="1" dirty="0">
                <a:solidFill>
                  <a:schemeClr val="bg1"/>
                </a:solidFill>
              </a:rPr>
              <a:t>Faith without any obedience.</a:t>
            </a:r>
          </a:p>
          <a:p>
            <a:pPr algn="just">
              <a:spcAft>
                <a:spcPts val="600"/>
              </a:spcAft>
            </a:pPr>
            <a:endParaRPr lang="en-US" sz="100" b="1" dirty="0">
              <a:solidFill>
                <a:schemeClr val="bg1"/>
              </a:solidFill>
            </a:endParaRPr>
          </a:p>
          <a:p>
            <a:pPr algn="just">
              <a:spcAft>
                <a:spcPts val="600"/>
              </a:spcAft>
            </a:pPr>
            <a:r>
              <a:rPr lang="en-US" sz="4400" b="1" dirty="0">
                <a:solidFill>
                  <a:schemeClr val="bg1"/>
                </a:solidFill>
              </a:rPr>
              <a:t>(James 2:20; James 2:26).</a:t>
            </a:r>
          </a:p>
        </p:txBody>
      </p:sp>
    </p:spTree>
    <p:extLst>
      <p:ext uri="{BB962C8B-B14F-4D97-AF65-F5344CB8AC3E}">
        <p14:creationId xmlns:p14="http://schemas.microsoft.com/office/powerpoint/2010/main" val="6029689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342955A-C9E0-05C9-6A26-439E8FF3F54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72CCAE5-1B4D-A34C-386E-1AFF1D43F8B1}"/>
              </a:ext>
            </a:extLst>
          </p:cNvPr>
          <p:cNvSpPr txBox="1"/>
          <p:nvPr/>
        </p:nvSpPr>
        <p:spPr>
          <a:xfrm>
            <a:off x="457981" y="686988"/>
            <a:ext cx="11276038" cy="2439129"/>
          </a:xfrm>
          <a:prstGeom prst="rect">
            <a:avLst/>
          </a:prstGeom>
          <a:noFill/>
        </p:spPr>
        <p:txBody>
          <a:bodyPr wrap="square" rtlCol="0">
            <a:spAutoFit/>
          </a:bodyPr>
          <a:lstStyle/>
          <a:p>
            <a:pPr algn="ctr">
              <a:spcAft>
                <a:spcPts val="600"/>
              </a:spcAft>
            </a:pPr>
            <a:r>
              <a:rPr lang="en-US" sz="4400" b="1" dirty="0" err="1">
                <a:solidFill>
                  <a:srgbClr val="FFC000"/>
                </a:solidFill>
                <a:latin typeface="Rockwell" panose="02060603020205020403" pitchFamily="18" charset="0"/>
              </a:rPr>
              <a:t>i</a:t>
            </a:r>
            <a:r>
              <a:rPr lang="en-US" sz="4400" b="1" dirty="0">
                <a:solidFill>
                  <a:srgbClr val="FFC000"/>
                </a:solidFill>
                <a:latin typeface="Rockwell" panose="02060603020205020403" pitchFamily="18" charset="0"/>
              </a:rPr>
              <a:t>. Faith With Partial Works Of Obedience</a:t>
            </a:r>
            <a:endParaRPr lang="en-US" sz="200" b="1" u="sng" dirty="0">
              <a:solidFill>
                <a:srgbClr val="FFC000"/>
              </a:solidFill>
            </a:endParaRPr>
          </a:p>
          <a:p>
            <a:pPr algn="just">
              <a:spcAft>
                <a:spcPts val="600"/>
              </a:spcAft>
            </a:pPr>
            <a:endParaRPr lang="en-US" sz="1050" b="1" dirty="0">
              <a:solidFill>
                <a:schemeClr val="bg1"/>
              </a:solidFill>
            </a:endParaRPr>
          </a:p>
          <a:p>
            <a:pPr algn="just">
              <a:spcAft>
                <a:spcPts val="600"/>
              </a:spcAft>
            </a:pPr>
            <a:r>
              <a:rPr lang="en-US" sz="4400" b="1" dirty="0">
                <a:solidFill>
                  <a:schemeClr val="bg1"/>
                </a:solidFill>
              </a:rPr>
              <a:t>Partial obedience is disobedience because God requires complete obedience.</a:t>
            </a:r>
          </a:p>
        </p:txBody>
      </p:sp>
    </p:spTree>
    <p:extLst>
      <p:ext uri="{BB962C8B-B14F-4D97-AF65-F5344CB8AC3E}">
        <p14:creationId xmlns:p14="http://schemas.microsoft.com/office/powerpoint/2010/main" val="1207184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DF450FB-DA0D-5B55-8E70-96D08D26403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D0E0C54-4B48-66AC-6B3F-DD8DDD8C8702}"/>
              </a:ext>
            </a:extLst>
          </p:cNvPr>
          <p:cNvSpPr txBox="1"/>
          <p:nvPr/>
        </p:nvSpPr>
        <p:spPr>
          <a:xfrm>
            <a:off x="428282" y="290748"/>
            <a:ext cx="11426876" cy="6324808"/>
          </a:xfrm>
          <a:prstGeom prst="rect">
            <a:avLst/>
          </a:prstGeom>
          <a:noFill/>
        </p:spPr>
        <p:txBody>
          <a:bodyPr wrap="square" rtlCol="0">
            <a:spAutoFit/>
          </a:bodyPr>
          <a:lstStyle/>
          <a:p>
            <a:pPr algn="just">
              <a:spcAft>
                <a:spcPts val="600"/>
              </a:spcAft>
            </a:pPr>
            <a:r>
              <a:rPr lang="en-US" sz="4400" b="1" i="1" dirty="0">
                <a:solidFill>
                  <a:srgbClr val="FFC000"/>
                </a:solidFill>
                <a:latin typeface="Comic Sans MS" panose="030F0702030302020204" pitchFamily="66" charset="0"/>
              </a:rPr>
              <a:t>	a. 	King Saul</a:t>
            </a:r>
          </a:p>
          <a:p>
            <a:pPr algn="just">
              <a:spcAft>
                <a:spcPts val="600"/>
              </a:spcAft>
            </a:pPr>
            <a:endParaRPr lang="en-US" sz="2400" b="1" dirty="0">
              <a:solidFill>
                <a:srgbClr val="FFC000"/>
              </a:solidFill>
              <a:latin typeface="Rockwell" panose="02060603020205020403" pitchFamily="18" charset="0"/>
            </a:endParaRPr>
          </a:p>
          <a:p>
            <a:pPr algn="just">
              <a:spcAft>
                <a:spcPts val="600"/>
              </a:spcAft>
            </a:pPr>
            <a:r>
              <a:rPr lang="en-US" sz="4400" b="1" u="sng" dirty="0">
                <a:solidFill>
                  <a:srgbClr val="FFFF00"/>
                </a:solidFill>
              </a:rPr>
              <a:t>God's Instruction:</a:t>
            </a:r>
            <a:r>
              <a:rPr lang="en-US" sz="4400" b="1" dirty="0">
                <a:solidFill>
                  <a:srgbClr val="FFFF00"/>
                </a:solidFill>
              </a:rPr>
              <a:t> </a:t>
            </a:r>
            <a:r>
              <a:rPr lang="en-US" sz="4400" b="1" dirty="0">
                <a:solidFill>
                  <a:schemeClr val="bg1"/>
                </a:solidFill>
              </a:rPr>
              <a:t>Destroy all the Amalekites and everything they possessed. (1 Samuel 15:3)</a:t>
            </a:r>
          </a:p>
          <a:p>
            <a:pPr algn="just">
              <a:spcAft>
                <a:spcPts val="600"/>
              </a:spcAft>
            </a:pPr>
            <a:r>
              <a:rPr lang="en-US" sz="4400" b="1" u="sng" dirty="0">
                <a:solidFill>
                  <a:srgbClr val="FFFF00"/>
                </a:solidFill>
              </a:rPr>
              <a:t>His Partial Obedience:</a:t>
            </a:r>
            <a:r>
              <a:rPr lang="en-US" sz="4400" b="1" dirty="0">
                <a:solidFill>
                  <a:srgbClr val="FFFF00"/>
                </a:solidFill>
              </a:rPr>
              <a:t> </a:t>
            </a:r>
            <a:r>
              <a:rPr lang="en-US" sz="4400" b="1" dirty="0">
                <a:solidFill>
                  <a:schemeClr val="bg1"/>
                </a:solidFill>
              </a:rPr>
              <a:t>Saul spared King Agag and the best animals. (1 Samuel 15:9). </a:t>
            </a:r>
          </a:p>
          <a:p>
            <a:pPr algn="just">
              <a:spcAft>
                <a:spcPts val="600"/>
              </a:spcAft>
            </a:pPr>
            <a:r>
              <a:rPr lang="en-US" sz="4400" b="1" u="sng" dirty="0">
                <a:solidFill>
                  <a:srgbClr val="FFFF00"/>
                </a:solidFill>
              </a:rPr>
              <a:t>God's Verdict:</a:t>
            </a:r>
            <a:r>
              <a:rPr lang="en-US" sz="4400" b="1" dirty="0">
                <a:solidFill>
                  <a:schemeClr val="bg1"/>
                </a:solidFill>
              </a:rPr>
              <a:t> 1 Samuel 15:22.</a:t>
            </a:r>
            <a:endParaRPr lang="en-US" sz="4400" b="1" u="sng" dirty="0">
              <a:solidFill>
                <a:srgbClr val="FFFF00"/>
              </a:solidFill>
            </a:endParaRP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Partial obedience is unacceptable to God.</a:t>
            </a:r>
          </a:p>
        </p:txBody>
      </p:sp>
    </p:spTree>
    <p:extLst>
      <p:ext uri="{BB962C8B-B14F-4D97-AF65-F5344CB8AC3E}">
        <p14:creationId xmlns:p14="http://schemas.microsoft.com/office/powerpoint/2010/main" val="4020618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5D5D78A2-D49E-16C4-8886-CD9404FEAA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24C2F6D-BA3D-7DE7-BE9E-713B2BFE3DBB}"/>
              </a:ext>
            </a:extLst>
          </p:cNvPr>
          <p:cNvSpPr txBox="1"/>
          <p:nvPr/>
        </p:nvSpPr>
        <p:spPr>
          <a:xfrm>
            <a:off x="428282" y="360414"/>
            <a:ext cx="11426876" cy="6263253"/>
          </a:xfrm>
          <a:prstGeom prst="rect">
            <a:avLst/>
          </a:prstGeom>
          <a:noFill/>
        </p:spPr>
        <p:txBody>
          <a:bodyPr wrap="square" rtlCol="0">
            <a:spAutoFit/>
          </a:bodyPr>
          <a:lstStyle/>
          <a:p>
            <a:pPr algn="just">
              <a:spcAft>
                <a:spcPts val="600"/>
              </a:spcAft>
            </a:pPr>
            <a:r>
              <a:rPr lang="en-US" sz="4400" b="1" i="1" dirty="0">
                <a:solidFill>
                  <a:srgbClr val="FFC000"/>
                </a:solidFill>
                <a:latin typeface="Comic Sans MS" panose="030F0702030302020204" pitchFamily="66" charset="0"/>
              </a:rPr>
              <a:t>	b. 	The Young Prophet</a:t>
            </a:r>
          </a:p>
          <a:p>
            <a:pPr algn="just">
              <a:spcAft>
                <a:spcPts val="600"/>
              </a:spcAft>
            </a:pPr>
            <a:endParaRPr lang="en-US" b="1" dirty="0">
              <a:solidFill>
                <a:srgbClr val="FFC000"/>
              </a:solidFill>
              <a:latin typeface="Rockwell" panose="02060603020205020403" pitchFamily="18" charset="0"/>
            </a:endParaRPr>
          </a:p>
          <a:p>
            <a:pPr algn="just">
              <a:spcAft>
                <a:spcPts val="600"/>
              </a:spcAft>
            </a:pPr>
            <a:r>
              <a:rPr lang="en-US" sz="4400" b="1" u="sng" dirty="0">
                <a:solidFill>
                  <a:srgbClr val="FFFF00"/>
                </a:solidFill>
              </a:rPr>
              <a:t>God's Instruction:</a:t>
            </a:r>
            <a:r>
              <a:rPr lang="en-US" sz="4400" b="1" dirty="0">
                <a:solidFill>
                  <a:srgbClr val="FFFF00"/>
                </a:solidFill>
              </a:rPr>
              <a:t> </a:t>
            </a:r>
            <a:r>
              <a:rPr lang="en-US" sz="4400" b="1" dirty="0">
                <a:solidFill>
                  <a:schemeClr val="bg1"/>
                </a:solidFill>
              </a:rPr>
              <a:t>Do not eat bread, drink water, or return by the same way. (1 Kings 13:9)</a:t>
            </a:r>
          </a:p>
          <a:p>
            <a:pPr algn="just">
              <a:spcAft>
                <a:spcPts val="600"/>
              </a:spcAft>
            </a:pPr>
            <a:r>
              <a:rPr lang="en-US" sz="4400" b="1" u="sng" dirty="0">
                <a:solidFill>
                  <a:srgbClr val="FFFF00"/>
                </a:solidFill>
              </a:rPr>
              <a:t>His Partial Obedience:</a:t>
            </a:r>
            <a:r>
              <a:rPr lang="en-US" sz="4400" b="1" dirty="0">
                <a:solidFill>
                  <a:srgbClr val="FFFF00"/>
                </a:solidFill>
              </a:rPr>
              <a:t> </a:t>
            </a:r>
            <a:r>
              <a:rPr lang="en-US" sz="4400" b="1" dirty="0">
                <a:solidFill>
                  <a:schemeClr val="bg1"/>
                </a:solidFill>
              </a:rPr>
              <a:t>He initially obeyed but later listened to the old prophet and ate bread.</a:t>
            </a:r>
          </a:p>
          <a:p>
            <a:pPr algn="just">
              <a:spcAft>
                <a:spcPts val="600"/>
              </a:spcAft>
            </a:pPr>
            <a:r>
              <a:rPr lang="en-US" sz="4400" b="1" dirty="0">
                <a:solidFill>
                  <a:schemeClr val="bg1"/>
                </a:solidFill>
              </a:rPr>
              <a:t>(1 Kings 13:19) </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Faith must continue in obedience until the end.</a:t>
            </a:r>
          </a:p>
        </p:txBody>
      </p:sp>
    </p:spTree>
    <p:extLst>
      <p:ext uri="{BB962C8B-B14F-4D97-AF65-F5344CB8AC3E}">
        <p14:creationId xmlns:p14="http://schemas.microsoft.com/office/powerpoint/2010/main" val="1300345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4349A1D-BC43-2BF7-4C64-F2E2FE2991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BB48769-FB35-080B-8B4B-426DA1011BAF}"/>
              </a:ext>
            </a:extLst>
          </p:cNvPr>
          <p:cNvSpPr txBox="1"/>
          <p:nvPr/>
        </p:nvSpPr>
        <p:spPr>
          <a:xfrm>
            <a:off x="428282" y="360414"/>
            <a:ext cx="11426876" cy="5647700"/>
          </a:xfrm>
          <a:prstGeom prst="rect">
            <a:avLst/>
          </a:prstGeom>
          <a:noFill/>
        </p:spPr>
        <p:txBody>
          <a:bodyPr wrap="square" rtlCol="0">
            <a:spAutoFit/>
          </a:bodyPr>
          <a:lstStyle/>
          <a:p>
            <a:pPr algn="just">
              <a:spcAft>
                <a:spcPts val="600"/>
              </a:spcAft>
            </a:pPr>
            <a:r>
              <a:rPr lang="en-US" sz="4400" b="1" i="1" dirty="0">
                <a:solidFill>
                  <a:srgbClr val="FFC000"/>
                </a:solidFill>
                <a:latin typeface="Comic Sans MS" panose="030F0702030302020204" pitchFamily="66" charset="0"/>
              </a:rPr>
              <a:t>	c. 	Lot's Wife</a:t>
            </a:r>
          </a:p>
          <a:p>
            <a:pPr algn="just">
              <a:spcAft>
                <a:spcPts val="600"/>
              </a:spcAft>
            </a:pPr>
            <a:endParaRPr lang="en-US" sz="2000" b="1" dirty="0">
              <a:solidFill>
                <a:srgbClr val="FFC000"/>
              </a:solidFill>
              <a:latin typeface="Rockwell" panose="02060603020205020403" pitchFamily="18" charset="0"/>
            </a:endParaRPr>
          </a:p>
          <a:p>
            <a:pPr algn="just">
              <a:spcAft>
                <a:spcPts val="600"/>
              </a:spcAft>
            </a:pPr>
            <a:r>
              <a:rPr lang="en-US" sz="4400" b="1" u="sng" dirty="0">
                <a:solidFill>
                  <a:srgbClr val="FFFF00"/>
                </a:solidFill>
              </a:rPr>
              <a:t>God's Instruction:</a:t>
            </a:r>
            <a:r>
              <a:rPr lang="en-US" sz="4400" b="1" dirty="0">
                <a:solidFill>
                  <a:srgbClr val="FFFF00"/>
                </a:solidFill>
              </a:rPr>
              <a:t> </a:t>
            </a:r>
            <a:r>
              <a:rPr lang="en-US" sz="4400" b="1" dirty="0">
                <a:solidFill>
                  <a:schemeClr val="bg1"/>
                </a:solidFill>
              </a:rPr>
              <a:t>Escape and do not look back.</a:t>
            </a:r>
          </a:p>
          <a:p>
            <a:pPr algn="just">
              <a:spcAft>
                <a:spcPts val="600"/>
              </a:spcAft>
            </a:pPr>
            <a:r>
              <a:rPr lang="en-US" sz="4400" b="1" dirty="0">
                <a:solidFill>
                  <a:schemeClr val="bg1"/>
                </a:solidFill>
              </a:rPr>
              <a:t>(Genesis 19:17)</a:t>
            </a:r>
          </a:p>
          <a:p>
            <a:pPr algn="just">
              <a:spcAft>
                <a:spcPts val="600"/>
              </a:spcAft>
            </a:pPr>
            <a:r>
              <a:rPr lang="en-US" sz="4400" b="1" u="sng" dirty="0">
                <a:solidFill>
                  <a:srgbClr val="FFFF00"/>
                </a:solidFill>
              </a:rPr>
              <a:t>His Partial Obedience:</a:t>
            </a:r>
            <a:r>
              <a:rPr lang="en-US" sz="4400" b="1" dirty="0">
                <a:solidFill>
                  <a:srgbClr val="FFFF00"/>
                </a:solidFill>
              </a:rPr>
              <a:t> </a:t>
            </a:r>
            <a:r>
              <a:rPr lang="en-US" sz="4400" b="1" dirty="0">
                <a:solidFill>
                  <a:schemeClr val="bg1"/>
                </a:solidFill>
              </a:rPr>
              <a:t>She started the journey but looked back. (Genesis 19:26).</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Starting well is not enough; believers must finish well.</a:t>
            </a:r>
          </a:p>
        </p:txBody>
      </p:sp>
    </p:spTree>
    <p:extLst>
      <p:ext uri="{BB962C8B-B14F-4D97-AF65-F5344CB8AC3E}">
        <p14:creationId xmlns:p14="http://schemas.microsoft.com/office/powerpoint/2010/main" val="41265053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31B1A7F-C336-8AA2-CDE3-07E79E85159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4363CB-7874-1FEC-B8BD-D1D1DB65C0D0}"/>
              </a:ext>
            </a:extLst>
          </p:cNvPr>
          <p:cNvSpPr txBox="1"/>
          <p:nvPr/>
        </p:nvSpPr>
        <p:spPr>
          <a:xfrm>
            <a:off x="428282" y="89355"/>
            <a:ext cx="11426876" cy="6632585"/>
          </a:xfrm>
          <a:prstGeom prst="rect">
            <a:avLst/>
          </a:prstGeom>
          <a:noFill/>
        </p:spPr>
        <p:txBody>
          <a:bodyPr wrap="square" rtlCol="0">
            <a:spAutoFit/>
          </a:bodyPr>
          <a:lstStyle/>
          <a:p>
            <a:pPr algn="just">
              <a:spcAft>
                <a:spcPts val="600"/>
              </a:spcAft>
            </a:pPr>
            <a:r>
              <a:rPr lang="en-US" sz="4400" b="1" dirty="0">
                <a:solidFill>
                  <a:srgbClr val="FFC000"/>
                </a:solidFill>
                <a:latin typeface="Comic Sans MS" panose="030F0702030302020204" pitchFamily="66" charset="0"/>
              </a:rPr>
              <a:t>	</a:t>
            </a:r>
            <a:r>
              <a:rPr lang="en-US" sz="4000" b="1" dirty="0">
                <a:solidFill>
                  <a:srgbClr val="FFC000"/>
                </a:solidFill>
                <a:latin typeface="Comic Sans MS" panose="030F0702030302020204" pitchFamily="66" charset="0"/>
              </a:rPr>
              <a:t>d. 	Religious Believers of Today</a:t>
            </a:r>
          </a:p>
          <a:p>
            <a:pPr algn="just">
              <a:spcAft>
                <a:spcPts val="600"/>
              </a:spcAft>
            </a:pPr>
            <a:endParaRPr lang="en-US" sz="1000" b="1" dirty="0">
              <a:solidFill>
                <a:srgbClr val="FFC000"/>
              </a:solidFill>
              <a:latin typeface="Comic Sans MS" panose="030F0702030302020204" pitchFamily="66" charset="0"/>
            </a:endParaRPr>
          </a:p>
          <a:p>
            <a:pPr algn="just">
              <a:spcAft>
                <a:spcPts val="600"/>
              </a:spcAft>
            </a:pPr>
            <a:r>
              <a:rPr lang="en-US" sz="3600" b="1" dirty="0">
                <a:solidFill>
                  <a:schemeClr val="bg1"/>
                </a:solidFill>
              </a:rPr>
              <a:t>Many profess faith in Christ but selectively obey only convenient parts of Scripture.</a:t>
            </a:r>
          </a:p>
          <a:p>
            <a:pPr algn="just">
              <a:spcAft>
                <a:spcPts val="600"/>
              </a:spcAft>
            </a:pPr>
            <a:r>
              <a:rPr lang="en-US" sz="3600" b="1" i="1" dirty="0">
                <a:solidFill>
                  <a:schemeClr val="bg1"/>
                </a:solidFill>
              </a:rPr>
              <a:t>Examples include:</a:t>
            </a:r>
          </a:p>
          <a:p>
            <a:pPr marL="571500" indent="-571500" algn="just">
              <a:spcAft>
                <a:spcPts val="600"/>
              </a:spcAft>
              <a:buClr>
                <a:srgbClr val="FFC000"/>
              </a:buClr>
              <a:buFont typeface="Arial" panose="020B0604020202020204" pitchFamily="34" charset="0"/>
              <a:buChar char="•"/>
            </a:pPr>
            <a:r>
              <a:rPr lang="en-US" sz="3600" b="1" dirty="0">
                <a:solidFill>
                  <a:schemeClr val="bg1"/>
                </a:solidFill>
              </a:rPr>
              <a:t>Loving blessings but neglecting holiness.</a:t>
            </a:r>
          </a:p>
          <a:p>
            <a:pPr marL="571500" indent="-571500" algn="just">
              <a:spcAft>
                <a:spcPts val="600"/>
              </a:spcAft>
              <a:buClr>
                <a:srgbClr val="FFC000"/>
              </a:buClr>
              <a:buFont typeface="Arial" panose="020B0604020202020204" pitchFamily="34" charset="0"/>
              <a:buChar char="•"/>
            </a:pPr>
            <a:r>
              <a:rPr lang="en-US" sz="3600" b="1" dirty="0">
                <a:solidFill>
                  <a:schemeClr val="bg1"/>
                </a:solidFill>
              </a:rPr>
              <a:t>Desiring heaven but in friendship with the world.</a:t>
            </a:r>
          </a:p>
          <a:p>
            <a:pPr marL="571500" indent="-571500" algn="just">
              <a:spcAft>
                <a:spcPts val="600"/>
              </a:spcAft>
              <a:buClr>
                <a:srgbClr val="FFC000"/>
              </a:buClr>
              <a:buFont typeface="Arial" panose="020B0604020202020204" pitchFamily="34" charset="0"/>
              <a:buChar char="•"/>
            </a:pPr>
            <a:r>
              <a:rPr lang="en-US" sz="3600" b="1" dirty="0">
                <a:solidFill>
                  <a:schemeClr val="bg1"/>
                </a:solidFill>
              </a:rPr>
              <a:t>Desiring the crown but rejecting the cross.</a:t>
            </a:r>
          </a:p>
          <a:p>
            <a:pPr marL="571500" indent="-571500" algn="just">
              <a:spcAft>
                <a:spcPts val="600"/>
              </a:spcAft>
              <a:buClr>
                <a:srgbClr val="FFC000"/>
              </a:buClr>
              <a:buFont typeface="Arial" panose="020B0604020202020204" pitchFamily="34" charset="0"/>
              <a:buChar char="•"/>
            </a:pPr>
            <a:r>
              <a:rPr lang="en-US" sz="3600" b="1" dirty="0">
                <a:solidFill>
                  <a:schemeClr val="bg1"/>
                </a:solidFill>
              </a:rPr>
              <a:t>Seeking God's promises while ignoring His commands. (Luke 6:46; 2 Timothy 3:5).</a:t>
            </a:r>
          </a:p>
          <a:p>
            <a:pPr algn="just">
              <a:spcAft>
                <a:spcPts val="600"/>
              </a:spcAft>
            </a:pPr>
            <a:endParaRPr lang="en-US" sz="400" b="1" u="sng" dirty="0">
              <a:solidFill>
                <a:srgbClr val="FFFF00"/>
              </a:solidFill>
            </a:endParaRPr>
          </a:p>
          <a:p>
            <a:pPr algn="just">
              <a:spcAft>
                <a:spcPts val="600"/>
              </a:spcAft>
            </a:pPr>
            <a:r>
              <a:rPr lang="en-US" sz="3600" b="1" u="sng" dirty="0">
                <a:solidFill>
                  <a:srgbClr val="FFFF00"/>
                </a:solidFill>
              </a:rPr>
              <a:t>Lesson:</a:t>
            </a:r>
            <a:r>
              <a:rPr lang="en-US" sz="3600" b="1" dirty="0">
                <a:solidFill>
                  <a:srgbClr val="FFFF00"/>
                </a:solidFill>
              </a:rPr>
              <a:t> </a:t>
            </a:r>
            <a:r>
              <a:rPr lang="en-US" sz="3600" b="1" dirty="0">
                <a:solidFill>
                  <a:schemeClr val="bg1"/>
                </a:solidFill>
              </a:rPr>
              <a:t>True faith obeys the whole counsel of God.</a:t>
            </a:r>
          </a:p>
        </p:txBody>
      </p:sp>
    </p:spTree>
    <p:extLst>
      <p:ext uri="{BB962C8B-B14F-4D97-AF65-F5344CB8AC3E}">
        <p14:creationId xmlns:p14="http://schemas.microsoft.com/office/powerpoint/2010/main" val="37899603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A331452-2C33-06E4-6BC1-A295CCF1300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70C9768-4A72-9A75-7CAE-7608AE2E3833}"/>
              </a:ext>
            </a:extLst>
          </p:cNvPr>
          <p:cNvSpPr txBox="1"/>
          <p:nvPr/>
        </p:nvSpPr>
        <p:spPr>
          <a:xfrm>
            <a:off x="379295" y="48324"/>
            <a:ext cx="11426876" cy="6817251"/>
          </a:xfrm>
          <a:prstGeom prst="rect">
            <a:avLst/>
          </a:prstGeom>
          <a:noFill/>
        </p:spPr>
        <p:txBody>
          <a:bodyPr wrap="square" rtlCol="0">
            <a:spAutoFit/>
          </a:bodyPr>
          <a:lstStyle/>
          <a:p>
            <a:pPr algn="ctr"/>
            <a:r>
              <a:rPr lang="en-US" sz="4400" b="1" dirty="0">
                <a:solidFill>
                  <a:srgbClr val="FFC000"/>
                </a:solidFill>
                <a:latin typeface="Rockwell" panose="02060603020205020403" pitchFamily="18" charset="0"/>
              </a:rPr>
              <a:t>ii. The Devils' Faith – Faith Without Works</a:t>
            </a:r>
            <a:endParaRPr lang="en-US" sz="1400" b="1" dirty="0">
              <a:solidFill>
                <a:srgbClr val="FFC000"/>
              </a:solidFill>
              <a:latin typeface="Rockwell" panose="02060603020205020403" pitchFamily="18" charset="0"/>
            </a:endParaRPr>
          </a:p>
          <a:p>
            <a:pPr algn="ctr">
              <a:spcAft>
                <a:spcPts val="600"/>
              </a:spcAft>
            </a:pPr>
            <a:r>
              <a:rPr lang="en-US" sz="4000" b="1" dirty="0">
                <a:solidFill>
                  <a:schemeClr val="bg1"/>
                </a:solidFill>
              </a:rPr>
              <a:t> </a:t>
            </a:r>
            <a:r>
              <a:rPr lang="en-US" sz="3600" b="1" dirty="0">
                <a:solidFill>
                  <a:schemeClr val="bg1"/>
                </a:solidFill>
              </a:rPr>
              <a:t>(James 2:19)</a:t>
            </a:r>
            <a:endParaRPr lang="en-US" sz="3600" b="1" u="sng" dirty="0">
              <a:solidFill>
                <a:srgbClr val="FFFF00"/>
              </a:solidFill>
            </a:endParaRPr>
          </a:p>
          <a:p>
            <a:pPr algn="just">
              <a:spcAft>
                <a:spcPts val="600"/>
              </a:spcAft>
            </a:pPr>
            <a:endParaRPr lang="en-US" sz="800" b="1" u="sng" dirty="0">
              <a:solidFill>
                <a:srgbClr val="FFFF00"/>
              </a:solidFill>
            </a:endParaRPr>
          </a:p>
          <a:p>
            <a:pPr algn="just">
              <a:spcAft>
                <a:spcPts val="600"/>
              </a:spcAft>
            </a:pPr>
            <a:r>
              <a:rPr lang="en-US" sz="4000" b="1" u="sng" dirty="0">
                <a:solidFill>
                  <a:srgbClr val="FFFF00"/>
                </a:solidFill>
              </a:rPr>
              <a:t>Their Faith:</a:t>
            </a:r>
            <a:r>
              <a:rPr lang="en-US" sz="4000" b="1" dirty="0">
                <a:solidFill>
                  <a:srgbClr val="FFFF00"/>
                </a:solidFill>
              </a:rPr>
              <a:t> </a:t>
            </a:r>
            <a:r>
              <a:rPr lang="en-US" sz="4000" b="1" dirty="0">
                <a:solidFill>
                  <a:schemeClr val="bg1"/>
                </a:solidFill>
              </a:rPr>
              <a:t>The devils believe that  God exists and Jesus is the Son of God. They also believe that  God's judgment is real.</a:t>
            </a:r>
          </a:p>
          <a:p>
            <a:pPr algn="just">
              <a:spcAft>
                <a:spcPts val="600"/>
              </a:spcAft>
            </a:pPr>
            <a:r>
              <a:rPr lang="en-US" sz="4000" b="1" u="sng" dirty="0">
                <a:solidFill>
                  <a:srgbClr val="FFFF00"/>
                </a:solidFill>
              </a:rPr>
              <a:t>Their Works:</a:t>
            </a:r>
            <a:r>
              <a:rPr lang="en-US" sz="4000" b="1" dirty="0">
                <a:solidFill>
                  <a:srgbClr val="FFFF00"/>
                </a:solidFill>
              </a:rPr>
              <a:t> </a:t>
            </a:r>
            <a:r>
              <a:rPr lang="en-US" sz="4000" b="1" dirty="0">
                <a:solidFill>
                  <a:schemeClr val="bg1"/>
                </a:solidFill>
              </a:rPr>
              <a:t>They have no obedience to God and they remain in rebellion despite knowing the truth.</a:t>
            </a:r>
          </a:p>
          <a:p>
            <a:pPr algn="just">
              <a:spcAft>
                <a:spcPts val="600"/>
              </a:spcAft>
            </a:pPr>
            <a:r>
              <a:rPr lang="en-US" sz="4000" b="1" u="sng" dirty="0">
                <a:solidFill>
                  <a:srgbClr val="FFFF00"/>
                </a:solidFill>
              </a:rPr>
              <a:t>Lesson:</a:t>
            </a:r>
            <a:r>
              <a:rPr lang="en-US" sz="4000" b="1" dirty="0">
                <a:solidFill>
                  <a:srgbClr val="FFFF00"/>
                </a:solidFill>
              </a:rPr>
              <a:t> </a:t>
            </a:r>
            <a:r>
              <a:rPr lang="en-US" sz="4000" b="1" dirty="0">
                <a:solidFill>
                  <a:schemeClr val="bg1"/>
                </a:solidFill>
              </a:rPr>
              <a:t>Knowledge of God without obedience cannot save. The devils believe, but they do not submit. Therefore, their faith is dead faith.</a:t>
            </a:r>
          </a:p>
        </p:txBody>
      </p:sp>
    </p:spTree>
    <p:extLst>
      <p:ext uri="{BB962C8B-B14F-4D97-AF65-F5344CB8AC3E}">
        <p14:creationId xmlns:p14="http://schemas.microsoft.com/office/powerpoint/2010/main" val="1387836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0FBC507-DA15-B66D-62F4-3FD21062C5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07CE72-1091-E34E-67D9-48BDCCBEB61E}"/>
              </a:ext>
            </a:extLst>
          </p:cNvPr>
          <p:cNvSpPr txBox="1"/>
          <p:nvPr/>
        </p:nvSpPr>
        <p:spPr>
          <a:xfrm>
            <a:off x="350520" y="55951"/>
            <a:ext cx="11536680" cy="6678751"/>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CONCLUSION</a:t>
            </a:r>
            <a:endParaRPr lang="en-US" sz="800" b="1" dirty="0">
              <a:solidFill>
                <a:schemeClr val="bg1"/>
              </a:solidFill>
            </a:endParaRPr>
          </a:p>
          <a:p>
            <a:pPr algn="just">
              <a:spcAft>
                <a:spcPts val="600"/>
              </a:spcAft>
            </a:pPr>
            <a:r>
              <a:rPr lang="en-US" sz="3800" b="1" dirty="0">
                <a:solidFill>
                  <a:schemeClr val="bg1"/>
                </a:solidFill>
              </a:rPr>
              <a:t>The works of faith are acts of obedience that prove genuine trust in God. Abel, Enoch, Noah, Abraham, Sarah, and Rahab demonstrated living faith because they obeyed God's instructions. </a:t>
            </a:r>
          </a:p>
          <a:p>
            <a:pPr algn="just">
              <a:spcAft>
                <a:spcPts val="600"/>
              </a:spcAft>
            </a:pPr>
            <a:endParaRPr lang="en-US" sz="1000" b="1" dirty="0">
              <a:solidFill>
                <a:schemeClr val="bg1"/>
              </a:solidFill>
            </a:endParaRPr>
          </a:p>
          <a:p>
            <a:pPr algn="just">
              <a:spcAft>
                <a:spcPts val="600"/>
              </a:spcAft>
            </a:pPr>
            <a:r>
              <a:rPr lang="en-US" sz="3800" b="1" dirty="0">
                <a:solidFill>
                  <a:schemeClr val="bg1"/>
                </a:solidFill>
              </a:rPr>
              <a:t>On the other hand, Saul, the young prophet, Lot's wife, and even the devils reveal the danger of partial obedience or faith without works.</a:t>
            </a:r>
          </a:p>
          <a:p>
            <a:pPr algn="just">
              <a:spcAft>
                <a:spcPts val="600"/>
              </a:spcAft>
            </a:pPr>
            <a:endParaRPr lang="en-US" sz="800" b="1" dirty="0">
              <a:solidFill>
                <a:schemeClr val="bg1"/>
              </a:solidFill>
            </a:endParaRPr>
          </a:p>
          <a:p>
            <a:pPr algn="just">
              <a:spcAft>
                <a:spcPts val="600"/>
              </a:spcAft>
            </a:pPr>
            <a:r>
              <a:rPr lang="en-US" sz="3800" b="1" dirty="0">
                <a:solidFill>
                  <a:schemeClr val="bg1"/>
                </a:solidFill>
              </a:rPr>
              <a:t>Every believer must move beyond merely professing faith to practicing obedience. (Matt. 24:13; Rev. 22:12)</a:t>
            </a:r>
          </a:p>
        </p:txBody>
      </p:sp>
    </p:spTree>
    <p:extLst>
      <p:ext uri="{BB962C8B-B14F-4D97-AF65-F5344CB8AC3E}">
        <p14:creationId xmlns:p14="http://schemas.microsoft.com/office/powerpoint/2010/main" val="4102591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57FD495-47C2-74F7-E33D-F7C4198161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F633A8-64A3-B0C0-F163-252CDE2531F9}"/>
              </a:ext>
            </a:extLst>
          </p:cNvPr>
          <p:cNvSpPr txBox="1"/>
          <p:nvPr/>
        </p:nvSpPr>
        <p:spPr>
          <a:xfrm>
            <a:off x="382562" y="192774"/>
            <a:ext cx="11426876" cy="6555641"/>
          </a:xfrm>
          <a:prstGeom prst="rect">
            <a:avLst/>
          </a:prstGeom>
          <a:noFill/>
        </p:spPr>
        <p:txBody>
          <a:bodyPr wrap="square" rtlCol="0">
            <a:spAutoFit/>
          </a:bodyPr>
          <a:lstStyle/>
          <a:p>
            <a:pPr algn="ctr">
              <a:spcAft>
                <a:spcPts val="600"/>
              </a:spcAft>
            </a:pPr>
            <a:r>
              <a:rPr lang="en-US" sz="5000" b="1" dirty="0">
                <a:solidFill>
                  <a:srgbClr val="FFC000"/>
                </a:solidFill>
                <a:latin typeface="Rockwell" panose="02060603020205020403" pitchFamily="18" charset="0"/>
              </a:rPr>
              <a:t>INTRODUCTION</a:t>
            </a:r>
            <a:endParaRPr lang="en-US" sz="4000" b="1" dirty="0">
              <a:solidFill>
                <a:schemeClr val="bg1"/>
              </a:solidFill>
            </a:endParaRPr>
          </a:p>
          <a:p>
            <a:pPr algn="just">
              <a:spcAft>
                <a:spcPts val="600"/>
              </a:spcAft>
            </a:pPr>
            <a:r>
              <a:rPr lang="en-US" sz="4000" b="1" dirty="0">
                <a:solidFill>
                  <a:schemeClr val="bg1"/>
                </a:solidFill>
              </a:rPr>
              <a:t>Faith is one of the foundational principles of the Christian life. Through faith we receive salvation, walk with God, and obtain His promises. However, true faith is never idle. Genuine faith always produces obedience to God's instructions. </a:t>
            </a:r>
          </a:p>
          <a:p>
            <a:pPr algn="just">
              <a:spcAft>
                <a:spcPts val="600"/>
              </a:spcAft>
            </a:pPr>
            <a:r>
              <a:rPr lang="en-US" sz="4000" b="1" dirty="0">
                <a:solidFill>
                  <a:schemeClr val="bg1"/>
                </a:solidFill>
              </a:rPr>
              <a:t>James teaches that faith without corresponding actions is dead. The works of faith are therefore the practical acts of obedience that demonstrate our trust in God.</a:t>
            </a:r>
          </a:p>
        </p:txBody>
      </p:sp>
    </p:spTree>
    <p:extLst>
      <p:ext uri="{BB962C8B-B14F-4D97-AF65-F5344CB8AC3E}">
        <p14:creationId xmlns:p14="http://schemas.microsoft.com/office/powerpoint/2010/main" val="36445224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6A55858-7779-C488-0D14-AEBADE545A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8D41F8-09DE-96D1-4568-EE3EE79294F9}"/>
              </a:ext>
            </a:extLst>
          </p:cNvPr>
          <p:cNvSpPr txBox="1"/>
          <p:nvPr/>
        </p:nvSpPr>
        <p:spPr>
          <a:xfrm>
            <a:off x="219724" y="2773136"/>
            <a:ext cx="11426876" cy="861774"/>
          </a:xfrm>
          <a:prstGeom prst="rect">
            <a:avLst/>
          </a:prstGeom>
          <a:noFill/>
        </p:spPr>
        <p:txBody>
          <a:bodyPr wrap="square" rtlCol="0">
            <a:spAutoFit/>
          </a:bodyPr>
          <a:lstStyle/>
          <a:p>
            <a:pPr algn="ctr">
              <a:spcAft>
                <a:spcPts val="600"/>
              </a:spcAft>
            </a:pPr>
            <a:r>
              <a:rPr lang="en-US" sz="5000" b="1" dirty="0">
                <a:solidFill>
                  <a:srgbClr val="FFC000"/>
                </a:solidFill>
                <a:latin typeface="Rockwell" panose="02060603020205020403" pitchFamily="18" charset="0"/>
              </a:rPr>
              <a:t>SHALOM!!!</a:t>
            </a:r>
            <a:endParaRPr lang="en-US" sz="4600" b="1" dirty="0">
              <a:solidFill>
                <a:schemeClr val="bg1"/>
              </a:solidFill>
            </a:endParaRPr>
          </a:p>
        </p:txBody>
      </p:sp>
    </p:spTree>
    <p:extLst>
      <p:ext uri="{BB962C8B-B14F-4D97-AF65-F5344CB8AC3E}">
        <p14:creationId xmlns:p14="http://schemas.microsoft.com/office/powerpoint/2010/main" val="11995997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BFF0BD3-2587-A85A-7976-D1F9CA9898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208B4E-DC1B-FE33-2BED-B4381D473848}"/>
              </a:ext>
            </a:extLst>
          </p:cNvPr>
          <p:cNvSpPr txBox="1"/>
          <p:nvPr/>
        </p:nvSpPr>
        <p:spPr>
          <a:xfrm>
            <a:off x="382562" y="469439"/>
            <a:ext cx="11426876" cy="6017032"/>
          </a:xfrm>
          <a:prstGeom prst="rect">
            <a:avLst/>
          </a:prstGeom>
          <a:noFill/>
        </p:spPr>
        <p:txBody>
          <a:bodyPr wrap="square" rtlCol="0">
            <a:spAutoFit/>
          </a:bodyPr>
          <a:lstStyle/>
          <a:p>
            <a:pPr algn="just">
              <a:spcAft>
                <a:spcPts val="600"/>
              </a:spcAft>
            </a:pPr>
            <a:r>
              <a:rPr lang="en-US" sz="4200" b="1" dirty="0">
                <a:solidFill>
                  <a:schemeClr val="bg1"/>
                </a:solidFill>
              </a:rPr>
              <a:t>The Bible presents many examples of people whose faith was proven by their actions, while it also warns us about those whose faith was incomplete, partial, or entirely without obedience.</a:t>
            </a:r>
          </a:p>
          <a:p>
            <a:pPr algn="just">
              <a:spcAft>
                <a:spcPts val="600"/>
              </a:spcAft>
            </a:pPr>
            <a:endParaRPr lang="en-US" sz="1600" b="1" dirty="0">
              <a:solidFill>
                <a:schemeClr val="bg1"/>
              </a:solidFill>
            </a:endParaRPr>
          </a:p>
          <a:p>
            <a:pPr algn="just">
              <a:spcAft>
                <a:spcPts val="600"/>
              </a:spcAft>
            </a:pPr>
            <a:r>
              <a:rPr lang="en-US" sz="4200" b="1" dirty="0">
                <a:solidFill>
                  <a:schemeClr val="bg1"/>
                </a:solidFill>
              </a:rPr>
              <a:t>This study is briefly divided into three:</a:t>
            </a:r>
          </a:p>
          <a:p>
            <a:pPr algn="just">
              <a:spcAft>
                <a:spcPts val="600"/>
              </a:spcAft>
            </a:pPr>
            <a:r>
              <a:rPr lang="en-US" sz="4200" b="1" dirty="0">
                <a:solidFill>
                  <a:schemeClr val="bg1"/>
                </a:solidFill>
              </a:rPr>
              <a:t>1) The Meaning of the Works of Faith.</a:t>
            </a:r>
          </a:p>
          <a:p>
            <a:pPr algn="just">
              <a:spcAft>
                <a:spcPts val="600"/>
              </a:spcAft>
            </a:pPr>
            <a:r>
              <a:rPr lang="en-US" sz="4200" b="1" dirty="0">
                <a:solidFill>
                  <a:schemeClr val="bg1"/>
                </a:solidFill>
              </a:rPr>
              <a:t>2) The Living Faith.</a:t>
            </a:r>
          </a:p>
          <a:p>
            <a:pPr algn="just">
              <a:spcAft>
                <a:spcPts val="600"/>
              </a:spcAft>
            </a:pPr>
            <a:r>
              <a:rPr lang="en-US" sz="4200" b="1" dirty="0">
                <a:solidFill>
                  <a:schemeClr val="bg1"/>
                </a:solidFill>
              </a:rPr>
              <a:t>3) The Dead Faith.</a:t>
            </a:r>
          </a:p>
        </p:txBody>
      </p:sp>
    </p:spTree>
    <p:extLst>
      <p:ext uri="{BB962C8B-B14F-4D97-AF65-F5344CB8AC3E}">
        <p14:creationId xmlns:p14="http://schemas.microsoft.com/office/powerpoint/2010/main" val="1355896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6EA5B16-FB1E-E35C-483C-EFB2D532805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D231145-25B8-CCFA-CF63-05431DB57776}"/>
              </a:ext>
            </a:extLst>
          </p:cNvPr>
          <p:cNvSpPr txBox="1"/>
          <p:nvPr/>
        </p:nvSpPr>
        <p:spPr>
          <a:xfrm>
            <a:off x="428282" y="192774"/>
            <a:ext cx="11426876" cy="6632585"/>
          </a:xfrm>
          <a:prstGeom prst="rect">
            <a:avLst/>
          </a:prstGeom>
          <a:noFill/>
        </p:spPr>
        <p:txBody>
          <a:bodyPr wrap="square" rtlCol="0">
            <a:spAutoFit/>
          </a:bodyPr>
          <a:lstStyle/>
          <a:p>
            <a:pPr algn="ctr">
              <a:spcAft>
                <a:spcPts val="600"/>
              </a:spcAft>
            </a:pPr>
            <a:r>
              <a:rPr lang="en-US" sz="4000" b="1" dirty="0">
                <a:solidFill>
                  <a:srgbClr val="FFC000"/>
                </a:solidFill>
                <a:latin typeface="Rockwell" panose="02060603020205020403" pitchFamily="18" charset="0"/>
              </a:rPr>
              <a:t>1. THE MEANING OF THE WORKS OF FAITH</a:t>
            </a:r>
            <a:endParaRPr lang="en-US" sz="100" b="1" dirty="0">
              <a:solidFill>
                <a:schemeClr val="bg1"/>
              </a:solidFill>
            </a:endParaRPr>
          </a:p>
          <a:p>
            <a:pPr algn="just">
              <a:spcAft>
                <a:spcPts val="600"/>
              </a:spcAft>
            </a:pPr>
            <a:endParaRPr lang="en-US" sz="700" b="1" dirty="0">
              <a:solidFill>
                <a:schemeClr val="bg1"/>
              </a:solidFill>
            </a:endParaRPr>
          </a:p>
          <a:p>
            <a:pPr algn="just">
              <a:spcAft>
                <a:spcPts val="600"/>
              </a:spcAft>
            </a:pPr>
            <a:r>
              <a:rPr lang="en-US" sz="3600" b="1" dirty="0">
                <a:solidFill>
                  <a:schemeClr val="bg1"/>
                </a:solidFill>
              </a:rPr>
              <a:t>The works of faith are acts of obedience that result from believing and trusting God's Word and instructions. Faith receives God's instruction, while works are the obedient actions taken in response to that instruction.</a:t>
            </a:r>
          </a:p>
          <a:p>
            <a:pPr algn="just">
              <a:spcAft>
                <a:spcPts val="600"/>
              </a:spcAft>
            </a:pPr>
            <a:r>
              <a:rPr lang="en-US" sz="3600" b="1" dirty="0">
                <a:solidFill>
                  <a:schemeClr val="bg1"/>
                </a:solidFill>
              </a:rPr>
              <a:t>True faith is not merely believing that God exists; it is believing God enough to obey Him.</a:t>
            </a:r>
          </a:p>
          <a:p>
            <a:pPr algn="just">
              <a:spcAft>
                <a:spcPts val="600"/>
              </a:spcAft>
            </a:pPr>
            <a:r>
              <a:rPr lang="en-US" sz="3600" b="1" dirty="0">
                <a:solidFill>
                  <a:schemeClr val="bg1"/>
                </a:solidFill>
              </a:rPr>
              <a:t>(James 2:17; James 2:22; John 6:28-29)</a:t>
            </a:r>
          </a:p>
          <a:p>
            <a:pPr algn="just">
              <a:spcAft>
                <a:spcPts val="600"/>
              </a:spcAft>
            </a:pPr>
            <a:endParaRPr lang="en-US" b="1" u="sng" dirty="0">
              <a:solidFill>
                <a:schemeClr val="bg1"/>
              </a:solidFill>
            </a:endParaRPr>
          </a:p>
          <a:p>
            <a:pPr algn="just">
              <a:spcAft>
                <a:spcPts val="600"/>
              </a:spcAft>
            </a:pPr>
            <a:r>
              <a:rPr lang="en-US" sz="3600" b="1" u="sng" dirty="0">
                <a:solidFill>
                  <a:srgbClr val="FFFF00"/>
                </a:solidFill>
              </a:rPr>
              <a:t>Key Truth:</a:t>
            </a:r>
            <a:r>
              <a:rPr lang="en-US" sz="3600" b="1" dirty="0">
                <a:solidFill>
                  <a:srgbClr val="FFFF00"/>
                </a:solidFill>
              </a:rPr>
              <a:t> </a:t>
            </a:r>
            <a:r>
              <a:rPr lang="en-US" sz="3600" b="1" dirty="0">
                <a:solidFill>
                  <a:schemeClr val="bg1"/>
                </a:solidFill>
              </a:rPr>
              <a:t>Faith is believing God's Word; works are obeying God's Word.</a:t>
            </a:r>
          </a:p>
        </p:txBody>
      </p:sp>
    </p:spTree>
    <p:extLst>
      <p:ext uri="{BB962C8B-B14F-4D97-AF65-F5344CB8AC3E}">
        <p14:creationId xmlns:p14="http://schemas.microsoft.com/office/powerpoint/2010/main" val="3653502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3E460CF-E260-C827-AB0A-B4379057011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75682FB-810B-797F-75FD-2D2683A0465D}"/>
              </a:ext>
            </a:extLst>
          </p:cNvPr>
          <p:cNvSpPr txBox="1"/>
          <p:nvPr/>
        </p:nvSpPr>
        <p:spPr>
          <a:xfrm>
            <a:off x="428282" y="192774"/>
            <a:ext cx="11426876" cy="5924699"/>
          </a:xfrm>
          <a:prstGeom prst="rect">
            <a:avLst/>
          </a:prstGeom>
          <a:noFill/>
        </p:spPr>
        <p:txBody>
          <a:bodyPr wrap="square" rtlCol="0">
            <a:spAutoFit/>
          </a:bodyPr>
          <a:lstStyle/>
          <a:p>
            <a:pPr algn="ctr">
              <a:spcAft>
                <a:spcPts val="600"/>
              </a:spcAft>
            </a:pPr>
            <a:r>
              <a:rPr lang="en-US" sz="5400" b="1" dirty="0">
                <a:solidFill>
                  <a:srgbClr val="FFC000"/>
                </a:solidFill>
                <a:latin typeface="Rockwell" panose="02060603020205020403" pitchFamily="18" charset="0"/>
              </a:rPr>
              <a:t>2. THE LIVING FAITH </a:t>
            </a:r>
            <a:endParaRPr lang="en-US" sz="1000" b="1" dirty="0">
              <a:solidFill>
                <a:schemeClr val="bg1"/>
              </a:solidFill>
            </a:endParaRPr>
          </a:p>
          <a:p>
            <a:pPr algn="just">
              <a:spcAft>
                <a:spcPts val="600"/>
              </a:spcAft>
            </a:pPr>
            <a:endParaRPr lang="en-US" sz="1600" b="1" dirty="0">
              <a:solidFill>
                <a:schemeClr val="bg1"/>
              </a:solidFill>
            </a:endParaRPr>
          </a:p>
          <a:p>
            <a:pPr algn="just">
              <a:spcAft>
                <a:spcPts val="600"/>
              </a:spcAft>
            </a:pPr>
            <a:r>
              <a:rPr lang="en-US" sz="4400" b="1" dirty="0">
                <a:solidFill>
                  <a:schemeClr val="bg1"/>
                </a:solidFill>
              </a:rPr>
              <a:t>Living faith is faith that produces complete obedience to God's instructions.</a:t>
            </a:r>
          </a:p>
          <a:p>
            <a:pPr algn="just">
              <a:spcAft>
                <a:spcPts val="600"/>
              </a:spcAft>
            </a:pPr>
            <a:r>
              <a:rPr lang="en-US" sz="4400" b="1" dirty="0">
                <a:solidFill>
                  <a:schemeClr val="bg1"/>
                </a:solidFill>
              </a:rPr>
              <a:t>It is active faith, demonstrated through actions that agree with God's command. (James 2:26).</a:t>
            </a:r>
          </a:p>
          <a:p>
            <a:pPr algn="just">
              <a:spcAft>
                <a:spcPts val="600"/>
              </a:spcAft>
            </a:pPr>
            <a:endParaRPr lang="en-US" sz="2000" b="1" dirty="0">
              <a:solidFill>
                <a:schemeClr val="bg1"/>
              </a:solidFill>
            </a:endParaRPr>
          </a:p>
          <a:p>
            <a:pPr algn="just">
              <a:spcAft>
                <a:spcPts val="600"/>
              </a:spcAft>
            </a:pPr>
            <a:r>
              <a:rPr lang="en-US" sz="4400" b="1" dirty="0">
                <a:solidFill>
                  <a:schemeClr val="bg1"/>
                </a:solidFill>
              </a:rPr>
              <a:t>The heroes of faith in Hebrews 11 demonstrated living faith because they obeyed God.</a:t>
            </a:r>
          </a:p>
        </p:txBody>
      </p:sp>
    </p:spTree>
    <p:extLst>
      <p:ext uri="{BB962C8B-B14F-4D97-AF65-F5344CB8AC3E}">
        <p14:creationId xmlns:p14="http://schemas.microsoft.com/office/powerpoint/2010/main" val="1165369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E410CD0-4C7C-ABCF-A15E-5B911A13293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A9F9C07-42FB-7C64-3F4E-788D5BD4E602}"/>
              </a:ext>
            </a:extLst>
          </p:cNvPr>
          <p:cNvSpPr txBox="1"/>
          <p:nvPr/>
        </p:nvSpPr>
        <p:spPr>
          <a:xfrm>
            <a:off x="428282" y="192774"/>
            <a:ext cx="11426876" cy="6663363"/>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i. ABEL – His Faith And His Works</a:t>
            </a:r>
          </a:p>
          <a:p>
            <a:pPr algn="just">
              <a:spcAft>
                <a:spcPts val="600"/>
              </a:spcAft>
            </a:pPr>
            <a:endParaRPr lang="en-US" sz="200" b="1" u="sng" dirty="0">
              <a:solidFill>
                <a:srgbClr val="FFC000"/>
              </a:solidFill>
            </a:endParaRPr>
          </a:p>
          <a:p>
            <a:pPr algn="just">
              <a:spcAft>
                <a:spcPts val="600"/>
              </a:spcAft>
            </a:pPr>
            <a:r>
              <a:rPr lang="en-US" sz="4400" b="1" u="sng" dirty="0">
                <a:solidFill>
                  <a:srgbClr val="FFFF00"/>
                </a:solidFill>
              </a:rPr>
              <a:t>His Faith:</a:t>
            </a:r>
            <a:r>
              <a:rPr lang="en-US" sz="4400" b="1" dirty="0">
                <a:solidFill>
                  <a:srgbClr val="FFFF00"/>
                </a:solidFill>
              </a:rPr>
              <a:t> </a:t>
            </a:r>
            <a:r>
              <a:rPr lang="en-US" sz="4400" b="1" dirty="0">
                <a:solidFill>
                  <a:schemeClr val="bg1"/>
                </a:solidFill>
              </a:rPr>
              <a:t>Abel believed God's requirement for an acceptable sacrifice.</a:t>
            </a:r>
          </a:p>
          <a:p>
            <a:pPr algn="just">
              <a:spcAft>
                <a:spcPts val="600"/>
              </a:spcAft>
            </a:pPr>
            <a:r>
              <a:rPr lang="en-US" sz="4400" b="1" u="sng" dirty="0">
                <a:solidFill>
                  <a:srgbClr val="FFFF00"/>
                </a:solidFill>
              </a:rPr>
              <a:t>His Works (Obedient Action):</a:t>
            </a:r>
            <a:r>
              <a:rPr lang="en-US" sz="4400" b="1" dirty="0">
                <a:solidFill>
                  <a:srgbClr val="FFFF00"/>
                </a:solidFill>
              </a:rPr>
              <a:t> </a:t>
            </a:r>
            <a:r>
              <a:rPr lang="en-US" sz="4400" b="1" dirty="0">
                <a:solidFill>
                  <a:schemeClr val="bg1"/>
                </a:solidFill>
              </a:rPr>
              <a:t>He brought the firstlings of his flock and offered them unto God.</a:t>
            </a:r>
          </a:p>
          <a:p>
            <a:pPr algn="just">
              <a:spcAft>
                <a:spcPts val="600"/>
              </a:spcAft>
            </a:pPr>
            <a:r>
              <a:rPr lang="en-US" sz="4400" b="1" dirty="0">
                <a:solidFill>
                  <a:schemeClr val="bg1"/>
                </a:solidFill>
              </a:rPr>
              <a:t>(Hebrews 11:4; Genesis 4:4)</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Faith obeys God's prescribed way and does not substitute personal opinions for divine instructions.</a:t>
            </a:r>
          </a:p>
        </p:txBody>
      </p:sp>
    </p:spTree>
    <p:extLst>
      <p:ext uri="{BB962C8B-B14F-4D97-AF65-F5344CB8AC3E}">
        <p14:creationId xmlns:p14="http://schemas.microsoft.com/office/powerpoint/2010/main" val="3647836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BA663EAB-3908-DB32-B95B-7F99FA50429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52592F2-6966-00A2-BA40-3659E2263628}"/>
              </a:ext>
            </a:extLst>
          </p:cNvPr>
          <p:cNvSpPr txBox="1"/>
          <p:nvPr/>
        </p:nvSpPr>
        <p:spPr>
          <a:xfrm>
            <a:off x="428282" y="307077"/>
            <a:ext cx="11426876" cy="6063198"/>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ii. ENOCH – His Faith And His Works</a:t>
            </a:r>
          </a:p>
          <a:p>
            <a:pPr algn="just">
              <a:spcAft>
                <a:spcPts val="600"/>
              </a:spcAft>
            </a:pPr>
            <a:endParaRPr lang="en-US" sz="700" b="1" u="sng" dirty="0">
              <a:solidFill>
                <a:srgbClr val="FFC000"/>
              </a:solidFill>
            </a:endParaRPr>
          </a:p>
          <a:p>
            <a:pPr algn="just">
              <a:spcAft>
                <a:spcPts val="600"/>
              </a:spcAft>
            </a:pPr>
            <a:r>
              <a:rPr lang="en-US" sz="4400" b="1" u="sng" dirty="0">
                <a:solidFill>
                  <a:srgbClr val="FFFF00"/>
                </a:solidFill>
              </a:rPr>
              <a:t>His Faith:</a:t>
            </a:r>
            <a:r>
              <a:rPr lang="en-US" sz="4400" b="1" dirty="0">
                <a:solidFill>
                  <a:srgbClr val="FFFF00"/>
                </a:solidFill>
              </a:rPr>
              <a:t> </a:t>
            </a:r>
            <a:r>
              <a:rPr lang="en-US" sz="4400" b="1" dirty="0">
                <a:solidFill>
                  <a:schemeClr val="bg1"/>
                </a:solidFill>
              </a:rPr>
              <a:t>Enoch believed God and desired fellowship with Him.</a:t>
            </a:r>
          </a:p>
          <a:p>
            <a:pPr algn="just">
              <a:spcAft>
                <a:spcPts val="600"/>
              </a:spcAft>
            </a:pPr>
            <a:r>
              <a:rPr lang="en-US" sz="4400" b="1" u="sng" dirty="0">
                <a:solidFill>
                  <a:srgbClr val="FFFF00"/>
                </a:solidFill>
              </a:rPr>
              <a:t>His Works (Obedient Action):</a:t>
            </a:r>
            <a:r>
              <a:rPr lang="en-US" sz="4400" b="1" dirty="0">
                <a:solidFill>
                  <a:srgbClr val="FFFF00"/>
                </a:solidFill>
              </a:rPr>
              <a:t> </a:t>
            </a:r>
            <a:r>
              <a:rPr lang="en-US" sz="4400" b="1" dirty="0">
                <a:solidFill>
                  <a:schemeClr val="bg1"/>
                </a:solidFill>
              </a:rPr>
              <a:t>He walked consistently with God and pleased Him.</a:t>
            </a:r>
          </a:p>
          <a:p>
            <a:pPr algn="just">
              <a:spcAft>
                <a:spcPts val="600"/>
              </a:spcAft>
            </a:pPr>
            <a:r>
              <a:rPr lang="en-US" sz="4400" b="1" dirty="0">
                <a:solidFill>
                  <a:schemeClr val="bg1"/>
                </a:solidFill>
              </a:rPr>
              <a:t>(Hebrews 11:5; Genesis 5:24).</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Living faith produces a life of continuous fellowship and obedience to God.</a:t>
            </a:r>
          </a:p>
        </p:txBody>
      </p:sp>
    </p:spTree>
    <p:extLst>
      <p:ext uri="{BB962C8B-B14F-4D97-AF65-F5344CB8AC3E}">
        <p14:creationId xmlns:p14="http://schemas.microsoft.com/office/powerpoint/2010/main" val="3464972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6C222641-3B73-919F-AED3-787863639E0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DF132E-7304-07D7-6BDF-BC3AFDF333B2}"/>
              </a:ext>
            </a:extLst>
          </p:cNvPr>
          <p:cNvSpPr txBox="1"/>
          <p:nvPr/>
        </p:nvSpPr>
        <p:spPr>
          <a:xfrm>
            <a:off x="428282" y="274419"/>
            <a:ext cx="11426876" cy="6063198"/>
          </a:xfrm>
          <a:prstGeom prst="rect">
            <a:avLst/>
          </a:prstGeom>
          <a:noFill/>
        </p:spPr>
        <p:txBody>
          <a:bodyPr wrap="square" rtlCol="0">
            <a:spAutoFit/>
          </a:bodyPr>
          <a:lstStyle/>
          <a:p>
            <a:pPr algn="ctr">
              <a:spcAft>
                <a:spcPts val="600"/>
              </a:spcAft>
            </a:pPr>
            <a:r>
              <a:rPr lang="en-US" sz="4700" b="1" dirty="0">
                <a:solidFill>
                  <a:srgbClr val="FFC000"/>
                </a:solidFill>
                <a:latin typeface="Rockwell" panose="02060603020205020403" pitchFamily="18" charset="0"/>
              </a:rPr>
              <a:t>iii. NOAH – His Faith And His Works</a:t>
            </a:r>
          </a:p>
          <a:p>
            <a:pPr algn="just">
              <a:spcAft>
                <a:spcPts val="600"/>
              </a:spcAft>
            </a:pPr>
            <a:endParaRPr lang="en-US" sz="900" b="1" u="sng" dirty="0">
              <a:solidFill>
                <a:srgbClr val="FFC000"/>
              </a:solidFill>
            </a:endParaRPr>
          </a:p>
          <a:p>
            <a:pPr algn="just">
              <a:spcAft>
                <a:spcPts val="600"/>
              </a:spcAft>
            </a:pPr>
            <a:r>
              <a:rPr lang="en-US" sz="4400" b="1" u="sng" dirty="0">
                <a:solidFill>
                  <a:srgbClr val="FFFF00"/>
                </a:solidFill>
              </a:rPr>
              <a:t>His Faith:</a:t>
            </a:r>
            <a:r>
              <a:rPr lang="en-US" sz="4400" b="1" dirty="0">
                <a:solidFill>
                  <a:srgbClr val="FFFF00"/>
                </a:solidFill>
              </a:rPr>
              <a:t> </a:t>
            </a:r>
            <a:r>
              <a:rPr lang="en-US" sz="4400" b="1" dirty="0">
                <a:solidFill>
                  <a:schemeClr val="bg1"/>
                </a:solidFill>
              </a:rPr>
              <a:t>Noah believed God's warning concerning a coming flood.</a:t>
            </a:r>
          </a:p>
          <a:p>
            <a:pPr algn="just">
              <a:spcAft>
                <a:spcPts val="600"/>
              </a:spcAft>
            </a:pPr>
            <a:r>
              <a:rPr lang="en-US" sz="4400" b="1" u="sng" dirty="0">
                <a:solidFill>
                  <a:srgbClr val="FFFF00"/>
                </a:solidFill>
              </a:rPr>
              <a:t>His Works (Obedient Action):</a:t>
            </a:r>
            <a:r>
              <a:rPr lang="en-US" sz="4400" b="1" dirty="0">
                <a:solidFill>
                  <a:srgbClr val="FFFF00"/>
                </a:solidFill>
              </a:rPr>
              <a:t> </a:t>
            </a:r>
            <a:r>
              <a:rPr lang="en-US" sz="4400" b="1" dirty="0">
                <a:solidFill>
                  <a:schemeClr val="bg1"/>
                </a:solidFill>
              </a:rPr>
              <a:t>He built the ark exactly according to God's instructions.</a:t>
            </a:r>
          </a:p>
          <a:p>
            <a:pPr algn="just">
              <a:spcAft>
                <a:spcPts val="600"/>
              </a:spcAft>
            </a:pPr>
            <a:r>
              <a:rPr lang="en-US" sz="4400" b="1" dirty="0">
                <a:solidFill>
                  <a:schemeClr val="bg1"/>
                </a:solidFill>
              </a:rPr>
              <a:t>(Hebrews 11:7; Genesis 6:22).</a:t>
            </a:r>
          </a:p>
          <a:p>
            <a:pPr algn="just">
              <a:spcAft>
                <a:spcPts val="600"/>
              </a:spcAft>
            </a:pPr>
            <a:r>
              <a:rPr lang="en-US" sz="4400" b="1" u="sng" dirty="0">
                <a:solidFill>
                  <a:srgbClr val="FFFF00"/>
                </a:solidFill>
              </a:rPr>
              <a:t>Lesson:</a:t>
            </a:r>
            <a:r>
              <a:rPr lang="en-US" sz="4400" b="1" dirty="0">
                <a:solidFill>
                  <a:srgbClr val="FFFF00"/>
                </a:solidFill>
              </a:rPr>
              <a:t> </a:t>
            </a:r>
            <a:r>
              <a:rPr lang="en-US" sz="4400" b="1" dirty="0">
                <a:solidFill>
                  <a:schemeClr val="bg1"/>
                </a:solidFill>
              </a:rPr>
              <a:t>Faith obeys God even when circumstances seem unreasonable.</a:t>
            </a:r>
          </a:p>
        </p:txBody>
      </p:sp>
    </p:spTree>
    <p:extLst>
      <p:ext uri="{BB962C8B-B14F-4D97-AF65-F5344CB8AC3E}">
        <p14:creationId xmlns:p14="http://schemas.microsoft.com/office/powerpoint/2010/main" val="475498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78B1E51-0922-FDA2-CF8E-0B6FCFC9DD0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62CBF08-6F07-FCD8-D4FA-D3696E332786}"/>
              </a:ext>
            </a:extLst>
          </p:cNvPr>
          <p:cNvSpPr txBox="1"/>
          <p:nvPr/>
        </p:nvSpPr>
        <p:spPr>
          <a:xfrm>
            <a:off x="428282" y="290748"/>
            <a:ext cx="11426876" cy="6447919"/>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iv. ABRAHAM – His Faith And His Works</a:t>
            </a:r>
          </a:p>
          <a:p>
            <a:pPr algn="just">
              <a:spcAft>
                <a:spcPts val="600"/>
              </a:spcAft>
            </a:pPr>
            <a:endParaRPr lang="en-US" sz="900" b="1" u="sng" dirty="0">
              <a:solidFill>
                <a:srgbClr val="FFC000"/>
              </a:solidFill>
            </a:endParaRPr>
          </a:p>
          <a:p>
            <a:pPr algn="just">
              <a:spcAft>
                <a:spcPts val="600"/>
              </a:spcAft>
            </a:pPr>
            <a:r>
              <a:rPr lang="en-US" sz="4600" b="1" u="sng" dirty="0">
                <a:solidFill>
                  <a:srgbClr val="FFFF00"/>
                </a:solidFill>
              </a:rPr>
              <a:t>His Faith:</a:t>
            </a:r>
            <a:r>
              <a:rPr lang="en-US" sz="4600" b="1" dirty="0">
                <a:solidFill>
                  <a:srgbClr val="FFFF00"/>
                </a:solidFill>
              </a:rPr>
              <a:t> </a:t>
            </a:r>
            <a:r>
              <a:rPr lang="en-US" sz="4600" b="1" dirty="0">
                <a:solidFill>
                  <a:schemeClr val="bg1"/>
                </a:solidFill>
              </a:rPr>
              <a:t>Abraham believed God's promises.</a:t>
            </a:r>
          </a:p>
          <a:p>
            <a:pPr algn="just">
              <a:spcAft>
                <a:spcPts val="600"/>
              </a:spcAft>
            </a:pPr>
            <a:r>
              <a:rPr lang="en-US" sz="4600" b="1" u="sng" dirty="0">
                <a:solidFill>
                  <a:srgbClr val="FFFF00"/>
                </a:solidFill>
              </a:rPr>
              <a:t>His Works (Obedient Action):</a:t>
            </a:r>
            <a:r>
              <a:rPr lang="en-US" sz="4600" b="1" dirty="0">
                <a:solidFill>
                  <a:srgbClr val="FFFF00"/>
                </a:solidFill>
              </a:rPr>
              <a:t> </a:t>
            </a:r>
            <a:r>
              <a:rPr lang="en-US" sz="4600" b="1" dirty="0">
                <a:solidFill>
                  <a:schemeClr val="bg1"/>
                </a:solidFill>
              </a:rPr>
              <a:t>He left his country and later offered Isaac when instructed by God. (Heb. 11:8; James 2:21).</a:t>
            </a:r>
          </a:p>
          <a:p>
            <a:pPr algn="just">
              <a:spcAft>
                <a:spcPts val="600"/>
              </a:spcAft>
            </a:pPr>
            <a:r>
              <a:rPr lang="en-US" sz="4600" b="1" u="sng" dirty="0">
                <a:solidFill>
                  <a:srgbClr val="FFFF00"/>
                </a:solidFill>
              </a:rPr>
              <a:t>Lesson:</a:t>
            </a:r>
            <a:r>
              <a:rPr lang="en-US" sz="4600" b="1" dirty="0">
                <a:solidFill>
                  <a:srgbClr val="FFFF00"/>
                </a:solidFill>
              </a:rPr>
              <a:t> </a:t>
            </a:r>
            <a:r>
              <a:rPr lang="en-US" sz="4600" b="1" dirty="0">
                <a:solidFill>
                  <a:schemeClr val="bg1"/>
                </a:solidFill>
              </a:rPr>
              <a:t>Faith obeys even when obedience requires sacrifice.</a:t>
            </a:r>
          </a:p>
        </p:txBody>
      </p:sp>
    </p:spTree>
    <p:extLst>
      <p:ext uri="{BB962C8B-B14F-4D97-AF65-F5344CB8AC3E}">
        <p14:creationId xmlns:p14="http://schemas.microsoft.com/office/powerpoint/2010/main" val="734857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3513</TotalTime>
  <Words>1109</Words>
  <Application>Microsoft Office PowerPoint</Application>
  <PresentationFormat>Widescreen</PresentationFormat>
  <Paragraphs>112</Paragraphs>
  <Slides>20</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20</vt:i4>
      </vt:variant>
    </vt:vector>
  </HeadingPairs>
  <TitlesOfParts>
    <vt:vector size="30" baseType="lpstr">
      <vt:lpstr>Arial</vt:lpstr>
      <vt:lpstr>Berlin Sans FB Demi</vt:lpstr>
      <vt:lpstr>Calibri</vt:lpstr>
      <vt:lpstr>Calibri Light</vt:lpstr>
      <vt:lpstr>Comic Sans MS</vt:lpstr>
      <vt:lpstr>Copperplate Gothic Bold</vt:lpstr>
      <vt:lpstr>Maiandra GD</vt:lpstr>
      <vt:lpstr>Rockwell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Emmanuel Phillip</cp:lastModifiedBy>
  <cp:revision>279</cp:revision>
  <dcterms:created xsi:type="dcterms:W3CDTF">2025-04-26T22:44:26Z</dcterms:created>
  <dcterms:modified xsi:type="dcterms:W3CDTF">2026-06-21T06:16:34Z</dcterms:modified>
</cp:coreProperties>
</file>